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65" r:id="rId4"/>
    <p:sldId id="269" r:id="rId5"/>
    <p:sldId id="266" r:id="rId6"/>
    <p:sldId id="263" r:id="rId7"/>
    <p:sldId id="264" r:id="rId8"/>
    <p:sldId id="261" r:id="rId9"/>
    <p:sldId id="262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E3258-5B4E-4F26-A56E-884C916916A3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C40F5F-8B0D-4261-AC4F-03A03810CA48}">
      <dgm:prSet phldrT="[Text]"/>
      <dgm:spPr/>
      <dgm:t>
        <a:bodyPr/>
        <a:lstStyle/>
        <a:p>
          <a:r>
            <a:rPr lang="en-US" dirty="0" smtClean="0"/>
            <a:t>Apply to the </a:t>
          </a:r>
          <a:r>
            <a:rPr lang="en-US" dirty="0" smtClean="0">
              <a:solidFill>
                <a:srgbClr val="C00000"/>
              </a:solidFill>
            </a:rPr>
            <a:t>Plus 1 </a:t>
          </a:r>
          <a:r>
            <a:rPr lang="en-US" dirty="0" smtClean="0"/>
            <a:t>Program</a:t>
          </a:r>
          <a:endParaRPr lang="en-US" dirty="0"/>
        </a:p>
      </dgm:t>
    </dgm:pt>
    <dgm:pt modelId="{06D022F7-6332-483A-9726-903A4869B9B4}" type="parTrans" cxnId="{601508C8-B48F-4ED0-8E5D-1E7C679A2A6B}">
      <dgm:prSet/>
      <dgm:spPr/>
      <dgm:t>
        <a:bodyPr/>
        <a:lstStyle/>
        <a:p>
          <a:endParaRPr lang="en-US"/>
        </a:p>
      </dgm:t>
    </dgm:pt>
    <dgm:pt modelId="{C0C7B620-B186-434E-9173-73A578A2021C}" type="sibTrans" cxnId="{601508C8-B48F-4ED0-8E5D-1E7C679A2A6B}">
      <dgm:prSet/>
      <dgm:spPr/>
      <dgm:t>
        <a:bodyPr/>
        <a:lstStyle/>
        <a:p>
          <a:endParaRPr lang="en-US"/>
        </a:p>
      </dgm:t>
    </dgm:pt>
    <dgm:pt modelId="{903C16F7-825C-4180-98C4-B7125FAEA03D}">
      <dgm:prSet phldrT="[Text]"/>
      <dgm:spPr/>
      <dgm:t>
        <a:bodyPr/>
        <a:lstStyle/>
        <a:p>
          <a:r>
            <a:rPr lang="en-US" dirty="0" smtClean="0"/>
            <a:t>Apply for the MS program, Graduate with a Bachelor’s degree</a:t>
          </a:r>
          <a:endParaRPr lang="en-US" dirty="0"/>
        </a:p>
      </dgm:t>
    </dgm:pt>
    <dgm:pt modelId="{72C99762-4544-4FCF-9BFE-41141067FDE8}" type="parTrans" cxnId="{865686DC-02BC-45AA-8DE9-23E8A7EDBD58}">
      <dgm:prSet/>
      <dgm:spPr/>
      <dgm:t>
        <a:bodyPr/>
        <a:lstStyle/>
        <a:p>
          <a:endParaRPr lang="en-US"/>
        </a:p>
      </dgm:t>
    </dgm:pt>
    <dgm:pt modelId="{4BC229AE-C42A-421E-A2B6-8A87DC576DAD}" type="sibTrans" cxnId="{865686DC-02BC-45AA-8DE9-23E8A7EDBD58}">
      <dgm:prSet/>
      <dgm:spPr/>
      <dgm:t>
        <a:bodyPr/>
        <a:lstStyle/>
        <a:p>
          <a:endParaRPr lang="en-US"/>
        </a:p>
      </dgm:t>
    </dgm:pt>
    <dgm:pt modelId="{58E9B81C-1334-44C2-81C0-E5CD80CBE9E5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Complete the remaining courses for the Master’s program</a:t>
          </a:r>
          <a:endParaRPr lang="en-US" sz="2000" dirty="0">
            <a:latin typeface="+mn-lt"/>
          </a:endParaRPr>
        </a:p>
      </dgm:t>
    </dgm:pt>
    <dgm:pt modelId="{E5317120-F4BA-457D-B000-7AF9F27D2590}" type="parTrans" cxnId="{CBFE05DE-55AB-4F0D-BB82-BAFC7ADE6D69}">
      <dgm:prSet/>
      <dgm:spPr/>
      <dgm:t>
        <a:bodyPr/>
        <a:lstStyle/>
        <a:p>
          <a:endParaRPr lang="en-US"/>
        </a:p>
      </dgm:t>
    </dgm:pt>
    <dgm:pt modelId="{40ECDCD2-8E6F-4EE3-97E1-5473422F3DA3}" type="sibTrans" cxnId="{CBFE05DE-55AB-4F0D-BB82-BAFC7ADE6D69}">
      <dgm:prSet/>
      <dgm:spPr/>
      <dgm:t>
        <a:bodyPr/>
        <a:lstStyle/>
        <a:p>
          <a:endParaRPr lang="en-US"/>
        </a:p>
      </dgm:t>
    </dgm:pt>
    <dgm:pt modelId="{DF17932D-899D-4EAE-8658-6FDDDE4727DF}">
      <dgm:prSet phldrT="[Text]"/>
      <dgm:spPr/>
      <dgm:t>
        <a:bodyPr/>
        <a:lstStyle/>
        <a:p>
          <a:r>
            <a:rPr lang="en-US" dirty="0" smtClean="0"/>
            <a:t>Start taking graduate level courses as an undergraduate</a:t>
          </a:r>
          <a:endParaRPr lang="en-US" dirty="0"/>
        </a:p>
      </dgm:t>
    </dgm:pt>
    <dgm:pt modelId="{354541EA-03B6-4AA3-8106-571514855F56}" type="parTrans" cxnId="{D0A0ED08-BCD2-4E9D-B74D-6D4F51C8AA00}">
      <dgm:prSet/>
      <dgm:spPr/>
      <dgm:t>
        <a:bodyPr/>
        <a:lstStyle/>
        <a:p>
          <a:endParaRPr lang="en-US"/>
        </a:p>
      </dgm:t>
    </dgm:pt>
    <dgm:pt modelId="{4D6A10AE-16FA-4F1F-BD2A-A05575E77FAE}" type="sibTrans" cxnId="{D0A0ED08-BCD2-4E9D-B74D-6D4F51C8AA00}">
      <dgm:prSet/>
      <dgm:spPr/>
      <dgm:t>
        <a:bodyPr/>
        <a:lstStyle/>
        <a:p>
          <a:endParaRPr lang="en-US"/>
        </a:p>
      </dgm:t>
    </dgm:pt>
    <dgm:pt modelId="{E16F488C-5AA9-4605-A5E2-CD04308F0563}" type="pres">
      <dgm:prSet presAssocID="{BF1E3258-5B4E-4F26-A56E-884C916916A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5C8F3C-A00F-4CF3-8973-73D8382D3FBF}" type="pres">
      <dgm:prSet presAssocID="{BF1E3258-5B4E-4F26-A56E-884C916916A3}" presName="arrow" presStyleLbl="bgShp" presStyleIdx="0" presStyleCnt="1" custLinFactNeighborX="-3222" custLinFactNeighborY="8699"/>
      <dgm:spPr/>
      <dgm:t>
        <a:bodyPr/>
        <a:lstStyle/>
        <a:p>
          <a:endParaRPr lang="en-US"/>
        </a:p>
      </dgm:t>
    </dgm:pt>
    <dgm:pt modelId="{022F0BCE-6EF2-4739-ABAD-BF25196FF499}" type="pres">
      <dgm:prSet presAssocID="{BF1E3258-5B4E-4F26-A56E-884C916916A3}" presName="arrowDiagram4" presStyleCnt="0"/>
      <dgm:spPr/>
      <dgm:t>
        <a:bodyPr/>
        <a:lstStyle/>
        <a:p>
          <a:endParaRPr lang="en-US"/>
        </a:p>
      </dgm:t>
    </dgm:pt>
    <dgm:pt modelId="{23D358E2-B317-4441-A952-4AC9BAB3CB5E}" type="pres">
      <dgm:prSet presAssocID="{57C40F5F-8B0D-4261-AC4F-03A03810CA48}" presName="bullet4a" presStyleLbl="node1" presStyleIdx="0" presStyleCnt="4"/>
      <dgm:spPr/>
      <dgm:t>
        <a:bodyPr/>
        <a:lstStyle/>
        <a:p>
          <a:endParaRPr lang="en-US"/>
        </a:p>
      </dgm:t>
    </dgm:pt>
    <dgm:pt modelId="{5527A93B-8B8A-42A5-823E-A1EDA02AA402}" type="pres">
      <dgm:prSet presAssocID="{57C40F5F-8B0D-4261-AC4F-03A03810CA4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2413A-D9AA-4D48-BB76-BF0FADF311A5}" type="pres">
      <dgm:prSet presAssocID="{DF17932D-899D-4EAE-8658-6FDDDE4727DF}" presName="bullet4b" presStyleLbl="node1" presStyleIdx="1" presStyleCnt="4"/>
      <dgm:spPr/>
      <dgm:t>
        <a:bodyPr/>
        <a:lstStyle/>
        <a:p>
          <a:endParaRPr lang="en-US"/>
        </a:p>
      </dgm:t>
    </dgm:pt>
    <dgm:pt modelId="{13193C1B-D0E0-4DBF-8858-E1528C7847CF}" type="pres">
      <dgm:prSet presAssocID="{DF17932D-899D-4EAE-8658-6FDDDE4727D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58D09-CB08-476C-B6AE-1259AAC81D9F}" type="pres">
      <dgm:prSet presAssocID="{903C16F7-825C-4180-98C4-B7125FAEA03D}" presName="bullet4c" presStyleLbl="node1" presStyleIdx="2" presStyleCnt="4" custScaleX="86187" custScaleY="65565"/>
      <dgm:spPr/>
      <dgm:t>
        <a:bodyPr/>
        <a:lstStyle/>
        <a:p>
          <a:endParaRPr lang="en-US"/>
        </a:p>
      </dgm:t>
    </dgm:pt>
    <dgm:pt modelId="{CE4C69D5-DC7F-4CCD-9481-78C97C1BFE20}" type="pres">
      <dgm:prSet presAssocID="{903C16F7-825C-4180-98C4-B7125FAEA03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BD601-A402-41AB-B35C-DC5F73B2F5B6}" type="pres">
      <dgm:prSet presAssocID="{58E9B81C-1334-44C2-81C0-E5CD80CBE9E5}" presName="bullet4d" presStyleLbl="node1" presStyleIdx="3" presStyleCnt="4" custScaleX="61828" custScaleY="63000" custLinFactNeighborX="-1961" custLinFactNeighborY="-824"/>
      <dgm:spPr/>
      <dgm:t>
        <a:bodyPr/>
        <a:lstStyle/>
        <a:p>
          <a:endParaRPr lang="en-US"/>
        </a:p>
      </dgm:t>
    </dgm:pt>
    <dgm:pt modelId="{5BE2CADF-EE26-43E8-AABE-D7B95C158AD0}" type="pres">
      <dgm:prSet presAssocID="{58E9B81C-1334-44C2-81C0-E5CD80CBE9E5}" presName="textBox4d" presStyleLbl="revTx" presStyleIdx="3" presStyleCnt="4" custScaleX="133015" custScaleY="21102" custLinFactNeighborX="21369" custLinFactNeighborY="-48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C17467-DB69-484B-A965-1EB71CE97519}" type="presOf" srcId="{903C16F7-825C-4180-98C4-B7125FAEA03D}" destId="{CE4C69D5-DC7F-4CCD-9481-78C97C1BFE20}" srcOrd="0" destOrd="0" presId="urn:microsoft.com/office/officeart/2005/8/layout/arrow2"/>
    <dgm:cxn modelId="{5B870576-E8CF-4E87-9B3C-C468E17F70FD}" type="presOf" srcId="{BF1E3258-5B4E-4F26-A56E-884C916916A3}" destId="{E16F488C-5AA9-4605-A5E2-CD04308F0563}" srcOrd="0" destOrd="0" presId="urn:microsoft.com/office/officeart/2005/8/layout/arrow2"/>
    <dgm:cxn modelId="{A0FAC34D-F1FA-4F08-9256-9E68BD106655}" type="presOf" srcId="{58E9B81C-1334-44C2-81C0-E5CD80CBE9E5}" destId="{5BE2CADF-EE26-43E8-AABE-D7B95C158AD0}" srcOrd="0" destOrd="0" presId="urn:microsoft.com/office/officeart/2005/8/layout/arrow2"/>
    <dgm:cxn modelId="{48B2DA34-A4E9-4BC0-88F2-A5171B9D5AC6}" type="presOf" srcId="{57C40F5F-8B0D-4261-AC4F-03A03810CA48}" destId="{5527A93B-8B8A-42A5-823E-A1EDA02AA402}" srcOrd="0" destOrd="0" presId="urn:microsoft.com/office/officeart/2005/8/layout/arrow2"/>
    <dgm:cxn modelId="{D0A0ED08-BCD2-4E9D-B74D-6D4F51C8AA00}" srcId="{BF1E3258-5B4E-4F26-A56E-884C916916A3}" destId="{DF17932D-899D-4EAE-8658-6FDDDE4727DF}" srcOrd="1" destOrd="0" parTransId="{354541EA-03B6-4AA3-8106-571514855F56}" sibTransId="{4D6A10AE-16FA-4F1F-BD2A-A05575E77FAE}"/>
    <dgm:cxn modelId="{601508C8-B48F-4ED0-8E5D-1E7C679A2A6B}" srcId="{BF1E3258-5B4E-4F26-A56E-884C916916A3}" destId="{57C40F5F-8B0D-4261-AC4F-03A03810CA48}" srcOrd="0" destOrd="0" parTransId="{06D022F7-6332-483A-9726-903A4869B9B4}" sibTransId="{C0C7B620-B186-434E-9173-73A578A2021C}"/>
    <dgm:cxn modelId="{4FB948C5-F716-47DF-BF58-E8E499C70B21}" type="presOf" srcId="{DF17932D-899D-4EAE-8658-6FDDDE4727DF}" destId="{13193C1B-D0E0-4DBF-8858-E1528C7847CF}" srcOrd="0" destOrd="0" presId="urn:microsoft.com/office/officeart/2005/8/layout/arrow2"/>
    <dgm:cxn modelId="{CBFE05DE-55AB-4F0D-BB82-BAFC7ADE6D69}" srcId="{BF1E3258-5B4E-4F26-A56E-884C916916A3}" destId="{58E9B81C-1334-44C2-81C0-E5CD80CBE9E5}" srcOrd="3" destOrd="0" parTransId="{E5317120-F4BA-457D-B000-7AF9F27D2590}" sibTransId="{40ECDCD2-8E6F-4EE3-97E1-5473422F3DA3}"/>
    <dgm:cxn modelId="{865686DC-02BC-45AA-8DE9-23E8A7EDBD58}" srcId="{BF1E3258-5B4E-4F26-A56E-884C916916A3}" destId="{903C16F7-825C-4180-98C4-B7125FAEA03D}" srcOrd="2" destOrd="0" parTransId="{72C99762-4544-4FCF-9BFE-41141067FDE8}" sibTransId="{4BC229AE-C42A-421E-A2B6-8A87DC576DAD}"/>
    <dgm:cxn modelId="{2B867E75-8551-4A4D-A12E-FBED9C010521}" type="presParOf" srcId="{E16F488C-5AA9-4605-A5E2-CD04308F0563}" destId="{FF5C8F3C-A00F-4CF3-8973-73D8382D3FBF}" srcOrd="0" destOrd="0" presId="urn:microsoft.com/office/officeart/2005/8/layout/arrow2"/>
    <dgm:cxn modelId="{3E3750D8-22E0-4771-8EDF-6B62599C4353}" type="presParOf" srcId="{E16F488C-5AA9-4605-A5E2-CD04308F0563}" destId="{022F0BCE-6EF2-4739-ABAD-BF25196FF499}" srcOrd="1" destOrd="0" presId="urn:microsoft.com/office/officeart/2005/8/layout/arrow2"/>
    <dgm:cxn modelId="{B01537C1-05F2-455E-9C05-17B8A803E223}" type="presParOf" srcId="{022F0BCE-6EF2-4739-ABAD-BF25196FF499}" destId="{23D358E2-B317-4441-A952-4AC9BAB3CB5E}" srcOrd="0" destOrd="0" presId="urn:microsoft.com/office/officeart/2005/8/layout/arrow2"/>
    <dgm:cxn modelId="{31185686-A8A8-4AB9-95B4-B2EF2244F08D}" type="presParOf" srcId="{022F0BCE-6EF2-4739-ABAD-BF25196FF499}" destId="{5527A93B-8B8A-42A5-823E-A1EDA02AA402}" srcOrd="1" destOrd="0" presId="urn:microsoft.com/office/officeart/2005/8/layout/arrow2"/>
    <dgm:cxn modelId="{CCCCC1EE-6341-4DD4-8E05-9251832E2264}" type="presParOf" srcId="{022F0BCE-6EF2-4739-ABAD-BF25196FF499}" destId="{1FB2413A-D9AA-4D48-BB76-BF0FADF311A5}" srcOrd="2" destOrd="0" presId="urn:microsoft.com/office/officeart/2005/8/layout/arrow2"/>
    <dgm:cxn modelId="{9FB21417-E8A8-4D79-8E67-547BCDD4DCC6}" type="presParOf" srcId="{022F0BCE-6EF2-4739-ABAD-BF25196FF499}" destId="{13193C1B-D0E0-4DBF-8858-E1528C7847CF}" srcOrd="3" destOrd="0" presId="urn:microsoft.com/office/officeart/2005/8/layout/arrow2"/>
    <dgm:cxn modelId="{F4D4AA03-B025-42FA-9FD9-2A2AB3C610E4}" type="presParOf" srcId="{022F0BCE-6EF2-4739-ABAD-BF25196FF499}" destId="{ABB58D09-CB08-476C-B6AE-1259AAC81D9F}" srcOrd="4" destOrd="0" presId="urn:microsoft.com/office/officeart/2005/8/layout/arrow2"/>
    <dgm:cxn modelId="{373D8E58-8995-4224-806C-7498F9CB2ABA}" type="presParOf" srcId="{022F0BCE-6EF2-4739-ABAD-BF25196FF499}" destId="{CE4C69D5-DC7F-4CCD-9481-78C97C1BFE20}" srcOrd="5" destOrd="0" presId="urn:microsoft.com/office/officeart/2005/8/layout/arrow2"/>
    <dgm:cxn modelId="{29272113-F1DC-4B49-B4AB-06E133F7B106}" type="presParOf" srcId="{022F0BCE-6EF2-4739-ABAD-BF25196FF499}" destId="{293BD601-A402-41AB-B35C-DC5F73B2F5B6}" srcOrd="6" destOrd="0" presId="urn:microsoft.com/office/officeart/2005/8/layout/arrow2"/>
    <dgm:cxn modelId="{C97C014B-82FC-4C18-AC0E-25BE099CA10B}" type="presParOf" srcId="{022F0BCE-6EF2-4739-ABAD-BF25196FF499}" destId="{5BE2CADF-EE26-43E8-AABE-D7B95C158AD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8F3C-A00F-4CF3-8973-73D8382D3FBF}">
      <dsp:nvSpPr>
        <dsp:cNvPr id="0" name=""/>
        <dsp:cNvSpPr/>
      </dsp:nvSpPr>
      <dsp:spPr>
        <a:xfrm>
          <a:off x="0" y="0"/>
          <a:ext cx="8211312" cy="51320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358E2-B317-4441-A952-4AC9BAB3CB5E}">
      <dsp:nvSpPr>
        <dsp:cNvPr id="0" name=""/>
        <dsp:cNvSpPr/>
      </dsp:nvSpPr>
      <dsp:spPr>
        <a:xfrm>
          <a:off x="1069418" y="3816207"/>
          <a:ext cx="188860" cy="188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7A93B-8B8A-42A5-823E-A1EDA02AA402}">
      <dsp:nvSpPr>
        <dsp:cNvPr id="0" name=""/>
        <dsp:cNvSpPr/>
      </dsp:nvSpPr>
      <dsp:spPr>
        <a:xfrm>
          <a:off x="1163848" y="3910637"/>
          <a:ext cx="1404134" cy="122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7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Apply to the </a:t>
          </a:r>
          <a:r>
            <a:rPr lang="en-US" sz="2000" kern="1200" dirty="0" smtClean="0">
              <a:solidFill>
                <a:srgbClr val="C00000"/>
              </a:solidFill>
            </a:rPr>
            <a:t>Plus 1 </a:t>
          </a:r>
          <a:r>
            <a:rPr lang="en-US" sz="2000" kern="1200" dirty="0" smtClean="0"/>
            <a:t>Program</a:t>
          </a:r>
          <a:endParaRPr lang="en-US" sz="2000" kern="1200" dirty="0"/>
        </a:p>
      </dsp:txBody>
      <dsp:txXfrm>
        <a:off x="1163848" y="3910637"/>
        <a:ext cx="1404134" cy="1221432"/>
      </dsp:txXfrm>
    </dsp:sp>
    <dsp:sp modelId="{1FB2413A-D9AA-4D48-BB76-BF0FADF311A5}">
      <dsp:nvSpPr>
        <dsp:cNvPr id="0" name=""/>
        <dsp:cNvSpPr/>
      </dsp:nvSpPr>
      <dsp:spPr>
        <a:xfrm>
          <a:off x="2403756" y="2622487"/>
          <a:ext cx="328452" cy="3284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93C1B-D0E0-4DBF-8858-E1528C7847CF}">
      <dsp:nvSpPr>
        <dsp:cNvPr id="0" name=""/>
        <dsp:cNvSpPr/>
      </dsp:nvSpPr>
      <dsp:spPr>
        <a:xfrm>
          <a:off x="2567982" y="2786714"/>
          <a:ext cx="1724375" cy="2345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04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Start taking graduate level courses as an undergraduate</a:t>
          </a:r>
          <a:endParaRPr lang="en-US" sz="2000" kern="1200" dirty="0"/>
        </a:p>
      </dsp:txBody>
      <dsp:txXfrm>
        <a:off x="2567982" y="2786714"/>
        <a:ext cx="1724375" cy="2345355"/>
      </dsp:txXfrm>
    </dsp:sp>
    <dsp:sp modelId="{ABB58D09-CB08-476C-B6AE-1259AAC81D9F}">
      <dsp:nvSpPr>
        <dsp:cNvPr id="0" name=""/>
        <dsp:cNvSpPr/>
      </dsp:nvSpPr>
      <dsp:spPr>
        <a:xfrm>
          <a:off x="4137660" y="1817781"/>
          <a:ext cx="375085" cy="2853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C69D5-DC7F-4CCD-9481-78C97C1BFE20}">
      <dsp:nvSpPr>
        <dsp:cNvPr id="0" name=""/>
        <dsp:cNvSpPr/>
      </dsp:nvSpPr>
      <dsp:spPr>
        <a:xfrm>
          <a:off x="4325203" y="1960450"/>
          <a:ext cx="1724375" cy="3171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60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Apply for the MS program, Graduate with a Bachelor’s degree</a:t>
          </a:r>
          <a:endParaRPr lang="en-US" sz="2000" kern="1200" dirty="0"/>
        </a:p>
      </dsp:txBody>
      <dsp:txXfrm>
        <a:off x="4325203" y="1960450"/>
        <a:ext cx="1724375" cy="3171619"/>
      </dsp:txXfrm>
    </dsp:sp>
    <dsp:sp modelId="{293BD601-A402-41AB-B35C-DC5F73B2F5B6}">
      <dsp:nvSpPr>
        <dsp:cNvPr id="0" name=""/>
        <dsp:cNvSpPr/>
      </dsp:nvSpPr>
      <dsp:spPr>
        <a:xfrm>
          <a:off x="6063199" y="1263925"/>
          <a:ext cx="360459" cy="367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2CADF-EE26-43E8-AABE-D7B95C158AD0}">
      <dsp:nvSpPr>
        <dsp:cNvPr id="0" name=""/>
        <dsp:cNvSpPr/>
      </dsp:nvSpPr>
      <dsp:spPr>
        <a:xfrm>
          <a:off x="6338692" y="1107993"/>
          <a:ext cx="2293678" cy="77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92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Complete the remaining courses for the Master’s program</a:t>
          </a:r>
          <a:endParaRPr lang="en-US" sz="2000" kern="1200" dirty="0">
            <a:latin typeface="+mn-lt"/>
          </a:endParaRPr>
        </a:p>
      </dsp:txBody>
      <dsp:txXfrm>
        <a:off x="6338692" y="1107993"/>
        <a:ext cx="2293678" cy="77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0389F-CA4F-4E64-8AB4-15DB5F8474B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B2366-E3BA-48EE-82EF-65BAC177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9828-DBAB-3841-AEA7-2D2081B8E1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3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77893"/>
            <a:ext cx="2743200" cy="4948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77893"/>
            <a:ext cx="8026400" cy="4948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0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2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7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55785"/>
            <a:ext cx="53848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55785"/>
            <a:ext cx="53848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2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4975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63135"/>
            <a:ext cx="5386917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24808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63135"/>
            <a:ext cx="5389033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3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4414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7267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7267"/>
            <a:ext cx="6815667" cy="4978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74189"/>
            <a:ext cx="4011084" cy="3751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5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4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31881"/>
            <a:ext cx="7315200" cy="3595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1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11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77893"/>
            <a:ext cx="2743200" cy="4948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77893"/>
            <a:ext cx="8026400" cy="4948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5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5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4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53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55785"/>
            <a:ext cx="53848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55785"/>
            <a:ext cx="53848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75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4975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63135"/>
            <a:ext cx="5386917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24808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63135"/>
            <a:ext cx="5389033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71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4414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7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25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7267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7267"/>
            <a:ext cx="6815667" cy="4978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74189"/>
            <a:ext cx="4011084" cy="3751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61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31881"/>
            <a:ext cx="7315200" cy="3595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83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77893"/>
            <a:ext cx="2743200" cy="4948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77893"/>
            <a:ext cx="8026400" cy="4948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55785"/>
            <a:ext cx="53848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55785"/>
            <a:ext cx="53848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1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4975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63135"/>
            <a:ext cx="5386917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24808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63135"/>
            <a:ext cx="5389033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4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4414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5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2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7267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7267"/>
            <a:ext cx="6815667" cy="4978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74189"/>
            <a:ext cx="4011084" cy="3751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8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31881"/>
            <a:ext cx="7315200" cy="3595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6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0159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72963"/>
            <a:ext cx="10972800" cy="38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EW TOOLKIT PPT head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213" cy="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9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0159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72963"/>
            <a:ext cx="10972800" cy="38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EW TOOLKIT PPT head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213" cy="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0159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72963"/>
            <a:ext cx="10972800" cy="38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7236A6-F2DB-0348-802C-1920D3BA2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25E1E9-DE9D-6B4B-BBC3-3A0C1E87A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EW TOOLKIT PPT head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213" cy="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7994"/>
            <a:ext cx="12341936" cy="1240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" b="84907"/>
          <a:stretch/>
        </p:blipFill>
        <p:spPr>
          <a:xfrm>
            <a:off x="0" y="0"/>
            <a:ext cx="12341936" cy="6518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2605" y="3732664"/>
            <a:ext cx="29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Narrow" charset="0"/>
                <a:ea typeface="Arial Narrow" charset="0"/>
                <a:cs typeface="Arial Narrow" charset="0"/>
              </a:rPr>
              <a:t>Michael </a:t>
            </a:r>
            <a:r>
              <a:rPr lang="en-US" sz="2800" b="1" dirty="0" err="1" smtClean="0">
                <a:latin typeface="Arial Narrow" charset="0"/>
                <a:ea typeface="Arial Narrow" charset="0"/>
                <a:cs typeface="Arial Narrow" charset="0"/>
              </a:rPr>
              <a:t>Faulkender</a:t>
            </a:r>
            <a:r>
              <a:rPr lang="en-US" sz="2800" b="1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28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086" y="2097031"/>
            <a:ext cx="83631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Smith Masters Programs</a:t>
            </a:r>
            <a:endParaRPr lang="en-US" sz="66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4683" y="3416994"/>
            <a:ext cx="10882239" cy="0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11664" r="74069" b="28421"/>
          <a:stretch/>
        </p:blipFill>
        <p:spPr>
          <a:xfrm>
            <a:off x="4744600" y="5296932"/>
            <a:ext cx="2852736" cy="742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10249" y="4367823"/>
            <a:ext cx="572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Associate Dean, Masters Programs  |  Professor of Finance</a:t>
            </a:r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for OPM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Comprehensive Menu of </a:t>
            </a:r>
            <a:br>
              <a:rPr lang="en-US" b="1" dirty="0" smtClean="0"/>
            </a:br>
            <a:r>
              <a:rPr lang="en-US" b="1" dirty="0" smtClean="0"/>
              <a:t>Specialty Masters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55785"/>
            <a:ext cx="5384800" cy="3946161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sz="5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Science in Accounting</a:t>
            </a: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endParaRPr 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sz="5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</a:t>
            </a:r>
            <a:r>
              <a:rPr lang="en-US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Science in </a:t>
            </a:r>
            <a:r>
              <a:rPr lang="en-US" sz="5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Analytics</a:t>
            </a:r>
            <a:endParaRPr lang="en-US" sz="59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5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</a:t>
            </a:r>
            <a:r>
              <a:rPr lang="en-US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Science in Business </a:t>
            </a:r>
            <a:r>
              <a:rPr lang="en-US" sz="5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</a:t>
            </a:r>
            <a:endParaRPr lang="en-US" sz="5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4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5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</a:t>
            </a:r>
            <a:r>
              <a:rPr lang="en-US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Finance</a:t>
            </a: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spcBef>
                <a:spcPts val="0"/>
              </a:spcBef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55785"/>
            <a:ext cx="5277708" cy="4102680"/>
          </a:xfrm>
        </p:spPr>
        <p:txBody>
          <a:bodyPr>
            <a:normAutofit fontScale="47500" lnSpcReduction="20000"/>
          </a:bodyPr>
          <a:lstStyle/>
          <a:p>
            <a:pPr fontAlgn="base">
              <a:spcBef>
                <a:spcPts val="0"/>
              </a:spcBef>
            </a:pPr>
            <a:r>
              <a:rPr lang="en-US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in Quantitative Finance</a:t>
            </a:r>
            <a:endParaRPr lang="en-US" sz="5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Science in Information Systems</a:t>
            </a: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Science in Marketing Analytics</a:t>
            </a:r>
            <a:endParaRPr lang="en-US" sz="5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Science in Supply Chain</a:t>
            </a:r>
            <a:endParaRPr lang="en-US" sz="5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What is </a:t>
            </a:r>
            <a:r>
              <a:rPr lang="en-US" b="1" dirty="0" smtClean="0">
                <a:solidFill>
                  <a:srgbClr val="C00000"/>
                </a:solidFill>
              </a:rPr>
              <a:t>Plus 1</a:t>
            </a:r>
            <a:r>
              <a:rPr lang="en-US" b="1" dirty="0" smtClean="0"/>
              <a:t>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UMD undergraduate students can take up to 10 graduate (MS) Smith credits paying undergraduate </a:t>
            </a:r>
            <a:r>
              <a:rPr lang="en-US" dirty="0" smtClean="0"/>
              <a:t>tuition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begin to take graduate coursework in their junior and senior years, and finish the graduate coursework full-time after they achieve their bachelor’s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total of 30 credits is required for all programs except the MQF (36 credits)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 student can enroll in Plus 1: Finance, Quantitative Finance, Accounting, Marketing Analytics, Information Systems, Business Analytics, </a:t>
            </a:r>
            <a:r>
              <a:rPr lang="en-US" dirty="0" smtClean="0"/>
              <a:t>Supply Chain Management or </a:t>
            </a:r>
            <a:r>
              <a:rPr lang="en-US" dirty="0"/>
              <a:t>Business and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major does not need to be the same as their undergraduate program; </a:t>
            </a:r>
            <a:r>
              <a:rPr lang="en-US" dirty="0" smtClean="0"/>
              <a:t>specific prerequisites may be required depending on the program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Inclusion of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4263"/>
            <a:ext cx="10972800" cy="4131900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courses taken as an undergrad count towards both the undergraduate degree and the masters degree</a:t>
            </a:r>
          </a:p>
          <a:p>
            <a:pPr marL="742950" lvl="2" indent="-342900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generally treated as upper-level elective credit, and may fulfill undergrad major requirements 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graduate courses students take as an undergraduate are charged at the undergraduate tuition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pPr marL="742950" lvl="2" indent="-342900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Tuition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ranges from 11- 77% 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graduate courses are then transferred into the graduate transcript once the student is officially admitted into the MS program.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/>
          </p:nvPr>
        </p:nvGraphicFramePr>
        <p:xfrm>
          <a:off x="1718310" y="1589455"/>
          <a:ext cx="8732520" cy="513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18310" y="975503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b="1" dirty="0">
                <a:solidFill>
                  <a:prstClr val="black"/>
                </a:solidFill>
              </a:rPr>
              <a:t>Process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1130" y="3973384"/>
            <a:ext cx="17259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32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60+ UG CREDITS</a:t>
            </a:r>
            <a:endParaRPr lang="en-US" sz="32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1132" y="2577540"/>
            <a:ext cx="21677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Final UG Year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8982" y="1899632"/>
            <a:ext cx="1395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8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MS Year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Plus 1 </a:t>
            </a:r>
            <a:r>
              <a:rPr lang="en-US" b="1" dirty="0" smtClean="0"/>
              <a:t>Numbers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2016</a:t>
            </a:r>
            <a:r>
              <a:rPr lang="en-US" dirty="0" smtClean="0"/>
              <a:t>: </a:t>
            </a:r>
            <a:r>
              <a:rPr lang="en-US" b="1" dirty="0" smtClean="0"/>
              <a:t>52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Plus 1 </a:t>
            </a:r>
            <a:r>
              <a:rPr lang="en-US" dirty="0" smtClean="0"/>
              <a:t>Students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11</a:t>
            </a:r>
            <a:r>
              <a:rPr lang="en-US" dirty="0" smtClean="0"/>
              <a:t> students from outside of Smith 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b="1" dirty="0" smtClean="0"/>
              <a:t>2017</a:t>
            </a:r>
            <a:r>
              <a:rPr lang="en-US" dirty="0" smtClean="0"/>
              <a:t>: </a:t>
            </a:r>
            <a:r>
              <a:rPr lang="en-US" b="1" dirty="0" smtClean="0"/>
              <a:t>105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Plus 1 </a:t>
            </a:r>
            <a:r>
              <a:rPr lang="en-US" dirty="0" smtClean="0"/>
              <a:t>Students</a:t>
            </a:r>
          </a:p>
          <a:p>
            <a:pPr marL="742950" lvl="2" indent="-342900"/>
            <a:r>
              <a:rPr lang="en-US" sz="2800" b="1" dirty="0"/>
              <a:t>26</a:t>
            </a:r>
            <a:r>
              <a:rPr lang="en-US" sz="2800" dirty="0"/>
              <a:t> students from outside of Smith </a:t>
            </a:r>
          </a:p>
          <a:p>
            <a:pPr marL="400050" lvl="2" indent="0">
              <a:buNone/>
            </a:pPr>
            <a:endParaRPr lang="en-US" sz="1100" dirty="0" smtClean="0"/>
          </a:p>
          <a:p>
            <a:r>
              <a:rPr lang="en-US" b="1" dirty="0"/>
              <a:t>2018: 114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Plus 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Students</a:t>
            </a:r>
          </a:p>
          <a:p>
            <a:pPr marL="742950" lvl="2" indent="-342900"/>
            <a:r>
              <a:rPr lang="en-US" sz="2800" b="1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students from outside of Smith </a:t>
            </a:r>
          </a:p>
          <a:p>
            <a:endParaRPr lang="en-US" dirty="0" smtClean="0"/>
          </a:p>
        </p:txBody>
      </p:sp>
      <p:pic>
        <p:nvPicPr>
          <p:cNvPr id="3074" name="Picture 2" descr="Image result for testudo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28" y="3849624"/>
            <a:ext cx="2584582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MS-MBA</a:t>
            </a:r>
            <a:r>
              <a:rPr lang="en-US" b="1" dirty="0" smtClean="0"/>
              <a:t> Dual Degrees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MBA students looking for a deeper dive in a content area, they can couple their MBA with an MS degree: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rgbClr val="C00000"/>
                </a:solidFill>
              </a:rPr>
              <a:t>54</a:t>
            </a:r>
            <a:r>
              <a:rPr lang="en-US" dirty="0" smtClean="0"/>
              <a:t>		Credits for the MBA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  </a:t>
            </a:r>
            <a:r>
              <a:rPr lang="en-US" dirty="0" smtClean="0">
                <a:solidFill>
                  <a:srgbClr val="C00000"/>
                </a:solidFill>
              </a:rPr>
              <a:t>+</a:t>
            </a:r>
            <a:r>
              <a:rPr lang="en-US" u="sng" dirty="0" smtClean="0">
                <a:solidFill>
                  <a:srgbClr val="C00000"/>
                </a:solidFill>
              </a:rPr>
              <a:t>30</a:t>
            </a:r>
            <a:r>
              <a:rPr lang="en-US" dirty="0" smtClean="0"/>
              <a:t> 	Credits for the 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rgbClr val="C00000"/>
                </a:solidFill>
              </a:rPr>
              <a:t>66</a:t>
            </a:r>
            <a:r>
              <a:rPr lang="en-US" dirty="0" smtClean="0"/>
              <a:t>		Credits for the dual degree</a:t>
            </a:r>
          </a:p>
        </p:txBody>
      </p:sp>
    </p:spTree>
    <p:extLst>
      <p:ext uri="{BB962C8B-B14F-4D97-AF65-F5344CB8AC3E}">
        <p14:creationId xmlns:p14="http://schemas.microsoft.com/office/powerpoint/2010/main" val="120952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" b="84907"/>
          <a:stretch/>
        </p:blipFill>
        <p:spPr>
          <a:xfrm>
            <a:off x="0" y="0"/>
            <a:ext cx="12341936" cy="6518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4227" y="2144596"/>
            <a:ext cx="95237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Robert H. Smith School of Business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right graduate business degree at any career stage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11664" r="74069" b="28421"/>
          <a:stretch/>
        </p:blipFill>
        <p:spPr>
          <a:xfrm>
            <a:off x="4744599" y="4593039"/>
            <a:ext cx="2852736" cy="7429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9600" y="3264049"/>
            <a:ext cx="10882239" cy="0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1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352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Comprehensive Menu of  Specialty Masters Programs</vt:lpstr>
      <vt:lpstr>What is Plus 1? </vt:lpstr>
      <vt:lpstr>Inclusion of credits</vt:lpstr>
      <vt:lpstr>PowerPoint Presentation</vt:lpstr>
      <vt:lpstr>Plus 1 Numbers </vt:lpstr>
      <vt:lpstr>MS-MBA Dual Degrees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M Bonfiglio</dc:creator>
  <cp:lastModifiedBy>test</cp:lastModifiedBy>
  <cp:revision>12</cp:revision>
  <dcterms:created xsi:type="dcterms:W3CDTF">2018-10-02T19:06:43Z</dcterms:created>
  <dcterms:modified xsi:type="dcterms:W3CDTF">2018-10-09T14:07:07Z</dcterms:modified>
</cp:coreProperties>
</file>