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59"/>
  </p:notesMasterIdLst>
  <p:handoutMasterIdLst>
    <p:handoutMasterId r:id="rId160"/>
  </p:handoutMasterIdLst>
  <p:sldIdLst>
    <p:sldId id="281" r:id="rId5"/>
    <p:sldId id="282" r:id="rId6"/>
    <p:sldId id="283" r:id="rId7"/>
    <p:sldId id="284" r:id="rId8"/>
    <p:sldId id="285" r:id="rId9"/>
    <p:sldId id="286" r:id="rId10"/>
    <p:sldId id="288" r:id="rId11"/>
    <p:sldId id="289" r:id="rId12"/>
    <p:sldId id="290" r:id="rId13"/>
    <p:sldId id="292" r:id="rId14"/>
    <p:sldId id="293" r:id="rId15"/>
    <p:sldId id="294" r:id="rId16"/>
    <p:sldId id="295" r:id="rId17"/>
    <p:sldId id="296" r:id="rId18"/>
    <p:sldId id="297" r:id="rId19"/>
    <p:sldId id="298" r:id="rId20"/>
    <p:sldId id="299" r:id="rId21"/>
    <p:sldId id="448" r:id="rId22"/>
    <p:sldId id="449" r:id="rId23"/>
    <p:sldId id="450" r:id="rId24"/>
    <p:sldId id="451" r:id="rId25"/>
    <p:sldId id="452" r:id="rId26"/>
    <p:sldId id="319" r:id="rId27"/>
    <p:sldId id="320" r:id="rId28"/>
    <p:sldId id="321" r:id="rId29"/>
    <p:sldId id="322" r:id="rId30"/>
    <p:sldId id="323"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438"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474" r:id="rId75"/>
    <p:sldId id="475" r:id="rId76"/>
    <p:sldId id="476" r:id="rId77"/>
    <p:sldId id="477" r:id="rId78"/>
    <p:sldId id="488" r:id="rId79"/>
    <p:sldId id="479" r:id="rId80"/>
    <p:sldId id="480" r:id="rId81"/>
    <p:sldId id="503" r:id="rId82"/>
    <p:sldId id="499" r:id="rId83"/>
    <p:sldId id="500" r:id="rId84"/>
    <p:sldId id="501" r:id="rId85"/>
    <p:sldId id="502" r:id="rId86"/>
    <p:sldId id="369" r:id="rId87"/>
    <p:sldId id="370" r:id="rId88"/>
    <p:sldId id="372" r:id="rId89"/>
    <p:sldId id="371" r:id="rId90"/>
    <p:sldId id="497" r:id="rId91"/>
    <p:sldId id="388" r:id="rId92"/>
    <p:sldId id="389" r:id="rId93"/>
    <p:sldId id="494" r:id="rId94"/>
    <p:sldId id="460" r:id="rId95"/>
    <p:sldId id="495" r:id="rId96"/>
    <p:sldId id="461" r:id="rId97"/>
    <p:sldId id="496" r:id="rId98"/>
    <p:sldId id="498" r:id="rId99"/>
    <p:sldId id="462" r:id="rId100"/>
    <p:sldId id="391" r:id="rId101"/>
    <p:sldId id="383" r:id="rId102"/>
    <p:sldId id="504" r:id="rId103"/>
    <p:sldId id="505" r:id="rId104"/>
    <p:sldId id="506" r:id="rId105"/>
    <p:sldId id="507" r:id="rId106"/>
    <p:sldId id="508" r:id="rId107"/>
    <p:sldId id="398" r:id="rId108"/>
    <p:sldId id="399" r:id="rId109"/>
    <p:sldId id="400" r:id="rId110"/>
    <p:sldId id="403" r:id="rId111"/>
    <p:sldId id="490" r:id="rId112"/>
    <p:sldId id="491" r:id="rId113"/>
    <p:sldId id="492" r:id="rId114"/>
    <p:sldId id="458" r:id="rId115"/>
    <p:sldId id="404" r:id="rId116"/>
    <p:sldId id="493" r:id="rId117"/>
    <p:sldId id="405" r:id="rId118"/>
    <p:sldId id="406" r:id="rId119"/>
    <p:sldId id="407" r:id="rId120"/>
    <p:sldId id="509" r:id="rId121"/>
    <p:sldId id="510" r:id="rId122"/>
    <p:sldId id="511" r:id="rId123"/>
    <p:sldId id="429" r:id="rId124"/>
    <p:sldId id="430" r:id="rId125"/>
    <p:sldId id="431" r:id="rId126"/>
    <p:sldId id="489" r:id="rId127"/>
    <p:sldId id="487" r:id="rId128"/>
    <p:sldId id="464" r:id="rId129"/>
    <p:sldId id="465" r:id="rId130"/>
    <p:sldId id="466" r:id="rId131"/>
    <p:sldId id="467" r:id="rId132"/>
    <p:sldId id="472" r:id="rId133"/>
    <p:sldId id="469" r:id="rId134"/>
    <p:sldId id="473" r:id="rId135"/>
    <p:sldId id="471" r:id="rId136"/>
    <p:sldId id="422" r:id="rId137"/>
    <p:sldId id="423" r:id="rId138"/>
    <p:sldId id="485" r:id="rId139"/>
    <p:sldId id="424" r:id="rId140"/>
    <p:sldId id="486" r:id="rId141"/>
    <p:sldId id="417" r:id="rId142"/>
    <p:sldId id="418" r:id="rId143"/>
    <p:sldId id="512" r:id="rId144"/>
    <p:sldId id="513" r:id="rId145"/>
    <p:sldId id="514" r:id="rId146"/>
    <p:sldId id="482" r:id="rId147"/>
    <p:sldId id="483" r:id="rId148"/>
    <p:sldId id="484" r:id="rId149"/>
    <p:sldId id="419" r:id="rId150"/>
    <p:sldId id="420" r:id="rId151"/>
    <p:sldId id="421" r:id="rId152"/>
    <p:sldId id="425" r:id="rId153"/>
    <p:sldId id="426" r:id="rId154"/>
    <p:sldId id="427" r:id="rId155"/>
    <p:sldId id="435" r:id="rId156"/>
    <p:sldId id="436" r:id="rId157"/>
    <p:sldId id="437" r:id="rId15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56" userDrawn="1">
          <p15:clr>
            <a:srgbClr val="A4A3A4"/>
          </p15:clr>
        </p15:guide>
        <p15:guide id="4" pos="62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97B"/>
    <a:srgbClr val="4374AB"/>
    <a:srgbClr val="7F7F7F"/>
    <a:srgbClr val="000000"/>
    <a:srgbClr val="00609C"/>
    <a:srgbClr val="355F9A"/>
    <a:srgbClr val="3D3D3D"/>
    <a:srgbClr val="5F5F5F"/>
    <a:srgbClr val="EF4142"/>
    <a:srgbClr val="253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1B674-7274-4B05-AC7D-6F0AD54535E1}" v="98" dt="2018-10-04T14:15:27.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330" y="67"/>
      </p:cViewPr>
      <p:guideLst>
        <p:guide orient="horz" pos="2160"/>
        <p:guide pos="2880"/>
        <p:guide orient="horz" pos="456"/>
        <p:guide pos="624"/>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handoutMaster" Target="handoutMasters/handoutMaster1.xml"/><Relationship Id="rId16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6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Mead" userId="a2135d09-73f1-4bb2-be04-da2ca84842bf" providerId="ADAL" clId="{2D518602-4A26-41C3-B8D6-986BB1A9EB2E}"/>
    <pc:docChg chg="custSel modSld">
      <pc:chgData name="Dean Mead" userId="a2135d09-73f1-4bb2-be04-da2ca84842bf" providerId="ADAL" clId="{2D518602-4A26-41C3-B8D6-986BB1A9EB2E}" dt="2018-09-12T16:17:36.598" v="1" actId="27636"/>
      <pc:docMkLst>
        <pc:docMk/>
      </pc:docMkLst>
      <pc:sldChg chg="modSp">
        <pc:chgData name="Dean Mead" userId="a2135d09-73f1-4bb2-be04-da2ca84842bf" providerId="ADAL" clId="{2D518602-4A26-41C3-B8D6-986BB1A9EB2E}" dt="2018-09-12T16:17:36.598" v="1" actId="27636"/>
        <pc:sldMkLst>
          <pc:docMk/>
          <pc:sldMk cId="3725599223" sldId="503"/>
        </pc:sldMkLst>
        <pc:spChg chg="mod">
          <ac:chgData name="Dean Mead" userId="a2135d09-73f1-4bb2-be04-da2ca84842bf" providerId="ADAL" clId="{2D518602-4A26-41C3-B8D6-986BB1A9EB2E}" dt="2018-09-12T16:17:36.598" v="1" actId="27636"/>
          <ac:spMkLst>
            <pc:docMk/>
            <pc:sldMk cId="3725599223" sldId="503"/>
            <ac:spMk id="4" creationId="{00000000-0000-0000-0000-000000000000}"/>
          </ac:spMkLst>
        </pc:spChg>
      </pc:sldChg>
    </pc:docChg>
  </pc:docChgLst>
  <pc:docChgLst>
    <pc:chgData name="Dean Mead" userId="a2135d09-73f1-4bb2-be04-da2ca84842bf" providerId="ADAL" clId="{FC20FC41-F19A-4D5C-AC04-3244735826AA}"/>
    <pc:docChg chg="custSel addSld delSld modSld">
      <pc:chgData name="Dean Mead" userId="a2135d09-73f1-4bb2-be04-da2ca84842bf" providerId="ADAL" clId="{FC20FC41-F19A-4D5C-AC04-3244735826AA}" dt="2018-09-12T15:38:58.528" v="2470" actId="14100"/>
      <pc:docMkLst>
        <pc:docMk/>
      </pc:docMkLst>
      <pc:sldChg chg="add">
        <pc:chgData name="Dean Mead" userId="a2135d09-73f1-4bb2-be04-da2ca84842bf" providerId="ADAL" clId="{FC20FC41-F19A-4D5C-AC04-3244735826AA}" dt="2018-09-12T15:11:09.941" v="1237"/>
        <pc:sldMkLst>
          <pc:docMk/>
          <pc:sldMk cId="394403395" sldId="422"/>
        </pc:sldMkLst>
      </pc:sldChg>
      <pc:sldChg chg="modSp add">
        <pc:chgData name="Dean Mead" userId="a2135d09-73f1-4bb2-be04-da2ca84842bf" providerId="ADAL" clId="{FC20FC41-F19A-4D5C-AC04-3244735826AA}" dt="2018-09-12T15:13:23.385" v="1303" actId="20577"/>
        <pc:sldMkLst>
          <pc:docMk/>
          <pc:sldMk cId="3139770162" sldId="423"/>
        </pc:sldMkLst>
        <pc:spChg chg="mod">
          <ac:chgData name="Dean Mead" userId="a2135d09-73f1-4bb2-be04-da2ca84842bf" providerId="ADAL" clId="{FC20FC41-F19A-4D5C-AC04-3244735826AA}" dt="2018-09-12T15:13:23.385" v="1303" actId="20577"/>
          <ac:spMkLst>
            <pc:docMk/>
            <pc:sldMk cId="3139770162" sldId="423"/>
            <ac:spMk id="5" creationId="{00000000-0000-0000-0000-000000000000}"/>
          </ac:spMkLst>
        </pc:spChg>
      </pc:sldChg>
      <pc:sldChg chg="modSp add">
        <pc:chgData name="Dean Mead" userId="a2135d09-73f1-4bb2-be04-da2ca84842bf" providerId="ADAL" clId="{FC20FC41-F19A-4D5C-AC04-3244735826AA}" dt="2018-09-12T15:14:54.776" v="1326" actId="20577"/>
        <pc:sldMkLst>
          <pc:docMk/>
          <pc:sldMk cId="45943974" sldId="424"/>
        </pc:sldMkLst>
        <pc:spChg chg="mod">
          <ac:chgData name="Dean Mead" userId="a2135d09-73f1-4bb2-be04-da2ca84842bf" providerId="ADAL" clId="{FC20FC41-F19A-4D5C-AC04-3244735826AA}" dt="2018-09-12T15:14:54.776" v="1326" actId="20577"/>
          <ac:spMkLst>
            <pc:docMk/>
            <pc:sldMk cId="45943974" sldId="424"/>
            <ac:spMk id="3" creationId="{00000000-0000-0000-0000-000000000000}"/>
          </ac:spMkLst>
        </pc:spChg>
      </pc:sldChg>
      <pc:sldChg chg="modSp">
        <pc:chgData name="Dean Mead" userId="a2135d09-73f1-4bb2-be04-da2ca84842bf" providerId="ADAL" clId="{FC20FC41-F19A-4D5C-AC04-3244735826AA}" dt="2018-09-12T15:32:24.598" v="2253" actId="14100"/>
        <pc:sldMkLst>
          <pc:docMk/>
          <pc:sldMk cId="3671746806" sldId="425"/>
        </pc:sldMkLst>
        <pc:spChg chg="mod">
          <ac:chgData name="Dean Mead" userId="a2135d09-73f1-4bb2-be04-da2ca84842bf" providerId="ADAL" clId="{FC20FC41-F19A-4D5C-AC04-3244735826AA}" dt="2018-09-12T15:32:24.598" v="2253" actId="14100"/>
          <ac:spMkLst>
            <pc:docMk/>
            <pc:sldMk cId="3671746806" sldId="425"/>
            <ac:spMk id="2" creationId="{00000000-0000-0000-0000-000000000000}"/>
          </ac:spMkLst>
        </pc:spChg>
      </pc:sldChg>
      <pc:sldChg chg="modSp">
        <pc:chgData name="Dean Mead" userId="a2135d09-73f1-4bb2-be04-da2ca84842bf" providerId="ADAL" clId="{FC20FC41-F19A-4D5C-AC04-3244735826AA}" dt="2018-09-12T15:35:49.823" v="2423" actId="20577"/>
        <pc:sldMkLst>
          <pc:docMk/>
          <pc:sldMk cId="1466691498" sldId="426"/>
        </pc:sldMkLst>
        <pc:spChg chg="mod">
          <ac:chgData name="Dean Mead" userId="a2135d09-73f1-4bb2-be04-da2ca84842bf" providerId="ADAL" clId="{FC20FC41-F19A-4D5C-AC04-3244735826AA}" dt="2018-09-12T15:32:40.928" v="2286" actId="20577"/>
          <ac:spMkLst>
            <pc:docMk/>
            <pc:sldMk cId="1466691498" sldId="426"/>
            <ac:spMk id="4" creationId="{00000000-0000-0000-0000-000000000000}"/>
          </ac:spMkLst>
        </pc:spChg>
        <pc:spChg chg="mod">
          <ac:chgData name="Dean Mead" userId="a2135d09-73f1-4bb2-be04-da2ca84842bf" providerId="ADAL" clId="{FC20FC41-F19A-4D5C-AC04-3244735826AA}" dt="2018-09-12T15:35:49.823" v="2423" actId="20577"/>
          <ac:spMkLst>
            <pc:docMk/>
            <pc:sldMk cId="1466691498" sldId="426"/>
            <ac:spMk id="5" creationId="{00000000-0000-0000-0000-000000000000}"/>
          </ac:spMkLst>
        </pc:spChg>
      </pc:sldChg>
      <pc:sldChg chg="modSp">
        <pc:chgData name="Dean Mead" userId="a2135d09-73f1-4bb2-be04-da2ca84842bf" providerId="ADAL" clId="{FC20FC41-F19A-4D5C-AC04-3244735826AA}" dt="2018-09-12T15:37:37.408" v="2464" actId="6549"/>
        <pc:sldMkLst>
          <pc:docMk/>
          <pc:sldMk cId="2552845903" sldId="427"/>
        </pc:sldMkLst>
        <pc:spChg chg="mod">
          <ac:chgData name="Dean Mead" userId="a2135d09-73f1-4bb2-be04-da2ca84842bf" providerId="ADAL" clId="{FC20FC41-F19A-4D5C-AC04-3244735826AA}" dt="2018-09-12T15:37:37.408" v="2464" actId="6549"/>
          <ac:spMkLst>
            <pc:docMk/>
            <pc:sldMk cId="2552845903" sldId="427"/>
            <ac:spMk id="3" creationId="{00000000-0000-0000-0000-000000000000}"/>
          </ac:spMkLst>
        </pc:spChg>
      </pc:sldChg>
      <pc:sldChg chg="modSp">
        <pc:chgData name="Dean Mead" userId="a2135d09-73f1-4bb2-be04-da2ca84842bf" providerId="ADAL" clId="{FC20FC41-F19A-4D5C-AC04-3244735826AA}" dt="2018-09-12T15:38:58.528" v="2470" actId="14100"/>
        <pc:sldMkLst>
          <pc:docMk/>
          <pc:sldMk cId="3142014256" sldId="437"/>
        </pc:sldMkLst>
        <pc:spChg chg="mod">
          <ac:chgData name="Dean Mead" userId="a2135d09-73f1-4bb2-be04-da2ca84842bf" providerId="ADAL" clId="{FC20FC41-F19A-4D5C-AC04-3244735826AA}" dt="2018-09-12T15:38:58.528" v="2470" actId="14100"/>
          <ac:spMkLst>
            <pc:docMk/>
            <pc:sldMk cId="3142014256" sldId="437"/>
            <ac:spMk id="3" creationId="{00000000-0000-0000-0000-000000000000}"/>
          </ac:spMkLst>
        </pc:spChg>
      </pc:sldChg>
      <pc:sldChg chg="modSp add">
        <pc:chgData name="Dean Mead" userId="a2135d09-73f1-4bb2-be04-da2ca84842bf" providerId="ADAL" clId="{FC20FC41-F19A-4D5C-AC04-3244735826AA}" dt="2018-09-12T15:14:28.090" v="1320"/>
        <pc:sldMkLst>
          <pc:docMk/>
          <pc:sldMk cId="352394075" sldId="485"/>
        </pc:sldMkLst>
        <pc:spChg chg="mod">
          <ac:chgData name="Dean Mead" userId="a2135d09-73f1-4bb2-be04-da2ca84842bf" providerId="ADAL" clId="{FC20FC41-F19A-4D5C-AC04-3244735826AA}" dt="2018-09-12T15:14:28.090" v="1320"/>
          <ac:spMkLst>
            <pc:docMk/>
            <pc:sldMk cId="352394075" sldId="485"/>
            <ac:spMk id="3" creationId="{00000000-0000-0000-0000-000000000000}"/>
          </ac:spMkLst>
        </pc:spChg>
      </pc:sldChg>
      <pc:sldChg chg="modSp add">
        <pc:chgData name="Dean Mead" userId="a2135d09-73f1-4bb2-be04-da2ca84842bf" providerId="ADAL" clId="{FC20FC41-F19A-4D5C-AC04-3244735826AA}" dt="2018-09-12T15:15:22.833" v="1361" actId="20577"/>
        <pc:sldMkLst>
          <pc:docMk/>
          <pc:sldMk cId="3799750219" sldId="486"/>
        </pc:sldMkLst>
        <pc:graphicFrameChg chg="modGraphic">
          <ac:chgData name="Dean Mead" userId="a2135d09-73f1-4bb2-be04-da2ca84842bf" providerId="ADAL" clId="{FC20FC41-F19A-4D5C-AC04-3244735826AA}" dt="2018-09-12T15:15:22.833" v="1361" actId="20577"/>
          <ac:graphicFrameMkLst>
            <pc:docMk/>
            <pc:sldMk cId="3799750219" sldId="486"/>
            <ac:graphicFrameMk id="7" creationId="{00000000-0000-0000-0000-000000000000}"/>
          </ac:graphicFrameMkLst>
        </pc:graphicFrameChg>
      </pc:sldChg>
      <pc:sldChg chg="modSp">
        <pc:chgData name="Dean Mead" userId="a2135d09-73f1-4bb2-be04-da2ca84842bf" providerId="ADAL" clId="{FC20FC41-F19A-4D5C-AC04-3244735826AA}" dt="2018-09-12T14:46:58.837" v="10" actId="20577"/>
        <pc:sldMkLst>
          <pc:docMk/>
          <pc:sldMk cId="3558344737" sldId="499"/>
        </pc:sldMkLst>
        <pc:spChg chg="mod">
          <ac:chgData name="Dean Mead" userId="a2135d09-73f1-4bb2-be04-da2ca84842bf" providerId="ADAL" clId="{FC20FC41-F19A-4D5C-AC04-3244735826AA}" dt="2018-09-12T14:46:58.837" v="10" actId="20577"/>
          <ac:spMkLst>
            <pc:docMk/>
            <pc:sldMk cId="3558344737" sldId="499"/>
            <ac:spMk id="4" creationId="{00000000-0000-0000-0000-000000000000}"/>
          </ac:spMkLst>
        </pc:spChg>
      </pc:sldChg>
      <pc:sldChg chg="modSp">
        <pc:chgData name="Dean Mead" userId="a2135d09-73f1-4bb2-be04-da2ca84842bf" providerId="ADAL" clId="{FC20FC41-F19A-4D5C-AC04-3244735826AA}" dt="2018-09-12T14:49:43.065" v="90" actId="14100"/>
        <pc:sldMkLst>
          <pc:docMk/>
          <pc:sldMk cId="657169689" sldId="500"/>
        </pc:sldMkLst>
        <pc:spChg chg="mod">
          <ac:chgData name="Dean Mead" userId="a2135d09-73f1-4bb2-be04-da2ca84842bf" providerId="ADAL" clId="{FC20FC41-F19A-4D5C-AC04-3244735826AA}" dt="2018-09-12T14:49:43.065" v="90" actId="14100"/>
          <ac:spMkLst>
            <pc:docMk/>
            <pc:sldMk cId="657169689" sldId="500"/>
            <ac:spMk id="2" creationId="{00000000-0000-0000-0000-000000000000}"/>
          </ac:spMkLst>
        </pc:spChg>
        <pc:spChg chg="mod">
          <ac:chgData name="Dean Mead" userId="a2135d09-73f1-4bb2-be04-da2ca84842bf" providerId="ADAL" clId="{FC20FC41-F19A-4D5C-AC04-3244735826AA}" dt="2018-09-12T14:48:25.111" v="20" actId="113"/>
          <ac:spMkLst>
            <pc:docMk/>
            <pc:sldMk cId="657169689" sldId="500"/>
            <ac:spMk id="3" creationId="{00000000-0000-0000-0000-000000000000}"/>
          </ac:spMkLst>
        </pc:spChg>
      </pc:sldChg>
      <pc:sldChg chg="modSp">
        <pc:chgData name="Dean Mead" userId="a2135d09-73f1-4bb2-be04-da2ca84842bf" providerId="ADAL" clId="{FC20FC41-F19A-4D5C-AC04-3244735826AA}" dt="2018-09-12T14:51:39.677" v="113" actId="14"/>
        <pc:sldMkLst>
          <pc:docMk/>
          <pc:sldMk cId="444284239" sldId="501"/>
        </pc:sldMkLst>
        <pc:spChg chg="mod">
          <ac:chgData name="Dean Mead" userId="a2135d09-73f1-4bb2-be04-da2ca84842bf" providerId="ADAL" clId="{FC20FC41-F19A-4D5C-AC04-3244735826AA}" dt="2018-09-12T14:50:08.814" v="101" actId="6549"/>
          <ac:spMkLst>
            <pc:docMk/>
            <pc:sldMk cId="444284239" sldId="501"/>
            <ac:spMk id="2" creationId="{00000000-0000-0000-0000-000000000000}"/>
          </ac:spMkLst>
        </pc:spChg>
        <pc:spChg chg="mod">
          <ac:chgData name="Dean Mead" userId="a2135d09-73f1-4bb2-be04-da2ca84842bf" providerId="ADAL" clId="{FC20FC41-F19A-4D5C-AC04-3244735826AA}" dt="2018-09-12T14:51:39.677" v="113" actId="14"/>
          <ac:spMkLst>
            <pc:docMk/>
            <pc:sldMk cId="444284239" sldId="501"/>
            <ac:spMk id="3" creationId="{00000000-0000-0000-0000-000000000000}"/>
          </ac:spMkLst>
        </pc:spChg>
      </pc:sldChg>
      <pc:sldChg chg="modSp">
        <pc:chgData name="Dean Mead" userId="a2135d09-73f1-4bb2-be04-da2ca84842bf" providerId="ADAL" clId="{FC20FC41-F19A-4D5C-AC04-3244735826AA}" dt="2018-09-12T14:51:26.421" v="111" actId="20577"/>
        <pc:sldMkLst>
          <pc:docMk/>
          <pc:sldMk cId="2553139846" sldId="502"/>
        </pc:sldMkLst>
        <pc:spChg chg="mod">
          <ac:chgData name="Dean Mead" userId="a2135d09-73f1-4bb2-be04-da2ca84842bf" providerId="ADAL" clId="{FC20FC41-F19A-4D5C-AC04-3244735826AA}" dt="2018-09-12T14:50:36.139" v="108" actId="20577"/>
          <ac:spMkLst>
            <pc:docMk/>
            <pc:sldMk cId="2553139846" sldId="502"/>
            <ac:spMk id="2" creationId="{00000000-0000-0000-0000-000000000000}"/>
          </ac:spMkLst>
        </pc:spChg>
        <pc:spChg chg="mod">
          <ac:chgData name="Dean Mead" userId="a2135d09-73f1-4bb2-be04-da2ca84842bf" providerId="ADAL" clId="{FC20FC41-F19A-4D5C-AC04-3244735826AA}" dt="2018-09-12T14:51:26.421" v="111" actId="20577"/>
          <ac:spMkLst>
            <pc:docMk/>
            <pc:sldMk cId="2553139846" sldId="502"/>
            <ac:spMk id="3" creationId="{00000000-0000-0000-0000-000000000000}"/>
          </ac:spMkLst>
        </pc:spChg>
      </pc:sldChg>
      <pc:sldChg chg="modSp add">
        <pc:chgData name="Dean Mead" userId="a2135d09-73f1-4bb2-be04-da2ca84842bf" providerId="ADAL" clId="{FC20FC41-F19A-4D5C-AC04-3244735826AA}" dt="2018-09-12T14:53:41.541" v="171" actId="20577"/>
        <pc:sldMkLst>
          <pc:docMk/>
          <pc:sldMk cId="3718861179" sldId="504"/>
        </pc:sldMkLst>
        <pc:spChg chg="mod">
          <ac:chgData name="Dean Mead" userId="a2135d09-73f1-4bb2-be04-da2ca84842bf" providerId="ADAL" clId="{FC20FC41-F19A-4D5C-AC04-3244735826AA}" dt="2018-09-12T14:53:41.541" v="171" actId="20577"/>
          <ac:spMkLst>
            <pc:docMk/>
            <pc:sldMk cId="3718861179" sldId="504"/>
            <ac:spMk id="2" creationId="{00000000-0000-0000-0000-000000000000}"/>
          </ac:spMkLst>
        </pc:spChg>
      </pc:sldChg>
      <pc:sldChg chg="modSp add">
        <pc:chgData name="Dean Mead" userId="a2135d09-73f1-4bb2-be04-da2ca84842bf" providerId="ADAL" clId="{FC20FC41-F19A-4D5C-AC04-3244735826AA}" dt="2018-09-12T15:00:29.551" v="679" actId="20577"/>
        <pc:sldMkLst>
          <pc:docMk/>
          <pc:sldMk cId="4048952432" sldId="505"/>
        </pc:sldMkLst>
        <pc:spChg chg="mod">
          <ac:chgData name="Dean Mead" userId="a2135d09-73f1-4bb2-be04-da2ca84842bf" providerId="ADAL" clId="{FC20FC41-F19A-4D5C-AC04-3244735826AA}" dt="2018-09-12T14:53:53.184" v="202" actId="20577"/>
          <ac:spMkLst>
            <pc:docMk/>
            <pc:sldMk cId="4048952432" sldId="505"/>
            <ac:spMk id="4" creationId="{00000000-0000-0000-0000-000000000000}"/>
          </ac:spMkLst>
        </pc:spChg>
        <pc:spChg chg="mod">
          <ac:chgData name="Dean Mead" userId="a2135d09-73f1-4bb2-be04-da2ca84842bf" providerId="ADAL" clId="{FC20FC41-F19A-4D5C-AC04-3244735826AA}" dt="2018-09-12T15:00:29.551" v="679" actId="20577"/>
          <ac:spMkLst>
            <pc:docMk/>
            <pc:sldMk cId="4048952432" sldId="505"/>
            <ac:spMk id="5" creationId="{00000000-0000-0000-0000-000000000000}"/>
          </ac:spMkLst>
        </pc:spChg>
      </pc:sldChg>
      <pc:sldChg chg="modSp add">
        <pc:chgData name="Dean Mead" userId="a2135d09-73f1-4bb2-be04-da2ca84842bf" providerId="ADAL" clId="{FC20FC41-F19A-4D5C-AC04-3244735826AA}" dt="2018-09-12T15:05:30.329" v="1148" actId="15"/>
        <pc:sldMkLst>
          <pc:docMk/>
          <pc:sldMk cId="2636236591" sldId="506"/>
        </pc:sldMkLst>
        <pc:spChg chg="mod">
          <ac:chgData name="Dean Mead" userId="a2135d09-73f1-4bb2-be04-da2ca84842bf" providerId="ADAL" clId="{FC20FC41-F19A-4D5C-AC04-3244735826AA}" dt="2018-09-12T15:01:04.443" v="737" actId="20577"/>
          <ac:spMkLst>
            <pc:docMk/>
            <pc:sldMk cId="2636236591" sldId="506"/>
            <ac:spMk id="2" creationId="{00000000-0000-0000-0000-000000000000}"/>
          </ac:spMkLst>
        </pc:spChg>
        <pc:spChg chg="mod">
          <ac:chgData name="Dean Mead" userId="a2135d09-73f1-4bb2-be04-da2ca84842bf" providerId="ADAL" clId="{FC20FC41-F19A-4D5C-AC04-3244735826AA}" dt="2018-09-12T15:05:30.329" v="1148" actId="15"/>
          <ac:spMkLst>
            <pc:docMk/>
            <pc:sldMk cId="2636236591" sldId="506"/>
            <ac:spMk id="3" creationId="{00000000-0000-0000-0000-000000000000}"/>
          </ac:spMkLst>
        </pc:spChg>
      </pc:sldChg>
      <pc:sldChg chg="modSp add">
        <pc:chgData name="Dean Mead" userId="a2135d09-73f1-4bb2-be04-da2ca84842bf" providerId="ADAL" clId="{FC20FC41-F19A-4D5C-AC04-3244735826AA}" dt="2018-09-12T15:06:47.592" v="1196" actId="20577"/>
        <pc:sldMkLst>
          <pc:docMk/>
          <pc:sldMk cId="3640271533" sldId="507"/>
        </pc:sldMkLst>
        <pc:spChg chg="mod">
          <ac:chgData name="Dean Mead" userId="a2135d09-73f1-4bb2-be04-da2ca84842bf" providerId="ADAL" clId="{FC20FC41-F19A-4D5C-AC04-3244735826AA}" dt="2018-09-12T15:06:19.665" v="1178" actId="20577"/>
          <ac:spMkLst>
            <pc:docMk/>
            <pc:sldMk cId="3640271533" sldId="507"/>
            <ac:spMk id="2" creationId="{00000000-0000-0000-0000-000000000000}"/>
          </ac:spMkLst>
        </pc:spChg>
        <pc:spChg chg="mod">
          <ac:chgData name="Dean Mead" userId="a2135d09-73f1-4bb2-be04-da2ca84842bf" providerId="ADAL" clId="{FC20FC41-F19A-4D5C-AC04-3244735826AA}" dt="2018-09-12T15:06:47.592" v="1196" actId="20577"/>
          <ac:spMkLst>
            <pc:docMk/>
            <pc:sldMk cId="3640271533" sldId="507"/>
            <ac:spMk id="3" creationId="{00000000-0000-0000-0000-000000000000}"/>
          </ac:spMkLst>
        </pc:spChg>
      </pc:sldChg>
      <pc:sldChg chg="modSp add">
        <pc:chgData name="Dean Mead" userId="a2135d09-73f1-4bb2-be04-da2ca84842bf" providerId="ADAL" clId="{FC20FC41-F19A-4D5C-AC04-3244735826AA}" dt="2018-09-12T15:07:43.327" v="1211" actId="20577"/>
        <pc:sldMkLst>
          <pc:docMk/>
          <pc:sldMk cId="1308785923" sldId="508"/>
        </pc:sldMkLst>
        <pc:graphicFrameChg chg="modGraphic">
          <ac:chgData name="Dean Mead" userId="a2135d09-73f1-4bb2-be04-da2ca84842bf" providerId="ADAL" clId="{FC20FC41-F19A-4D5C-AC04-3244735826AA}" dt="2018-09-12T15:07:43.327" v="1211" actId="20577"/>
          <ac:graphicFrameMkLst>
            <pc:docMk/>
            <pc:sldMk cId="1308785923" sldId="508"/>
            <ac:graphicFrameMk id="7" creationId="{00000000-0000-0000-0000-000000000000}"/>
          </ac:graphicFrameMkLst>
        </pc:graphicFrameChg>
      </pc:sldChg>
      <pc:sldChg chg="modSp add">
        <pc:chgData name="Dean Mead" userId="a2135d09-73f1-4bb2-be04-da2ca84842bf" providerId="ADAL" clId="{FC20FC41-F19A-4D5C-AC04-3244735826AA}" dt="2018-09-12T15:16:54.118" v="1371" actId="20577"/>
        <pc:sldMkLst>
          <pc:docMk/>
          <pc:sldMk cId="2193024628" sldId="509"/>
        </pc:sldMkLst>
        <pc:spChg chg="mod">
          <ac:chgData name="Dean Mead" userId="a2135d09-73f1-4bb2-be04-da2ca84842bf" providerId="ADAL" clId="{FC20FC41-F19A-4D5C-AC04-3244735826AA}" dt="2018-09-12T15:16:54.118" v="1371" actId="20577"/>
          <ac:spMkLst>
            <pc:docMk/>
            <pc:sldMk cId="2193024628" sldId="509"/>
            <ac:spMk id="2" creationId="{00000000-0000-0000-0000-000000000000}"/>
          </ac:spMkLst>
        </pc:spChg>
        <pc:spChg chg="mod">
          <ac:chgData name="Dean Mead" userId="a2135d09-73f1-4bb2-be04-da2ca84842bf" providerId="ADAL" clId="{FC20FC41-F19A-4D5C-AC04-3244735826AA}" dt="2018-09-12T15:16:50.976" v="1370" actId="20577"/>
          <ac:spMkLst>
            <pc:docMk/>
            <pc:sldMk cId="2193024628" sldId="509"/>
            <ac:spMk id="4" creationId="{00000000-0000-0000-0000-000000000000}"/>
          </ac:spMkLst>
        </pc:spChg>
      </pc:sldChg>
      <pc:sldChg chg="modSp add">
        <pc:chgData name="Dean Mead" userId="a2135d09-73f1-4bb2-be04-da2ca84842bf" providerId="ADAL" clId="{FC20FC41-F19A-4D5C-AC04-3244735826AA}" dt="2018-09-12T15:19:52.227" v="1739" actId="20577"/>
        <pc:sldMkLst>
          <pc:docMk/>
          <pc:sldMk cId="2687852996" sldId="510"/>
        </pc:sldMkLst>
        <pc:spChg chg="mod">
          <ac:chgData name="Dean Mead" userId="a2135d09-73f1-4bb2-be04-da2ca84842bf" providerId="ADAL" clId="{FC20FC41-F19A-4D5C-AC04-3244735826AA}" dt="2018-09-12T15:17:03.774" v="1374" actId="20577"/>
          <ac:spMkLst>
            <pc:docMk/>
            <pc:sldMk cId="2687852996" sldId="510"/>
            <ac:spMk id="2" creationId="{00000000-0000-0000-0000-000000000000}"/>
          </ac:spMkLst>
        </pc:spChg>
        <pc:spChg chg="mod">
          <ac:chgData name="Dean Mead" userId="a2135d09-73f1-4bb2-be04-da2ca84842bf" providerId="ADAL" clId="{FC20FC41-F19A-4D5C-AC04-3244735826AA}" dt="2018-09-12T15:19:52.227" v="1739" actId="20577"/>
          <ac:spMkLst>
            <pc:docMk/>
            <pc:sldMk cId="2687852996" sldId="510"/>
            <ac:spMk id="3" creationId="{00000000-0000-0000-0000-000000000000}"/>
          </ac:spMkLst>
        </pc:spChg>
      </pc:sldChg>
      <pc:sldChg chg="modSp add">
        <pc:chgData name="Dean Mead" userId="a2135d09-73f1-4bb2-be04-da2ca84842bf" providerId="ADAL" clId="{FC20FC41-F19A-4D5C-AC04-3244735826AA}" dt="2018-09-12T15:24:13.719" v="2031" actId="20577"/>
        <pc:sldMkLst>
          <pc:docMk/>
          <pc:sldMk cId="2186817177" sldId="511"/>
        </pc:sldMkLst>
        <pc:spChg chg="mod">
          <ac:chgData name="Dean Mead" userId="a2135d09-73f1-4bb2-be04-da2ca84842bf" providerId="ADAL" clId="{FC20FC41-F19A-4D5C-AC04-3244735826AA}" dt="2018-09-12T15:24:13.719" v="2031" actId="20577"/>
          <ac:spMkLst>
            <pc:docMk/>
            <pc:sldMk cId="2186817177" sldId="511"/>
            <ac:spMk id="2" creationId="{00000000-0000-0000-0000-000000000000}"/>
          </ac:spMkLst>
        </pc:spChg>
        <pc:graphicFrameChg chg="modGraphic">
          <ac:chgData name="Dean Mead" userId="a2135d09-73f1-4bb2-be04-da2ca84842bf" providerId="ADAL" clId="{FC20FC41-F19A-4D5C-AC04-3244735826AA}" dt="2018-09-12T15:24:06.357" v="2030" actId="20577"/>
          <ac:graphicFrameMkLst>
            <pc:docMk/>
            <pc:sldMk cId="2186817177" sldId="511"/>
            <ac:graphicFrameMk id="7" creationId="{00000000-0000-0000-0000-000000000000}"/>
          </ac:graphicFrameMkLst>
        </pc:graphicFrameChg>
      </pc:sldChg>
      <pc:sldChg chg="modSp add">
        <pc:chgData name="Dean Mead" userId="a2135d09-73f1-4bb2-be04-da2ca84842bf" providerId="ADAL" clId="{FC20FC41-F19A-4D5C-AC04-3244735826AA}" dt="2018-09-12T15:25:07.679" v="2060" actId="20577"/>
        <pc:sldMkLst>
          <pc:docMk/>
          <pc:sldMk cId="1940496341" sldId="512"/>
        </pc:sldMkLst>
        <pc:spChg chg="mod">
          <ac:chgData name="Dean Mead" userId="a2135d09-73f1-4bb2-be04-da2ca84842bf" providerId="ADAL" clId="{FC20FC41-F19A-4D5C-AC04-3244735826AA}" dt="2018-09-12T15:25:07.679" v="2060" actId="20577"/>
          <ac:spMkLst>
            <pc:docMk/>
            <pc:sldMk cId="1940496341" sldId="512"/>
            <ac:spMk id="2" creationId="{00000000-0000-0000-0000-000000000000}"/>
          </ac:spMkLst>
        </pc:spChg>
      </pc:sldChg>
      <pc:sldChg chg="modSp add">
        <pc:chgData name="Dean Mead" userId="a2135d09-73f1-4bb2-be04-da2ca84842bf" providerId="ADAL" clId="{FC20FC41-F19A-4D5C-AC04-3244735826AA}" dt="2018-09-12T15:33:24.399" v="2325" actId="20577"/>
        <pc:sldMkLst>
          <pc:docMk/>
          <pc:sldMk cId="1060635322" sldId="513"/>
        </pc:sldMkLst>
        <pc:spChg chg="mod">
          <ac:chgData name="Dean Mead" userId="a2135d09-73f1-4bb2-be04-da2ca84842bf" providerId="ADAL" clId="{FC20FC41-F19A-4D5C-AC04-3244735826AA}" dt="2018-09-12T15:25:17.210" v="2081" actId="20577"/>
          <ac:spMkLst>
            <pc:docMk/>
            <pc:sldMk cId="1060635322" sldId="513"/>
            <ac:spMk id="4" creationId="{00000000-0000-0000-0000-000000000000}"/>
          </ac:spMkLst>
        </pc:spChg>
        <pc:spChg chg="mod">
          <ac:chgData name="Dean Mead" userId="a2135d09-73f1-4bb2-be04-da2ca84842bf" providerId="ADAL" clId="{FC20FC41-F19A-4D5C-AC04-3244735826AA}" dt="2018-09-12T15:33:24.399" v="2325" actId="20577"/>
          <ac:spMkLst>
            <pc:docMk/>
            <pc:sldMk cId="1060635322" sldId="513"/>
            <ac:spMk id="5" creationId="{00000000-0000-0000-0000-000000000000}"/>
          </ac:spMkLst>
        </pc:spChg>
      </pc:sldChg>
      <pc:sldChg chg="modSp add">
        <pc:chgData name="Dean Mead" userId="a2135d09-73f1-4bb2-be04-da2ca84842bf" providerId="ADAL" clId="{FC20FC41-F19A-4D5C-AC04-3244735826AA}" dt="2018-09-12T15:26:51.992" v="2157" actId="6549"/>
        <pc:sldMkLst>
          <pc:docMk/>
          <pc:sldMk cId="984728861" sldId="514"/>
        </pc:sldMkLst>
        <pc:spChg chg="mod">
          <ac:chgData name="Dean Mead" userId="a2135d09-73f1-4bb2-be04-da2ca84842bf" providerId="ADAL" clId="{FC20FC41-F19A-4D5C-AC04-3244735826AA}" dt="2018-09-12T15:26:51.992" v="2157" actId="6549"/>
          <ac:spMkLst>
            <pc:docMk/>
            <pc:sldMk cId="984728861" sldId="514"/>
            <ac:spMk id="3" creationId="{00000000-0000-0000-0000-000000000000}"/>
          </ac:spMkLst>
        </pc:spChg>
      </pc:sldChg>
    </pc:docChg>
  </pc:docChgLst>
  <pc:docChgLst>
    <pc:chgData name="Jialan Su" userId="8d9d5258-f6b9-4a81-a6f1-49c63667f098" providerId="ADAL" clId="{C121B674-7274-4B05-AC7D-6F0AD54535E1}"/>
    <pc:docChg chg="modSld">
      <pc:chgData name="Jialan Su" userId="8d9d5258-f6b9-4a81-a6f1-49c63667f098" providerId="ADAL" clId="{C121B674-7274-4B05-AC7D-6F0AD54535E1}" dt="2018-10-04T14:15:27.060" v="97" actId="6549"/>
      <pc:docMkLst>
        <pc:docMk/>
      </pc:docMkLst>
      <pc:sldChg chg="modSp">
        <pc:chgData name="Jialan Su" userId="8d9d5258-f6b9-4a81-a6f1-49c63667f098" providerId="ADAL" clId="{C121B674-7274-4B05-AC7D-6F0AD54535E1}" dt="2018-10-04T14:15:27.060" v="97" actId="6549"/>
        <pc:sldMkLst>
          <pc:docMk/>
          <pc:sldMk cId="2325299204" sldId="281"/>
        </pc:sldMkLst>
        <pc:spChg chg="mod">
          <ac:chgData name="Jialan Su" userId="8d9d5258-f6b9-4a81-a6f1-49c63667f098" providerId="ADAL" clId="{C121B674-7274-4B05-AC7D-6F0AD54535E1}" dt="2018-10-04T14:14:40.388" v="49" actId="20577"/>
          <ac:spMkLst>
            <pc:docMk/>
            <pc:sldMk cId="2325299204" sldId="281"/>
            <ac:spMk id="3" creationId="{6103078E-58D9-4212-AAD8-972F68630F8A}"/>
          </ac:spMkLst>
        </pc:spChg>
        <pc:spChg chg="mod">
          <ac:chgData name="Jialan Su" userId="8d9d5258-f6b9-4a81-a6f1-49c63667f098" providerId="ADAL" clId="{C121B674-7274-4B05-AC7D-6F0AD54535E1}" dt="2018-10-04T14:14:55.846" v="87" actId="20577"/>
          <ac:spMkLst>
            <pc:docMk/>
            <pc:sldMk cId="2325299204" sldId="281"/>
            <ac:spMk id="5" creationId="{33672E2B-388B-4E48-9E70-480673CA8D05}"/>
          </ac:spMkLst>
        </pc:spChg>
        <pc:spChg chg="mod">
          <ac:chgData name="Jialan Su" userId="8d9d5258-f6b9-4a81-a6f1-49c63667f098" providerId="ADAL" clId="{C121B674-7274-4B05-AC7D-6F0AD54535E1}" dt="2018-10-04T14:14:24.230" v="22" actId="20577"/>
          <ac:spMkLst>
            <pc:docMk/>
            <pc:sldMk cId="2325299204" sldId="281"/>
            <ac:spMk id="6" creationId="{350EBAF1-A022-45B2-B601-E60B66D2F708}"/>
          </ac:spMkLst>
        </pc:spChg>
        <pc:spChg chg="mod">
          <ac:chgData name="Jialan Su" userId="8d9d5258-f6b9-4a81-a6f1-49c63667f098" providerId="ADAL" clId="{C121B674-7274-4B05-AC7D-6F0AD54535E1}" dt="2018-10-04T14:15:27.060" v="97" actId="6549"/>
          <ac:spMkLst>
            <pc:docMk/>
            <pc:sldMk cId="2325299204" sldId="281"/>
            <ac:spMk id="7" creationId="{6BC75024-2A79-43D8-9405-51825770EE9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6599140754162"/>
          <c:y val="5.4991749833429991E-2"/>
          <c:w val="0.30938528433304574"/>
          <c:h val="0.79240972851601643"/>
        </c:manualLayout>
      </c:layout>
      <c:pieChart>
        <c:varyColors val="1"/>
        <c:ser>
          <c:idx val="0"/>
          <c:order val="0"/>
          <c:tx>
            <c:strRef>
              <c:f>Sheet1!$B$1</c:f>
              <c:strCache>
                <c:ptCount val="1"/>
                <c:pt idx="0">
                  <c:v>Column1</c:v>
                </c:pt>
              </c:strCache>
            </c:strRef>
          </c:tx>
          <c:spPr>
            <a:effectLst>
              <a:outerShdw blurRad="50800" dist="38100" dir="2700000" algn="tl" rotWithShape="0">
                <a:prstClr val="black">
                  <a:alpha val="40000"/>
                </a:prstClr>
              </a:outerShdw>
            </a:effectLst>
          </c:spPr>
          <c:dPt>
            <c:idx val="0"/>
            <c:bubble3D val="0"/>
            <c:spPr>
              <a:solidFill>
                <a:srgbClr val="00B05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849-4CC5-9813-23A6CDA65243}"/>
              </c:ext>
            </c:extLst>
          </c:dPt>
          <c:dPt>
            <c:idx val="1"/>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849-4CC5-9813-23A6CDA65243}"/>
              </c:ext>
            </c:extLst>
          </c:dPt>
          <c:dPt>
            <c:idx val="2"/>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849-4CC5-9813-23A6CDA65243}"/>
              </c:ext>
            </c:extLst>
          </c:dPt>
          <c:dPt>
            <c:idx val="3"/>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B849-4CC5-9813-23A6CDA65243}"/>
              </c:ext>
            </c:extLst>
          </c:dPt>
          <c:dLbls>
            <c:dLbl>
              <c:idx val="0"/>
              <c:layout>
                <c:manualLayout>
                  <c:x val="-6.887879670959049E-2"/>
                  <c:y val="0.1713965453942432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49-4CC5-9813-23A6CDA65243}"/>
                </c:ext>
              </c:extLst>
            </c:dLbl>
            <c:dLbl>
              <c:idx val="1"/>
              <c:layout>
                <c:manualLayout>
                  <c:x val="7.8264484986280344E-2"/>
                  <c:y val="-0.2223767219377575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49-4CC5-9813-23A6CDA6524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Voluntary Reserve Fund Contribution (primarily derived from subscriptions &amp; publications and investment income)</c:v>
                </c:pt>
                <c:pt idx="1">
                  <c:v>GASB Accounting Support Fees (funds GASB recoverable expenses)</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178E-4607-BDFC-79A8FFE5973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47619762077193"/>
          <c:y val="2.0842386051040478E-2"/>
          <c:w val="0.45205806401352633"/>
          <c:h val="0.96957754772297178"/>
        </c:manualLayout>
      </c:layout>
      <c:overlay val="0"/>
      <c:spPr>
        <a:noFill/>
        <a:ln>
          <a:noFill/>
        </a:ln>
        <a:effectLst/>
      </c:spPr>
      <c:txPr>
        <a:bodyPr rot="0" spcFirstLastPara="1" vertOverflow="ellipsis" vert="horz" wrap="square" anchor="ctr" anchorCtr="1"/>
        <a:lstStyle/>
        <a:p>
          <a:pPr>
            <a:lnSpc>
              <a:spcPct val="100000"/>
            </a:lnSpc>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362FE091-9834-3248-B5DE-0B4F05D31F25}" type="datetimeFigureOut">
              <a:rPr lang="en-US" smtClean="0"/>
              <a:t>10/4/2018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D57E1298-9719-A847-8A86-E02FED6E13BC}" type="slidenum">
              <a:rPr lang="en-US" smtClean="0"/>
              <a:t>‹#›</a:t>
            </a:fld>
            <a:endParaRPr lang="en-US"/>
          </a:p>
        </p:txBody>
      </p:sp>
    </p:spTree>
    <p:extLst>
      <p:ext uri="{BB962C8B-B14F-4D97-AF65-F5344CB8AC3E}">
        <p14:creationId xmlns:p14="http://schemas.microsoft.com/office/powerpoint/2010/main" val="4406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fontAlgn="auto">
              <a:spcBef>
                <a:spcPts val="0"/>
              </a:spcBef>
              <a:spcAft>
                <a:spcPts val="0"/>
              </a:spcAft>
              <a:defRPr sz="1200">
                <a:latin typeface="+mn-lt"/>
              </a:defRPr>
            </a:lvl1pPr>
          </a:lstStyle>
          <a:p>
            <a:pPr>
              <a:defRPr/>
            </a:pPr>
            <a:fld id="{05768711-07A2-4905-A9C6-92171B1DF195}" type="datetimeFigureOut">
              <a:rPr lang="en-US"/>
              <a:pPr>
                <a:defRPr/>
              </a:pPr>
              <a:t>10/4/2018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fontAlgn="auto">
              <a:spcBef>
                <a:spcPts val="0"/>
              </a:spcBef>
              <a:spcAft>
                <a:spcPts val="0"/>
              </a:spcAft>
              <a:defRPr sz="1200">
                <a:latin typeface="+mn-lt"/>
              </a:defRPr>
            </a:lvl1pPr>
          </a:lstStyle>
          <a:p>
            <a:pPr>
              <a:defRPr/>
            </a:pPr>
            <a:fld id="{279DEEB5-AEAE-45A6-BF9A-868FE2D85C7C}" type="slidenum">
              <a:rPr lang="en-US"/>
              <a:pPr>
                <a:defRPr/>
              </a:pPr>
              <a:t>‹#›</a:t>
            </a:fld>
            <a:endParaRPr lang="en-US"/>
          </a:p>
        </p:txBody>
      </p:sp>
    </p:spTree>
    <p:extLst>
      <p:ext uri="{BB962C8B-B14F-4D97-AF65-F5344CB8AC3E}">
        <p14:creationId xmlns:p14="http://schemas.microsoft.com/office/powerpoint/2010/main" val="192893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0000"/>
              </a:lnSpc>
            </a:pPr>
            <a:r>
              <a:rPr lang="en-US" sz="1800"/>
              <a:t>7 members, 5-year terms (except chair, who is serving a 7-year term)</a:t>
            </a:r>
          </a:p>
          <a:p>
            <a:pPr>
              <a:lnSpc>
                <a:spcPct val="100000"/>
              </a:lnSpc>
            </a:pPr>
            <a:endParaRPr lang="en-US" sz="1800"/>
          </a:p>
          <a:p>
            <a:pPr>
              <a:lnSpc>
                <a:spcPct val="100000"/>
              </a:lnSpc>
            </a:pPr>
            <a:r>
              <a:rPr lang="en-US" sz="1800"/>
              <a:t>David A. Vaudt (Chairman)</a:t>
            </a:r>
          </a:p>
          <a:p>
            <a:pPr lvl="1">
              <a:lnSpc>
                <a:spcPct val="100000"/>
              </a:lnSpc>
            </a:pPr>
            <a:r>
              <a:rPr lang="en-US" sz="1800"/>
              <a:t>Former State Auditor of Iowa and partner, KPMG</a:t>
            </a:r>
          </a:p>
          <a:p>
            <a:pPr>
              <a:lnSpc>
                <a:spcPct val="100000"/>
              </a:lnSpc>
            </a:pPr>
            <a:r>
              <a:rPr lang="en-US" sz="1800"/>
              <a:t>Jeffrey J. </a:t>
            </a:r>
            <a:r>
              <a:rPr lang="en-US" sz="1800" err="1"/>
              <a:t>Previdi</a:t>
            </a:r>
            <a:r>
              <a:rPr lang="en-US" sz="1800"/>
              <a:t> (Vice Chairman)</a:t>
            </a:r>
          </a:p>
          <a:p>
            <a:pPr lvl="1">
              <a:lnSpc>
                <a:spcPct val="100000"/>
              </a:lnSpc>
            </a:pPr>
            <a:r>
              <a:rPr lang="en-US" sz="1800"/>
              <a:t>Former Director at Standard and Poor’s Ratings Services</a:t>
            </a:r>
          </a:p>
          <a:p>
            <a:pPr>
              <a:lnSpc>
                <a:spcPct val="100000"/>
              </a:lnSpc>
            </a:pPr>
            <a:r>
              <a:rPr lang="en-US" sz="1800"/>
              <a:t>James E. Brown</a:t>
            </a:r>
          </a:p>
          <a:p>
            <a:pPr lvl="1">
              <a:lnSpc>
                <a:spcPct val="100000"/>
              </a:lnSpc>
            </a:pPr>
            <a:r>
              <a:rPr lang="en-US" sz="1800"/>
              <a:t>Former Audit Partner, BKD</a:t>
            </a:r>
          </a:p>
          <a:p>
            <a:pPr>
              <a:lnSpc>
                <a:spcPct val="100000"/>
              </a:lnSpc>
            </a:pPr>
            <a:r>
              <a:rPr lang="en-US" sz="1800"/>
              <a:t>Brian W. Caputo</a:t>
            </a:r>
          </a:p>
          <a:p>
            <a:pPr lvl="1">
              <a:lnSpc>
                <a:spcPct val="100000"/>
              </a:lnSpc>
            </a:pPr>
            <a:r>
              <a:rPr lang="en-US" sz="1800"/>
              <a:t>VP &amp; CFO, DuPage College, former Municipal Government Finance Officer</a:t>
            </a:r>
          </a:p>
          <a:p>
            <a:pPr>
              <a:lnSpc>
                <a:spcPct val="100000"/>
              </a:lnSpc>
            </a:pPr>
            <a:r>
              <a:rPr lang="en-US" sz="2000"/>
              <a:t>Michael H. </a:t>
            </a:r>
            <a:r>
              <a:rPr lang="en-US" sz="2000" err="1"/>
              <a:t>Granof</a:t>
            </a:r>
            <a:endParaRPr lang="en-US" sz="2000"/>
          </a:p>
          <a:p>
            <a:pPr lvl="1">
              <a:lnSpc>
                <a:spcPct val="100000"/>
              </a:lnSpc>
            </a:pPr>
            <a:r>
              <a:rPr lang="en-US" sz="1800"/>
              <a:t>EY Distinguished Centennial Professor of the McCombs School of Business at the University of Texas</a:t>
            </a:r>
          </a:p>
          <a:p>
            <a:pPr>
              <a:lnSpc>
                <a:spcPct val="100000"/>
              </a:lnSpc>
            </a:pPr>
            <a:r>
              <a:rPr lang="en-US" sz="2000"/>
              <a:t>Kristopher E. Knight</a:t>
            </a:r>
          </a:p>
          <a:p>
            <a:pPr lvl="1">
              <a:lnSpc>
                <a:spcPct val="100000"/>
              </a:lnSpc>
            </a:pPr>
            <a:r>
              <a:rPr lang="en-US" sz="1800"/>
              <a:t>Deputy Secretary of State of Delaware</a:t>
            </a:r>
          </a:p>
          <a:p>
            <a:pPr lvl="0">
              <a:lnSpc>
                <a:spcPct val="100000"/>
              </a:lnSpc>
            </a:pPr>
            <a:r>
              <a:rPr lang="en-US" sz="1800"/>
              <a:t>David E. Sundstrom</a:t>
            </a:r>
          </a:p>
          <a:p>
            <a:pPr lvl="0">
              <a:lnSpc>
                <a:spcPct val="100000"/>
              </a:lnSpc>
            </a:pPr>
            <a:r>
              <a:rPr lang="en-US" sz="1800"/>
              <a:t>	Former county auditor/controller/treasurer</a:t>
            </a:r>
          </a:p>
          <a:p>
            <a:endParaRPr lang="en-US" baseline="0"/>
          </a:p>
        </p:txBody>
      </p:sp>
      <p:sp>
        <p:nvSpPr>
          <p:cNvPr id="4" name="Slide Number Placeholder 3"/>
          <p:cNvSpPr>
            <a:spLocks noGrp="1"/>
          </p:cNvSpPr>
          <p:nvPr>
            <p:ph type="sldNum" sz="quarter" idx="10"/>
          </p:nvPr>
        </p:nvSpPr>
        <p:spPr/>
        <p:txBody>
          <a:bodyPr/>
          <a:lstStyle/>
          <a:p>
            <a:fld id="{C979AB3F-46D2-48E5-8839-F52BCC3D6CB9}" type="slidenum">
              <a:rPr lang="en-US" smtClean="0"/>
              <a:t>3</a:t>
            </a:fld>
            <a:endParaRPr lang="en-US"/>
          </a:p>
        </p:txBody>
      </p:sp>
    </p:spTree>
    <p:extLst>
      <p:ext uri="{BB962C8B-B14F-4D97-AF65-F5344CB8AC3E}">
        <p14:creationId xmlns:p14="http://schemas.microsoft.com/office/powerpoint/2010/main" val="357951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Discounting</a:t>
            </a:r>
            <a:r>
              <a:rPr lang="en-US" baseline="0"/>
              <a:t> follows the same basic approach as the pension standards. It should be noted that relatively few OPEB plans have assets set aside in a trust that meets the specified criteria. Therefore, most plans will discount projected benefit payments using only the municipal bond rate and not the long-term expected rate of return.</a:t>
            </a:r>
          </a:p>
          <a:p>
            <a:endParaRPr lang="en-US" baseline="0"/>
          </a:p>
          <a:p>
            <a:r>
              <a:rPr lang="en-US" baseline="0"/>
              <a:t>Attribution method is the same as for the pension standards – entry age, as a level percentage of pay.</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14</a:t>
            </a:fld>
            <a:endParaRPr lang="en-US"/>
          </a:p>
        </p:txBody>
      </p:sp>
    </p:spTree>
    <p:extLst>
      <p:ext uri="{BB962C8B-B14F-4D97-AF65-F5344CB8AC3E}">
        <p14:creationId xmlns:p14="http://schemas.microsoft.com/office/powerpoint/2010/main" val="260650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changes</a:t>
            </a:r>
            <a:r>
              <a:rPr lang="en-US" baseline="0"/>
              <a:t> in the total liability are reported as deferrals and introduced into OPEB expense over the average remaining service period of the plan members.</a:t>
            </a:r>
          </a:p>
          <a:p>
            <a:endParaRPr lang="en-US" baseline="0"/>
          </a:p>
          <a:p>
            <a:r>
              <a:rPr lang="en-US" baseline="0"/>
              <a:t>The change in the liability resulting from differences between projected and actual earnings are reported as deferrals and introduced into OPEB expense over a closed, 5-year period.</a:t>
            </a:r>
          </a:p>
          <a:p>
            <a:endParaRPr lang="en-US" baseline="0"/>
          </a:p>
          <a:p>
            <a:r>
              <a:rPr lang="en-US" baseline="0"/>
              <a:t>If not administered through a trust that meets the specified criteria, benefit payments are not recognized in expense. When made, those payments reduce the total OPEB liability.</a:t>
            </a:r>
          </a:p>
          <a:p>
            <a:endParaRPr lang="en-US" baseline="0"/>
          </a:p>
          <a:p>
            <a:r>
              <a:rPr lang="en-US" baseline="0"/>
              <a:t>If administered through a trust that meets the specified criteria, employer contributions are not recognized in expense. When made, those contributions reduce the net OPEB liability.</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15</a:t>
            </a:fld>
            <a:endParaRPr lang="en-US"/>
          </a:p>
        </p:txBody>
      </p:sp>
    </p:spTree>
    <p:extLst>
      <p:ext uri="{BB962C8B-B14F-4D97-AF65-F5344CB8AC3E}">
        <p14:creationId xmlns:p14="http://schemas.microsoft.com/office/powerpoint/2010/main" val="4234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Drop this slide if not in a state with cost-sharing OPEB plans</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16</a:t>
            </a:fld>
            <a:endParaRPr lang="en-US"/>
          </a:p>
        </p:txBody>
      </p:sp>
    </p:spTree>
    <p:extLst>
      <p:ext uri="{BB962C8B-B14F-4D97-AF65-F5344CB8AC3E}">
        <p14:creationId xmlns:p14="http://schemas.microsoft.com/office/powerpoint/2010/main" val="276269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18</a:t>
            </a:fld>
            <a:endParaRPr lang="en-US"/>
          </a:p>
        </p:txBody>
      </p:sp>
    </p:spTree>
    <p:extLst>
      <p:ext uri="{BB962C8B-B14F-4D97-AF65-F5344CB8AC3E}">
        <p14:creationId xmlns:p14="http://schemas.microsoft.com/office/powerpoint/2010/main" val="62215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requirements of Questions 4.85, 4.103, 4.108, 4.109, 4.225, 4.239, 4.244, 4.245, and 5.1– 5.4 are effective for actuarial valuations as of December 15, 2017, or later. </a:t>
            </a:r>
          </a:p>
          <a:p>
            <a:endParaRPr lang="en-US"/>
          </a:p>
          <a:p>
            <a:r>
              <a:rPr lang="en-US"/>
              <a:t>For circumstances in which OPEB is provided through an OPEB plan that is administered through a trust that meets the criteria in paragraph 4 of Statement 75, the requirements of Questions 4.484 and 4.491 are effective for an employer or nonemployer contributing entity in the first reporting period in which the measurement date of the (collective) net OPEB liability is on or after June 15, 2018.</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19</a:t>
            </a:fld>
            <a:endParaRPr lang="en-US"/>
          </a:p>
        </p:txBody>
      </p:sp>
    </p:spTree>
    <p:extLst>
      <p:ext uri="{BB962C8B-B14F-4D97-AF65-F5344CB8AC3E}">
        <p14:creationId xmlns:p14="http://schemas.microsoft.com/office/powerpoint/2010/main" val="35904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-Approximately 235 “discrete” Q&amp;As (i.e., approximately</a:t>
            </a:r>
            <a:r>
              <a:rPr lang="en-US" baseline="0"/>
              <a:t> 265 Q&amp;As are variations to address different reporting circumstances—for example, OPEB that is not administered through a trust that meets the specified criteria).</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20</a:t>
            </a:fld>
            <a:endParaRPr lang="en-US"/>
          </a:p>
        </p:txBody>
      </p:sp>
    </p:spTree>
    <p:extLst>
      <p:ext uri="{BB962C8B-B14F-4D97-AF65-F5344CB8AC3E}">
        <p14:creationId xmlns:p14="http://schemas.microsoft.com/office/powerpoint/2010/main" val="223332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timely for 12-31 FYEs</a:t>
            </a:r>
          </a:p>
        </p:txBody>
      </p:sp>
      <p:sp>
        <p:nvSpPr>
          <p:cNvPr id="4" name="Slide Number Placeholder 3"/>
          <p:cNvSpPr>
            <a:spLocks noGrp="1"/>
          </p:cNvSpPr>
          <p:nvPr>
            <p:ph type="sldNum" sz="quarter" idx="10"/>
          </p:nvPr>
        </p:nvSpPr>
        <p:spPr/>
        <p:txBody>
          <a:bodyPr/>
          <a:lstStyle/>
          <a:p>
            <a:fld id="{BC567FE8-6F20-49C1-BC45-7C156291F442}" type="slidenum">
              <a:rPr lang="en-US" smtClean="0"/>
              <a:t>23</a:t>
            </a:fld>
            <a:endParaRPr lang="en-US"/>
          </a:p>
        </p:txBody>
      </p:sp>
    </p:spTree>
    <p:extLst>
      <p:ext uri="{BB962C8B-B14F-4D97-AF65-F5344CB8AC3E}">
        <p14:creationId xmlns:p14="http://schemas.microsoft.com/office/powerpoint/2010/main" val="495899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24</a:t>
            </a:fld>
            <a:endParaRPr lang="en-US"/>
          </a:p>
        </p:txBody>
      </p:sp>
    </p:spTree>
    <p:extLst>
      <p:ext uri="{BB962C8B-B14F-4D97-AF65-F5344CB8AC3E}">
        <p14:creationId xmlns:p14="http://schemas.microsoft.com/office/powerpoint/2010/main" val="1010321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37" eaLnBrk="1" fontAlgn="auto" hangingPunct="1">
              <a:spcBef>
                <a:spcPts val="0"/>
              </a:spcBef>
              <a:spcAft>
                <a:spcPts val="0"/>
              </a:spcAft>
              <a:defRPr/>
            </a:pPr>
            <a:endParaRPr lang="en-US" baseline="0"/>
          </a:p>
        </p:txBody>
      </p:sp>
      <p:sp>
        <p:nvSpPr>
          <p:cNvPr id="4" name="Slide Number Placeholder 3"/>
          <p:cNvSpPr>
            <a:spLocks noGrp="1"/>
          </p:cNvSpPr>
          <p:nvPr>
            <p:ph type="sldNum" sz="quarter" idx="10"/>
          </p:nvPr>
        </p:nvSpPr>
        <p:spPr/>
        <p:txBody>
          <a:bodyPr/>
          <a:lstStyle/>
          <a:p>
            <a:fld id="{BC567FE8-6F20-49C1-BC45-7C156291F44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7047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Income Benefit is mostly measured using</a:t>
            </a:r>
            <a:r>
              <a:rPr lang="en-US" baseline="0"/>
              <a:t> a </a:t>
            </a:r>
            <a:r>
              <a:rPr lang="en-US"/>
              <a:t>Present Value technique</a:t>
            </a:r>
            <a:r>
              <a:rPr lang="en-US" baseline="0"/>
              <a:t> – discounted cash flows. </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26</a:t>
            </a:fld>
            <a:endParaRPr lang="en-US"/>
          </a:p>
        </p:txBody>
      </p:sp>
    </p:spTree>
    <p:extLst>
      <p:ext uri="{BB962C8B-B14F-4D97-AF65-F5344CB8AC3E}">
        <p14:creationId xmlns:p14="http://schemas.microsoft.com/office/powerpoint/2010/main" val="245737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581" y="4486125"/>
            <a:ext cx="5905112" cy="4447995"/>
          </a:xfrm>
        </p:spPr>
        <p:txBody>
          <a:bodyPr>
            <a:normAutofit lnSpcReduction="10000"/>
          </a:bodyPr>
          <a:lstStyle/>
          <a:p>
            <a:r>
              <a:rPr lang="en-US"/>
              <a:t>The work of the FAF, the FASB, and the GASB is funded by a combination of subscription and publication revenue, accounting support fees, and investment income. The largest share of financial support for the standard-setting boards comes from accounting support fees. Those fees are paid by publicly traded companies (for the FASB, per Sarbanes Oxley) and municipal bond brokers and dealers (for the GASB, per Dodd Frank). </a:t>
            </a:r>
          </a:p>
          <a:p>
            <a:endParaRPr lang="en-US"/>
          </a:p>
          <a:p>
            <a:r>
              <a:rPr lang="en-US"/>
              <a:t>Subscription and Publication revenue includes sales and licensing of copyrighted FASB- and GASB-related materials (Codification, GASB Pronouncements and other publications, etc.)</a:t>
            </a:r>
          </a:p>
          <a:p>
            <a:endParaRPr lang="en-US"/>
          </a:p>
          <a:p>
            <a:r>
              <a:rPr lang="en-US"/>
              <a:t>The laws that enacted the accounting support fees permit the FAF to recoup the Boards’ full annual budgeted recoverable expenses. Historically, the FAF has voluntarily funded a portion of the Boards’ recoverable expenses with available Reserve Funds. Over the past four years, contributions from the FAF Reserve Fund have offset a total of $73 million that otherwise would have been collected through accounting support fees.</a:t>
            </a:r>
          </a:p>
          <a:p>
            <a:endParaRPr lang="en-US"/>
          </a:p>
          <a:p>
            <a:r>
              <a:rPr lang="en-US"/>
              <a:t>How are accounting support fees determined? First, the FAF creates its budget. The FAF then determines its voluntary calculated amount available from its Reserve Funds to offset a portion of its recoverable expenses, and only recoups accounting support fees on the balance of recoverable expenses.</a:t>
            </a:r>
          </a:p>
          <a:p>
            <a:endParaRPr lang="en-US"/>
          </a:p>
          <a:p>
            <a:r>
              <a:rPr lang="en-US"/>
              <a:t>In 2017, 8,400 public companies paid a total of approx. $27.7 million (approx. $9 per day) in accounting support fees, or $9 per day. In 2017, Approx. 440 municipal bond broker-dealers paid $8.3 million in accounting support fees—or approx. $52 per day.</a:t>
            </a:r>
          </a:p>
          <a:p>
            <a:endParaRPr lang="en-US"/>
          </a:p>
          <a:p>
            <a:endParaRPr lang="en-US"/>
          </a:p>
        </p:txBody>
      </p:sp>
      <p:sp>
        <p:nvSpPr>
          <p:cNvPr id="4" name="Slide Number Placeholder 3"/>
          <p:cNvSpPr>
            <a:spLocks noGrp="1"/>
          </p:cNvSpPr>
          <p:nvPr>
            <p:ph type="sldNum" sz="quarter" idx="10"/>
          </p:nvPr>
        </p:nvSpPr>
        <p:spPr>
          <a:xfrm>
            <a:off x="3965217" y="8934119"/>
            <a:ext cx="3068979" cy="387699"/>
          </a:xfrm>
        </p:spPr>
        <p:txBody>
          <a:bodyPr/>
          <a:lstStyle/>
          <a:p>
            <a:fld id="{8C843725-01F5-42E8-8A62-2DA679CAF3DE}" type="slidenum">
              <a:rPr lang="en-US" smtClean="0"/>
              <a:t>4</a:t>
            </a:fld>
            <a:endParaRPr lang="en-US"/>
          </a:p>
        </p:txBody>
      </p:sp>
    </p:spTree>
    <p:extLst>
      <p:ext uri="{BB962C8B-B14F-4D97-AF65-F5344CB8AC3E}">
        <p14:creationId xmlns:p14="http://schemas.microsoft.com/office/powerpoint/2010/main" val="50531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Income Benefit is mostly measured using</a:t>
            </a:r>
            <a:r>
              <a:rPr lang="en-US" baseline="0"/>
              <a:t> a </a:t>
            </a:r>
            <a:r>
              <a:rPr lang="en-US"/>
              <a:t>Present Value technique</a:t>
            </a:r>
            <a:r>
              <a:rPr lang="en-US" baseline="0"/>
              <a:t> – discounted cash flows. </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27</a:t>
            </a:fld>
            <a:endParaRPr lang="en-US"/>
          </a:p>
        </p:txBody>
      </p:sp>
    </p:spTree>
    <p:extLst>
      <p:ext uri="{BB962C8B-B14F-4D97-AF65-F5344CB8AC3E}">
        <p14:creationId xmlns:p14="http://schemas.microsoft.com/office/powerpoint/2010/main" val="379120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28</a:t>
            </a:fld>
            <a:endParaRPr lang="en-US"/>
          </a:p>
        </p:txBody>
      </p:sp>
    </p:spTree>
    <p:extLst>
      <p:ext uri="{BB962C8B-B14F-4D97-AF65-F5344CB8AC3E}">
        <p14:creationId xmlns:p14="http://schemas.microsoft.com/office/powerpoint/2010/main" val="1582742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1"/>
              </a:spcAft>
            </a:pPr>
            <a:r>
              <a:rPr lang="en-US"/>
              <a:t>Excludes:</a:t>
            </a:r>
          </a:p>
          <a:p>
            <a:pPr marL="1087479" lvl="2" indent="-171707">
              <a:buFont typeface="Arial" panose="020B0604020202020204" pitchFamily="34" charset="0"/>
              <a:buChar char="•"/>
            </a:pPr>
            <a:r>
              <a:rPr lang="en-US"/>
              <a:t>Landfills (Statement 18)</a:t>
            </a:r>
          </a:p>
          <a:p>
            <a:pPr marL="1087479" lvl="2" indent="-171707">
              <a:buFont typeface="Arial" panose="020B0604020202020204" pitchFamily="34" charset="0"/>
              <a:buChar char="•"/>
            </a:pPr>
            <a:r>
              <a:rPr lang="en-US"/>
              <a:t>Pollution remediation obligations from abnormal operation (Statement 49)</a:t>
            </a:r>
          </a:p>
          <a:p>
            <a:pPr marL="1087479" lvl="2" indent="-171707">
              <a:buFont typeface="Arial" panose="020B0604020202020204" pitchFamily="34" charset="0"/>
              <a:buChar char="•"/>
            </a:pPr>
            <a:r>
              <a:rPr lang="en-US"/>
              <a:t>Conditional obligations</a:t>
            </a:r>
          </a:p>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30</a:t>
            </a:fld>
            <a:endParaRPr lang="en-US"/>
          </a:p>
        </p:txBody>
      </p:sp>
    </p:spTree>
    <p:extLst>
      <p:ext uri="{BB962C8B-B14F-4D97-AF65-F5344CB8AC3E}">
        <p14:creationId xmlns:p14="http://schemas.microsoft.com/office/powerpoint/2010/main" val="454338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External</a:t>
            </a:r>
            <a:r>
              <a:rPr lang="en-US" baseline="0"/>
              <a:t> obligating events include laws, court judgments and contracts that legally oblige the government. Internal obligating events are actions the reporting entity takes that create an obligation for that entity.  Internal obligating events vary depending on the type of capital asset and the type of ARO. </a:t>
            </a:r>
          </a:p>
          <a:p>
            <a:pPr defTabSz="457886">
              <a:defRPr/>
            </a:pPr>
            <a:endParaRPr lang="en-US"/>
          </a:p>
          <a:p>
            <a:pPr defTabSz="457886">
              <a:defRPr/>
            </a:pPr>
            <a:r>
              <a:rPr lang="en-US"/>
              <a:t>“Best-estimate” approach: Incorporate all evidence that can be obtained at a reasonable cost</a:t>
            </a:r>
          </a:p>
          <a:p>
            <a:pPr defTabSz="457886">
              <a:defRPr/>
            </a:pPr>
            <a:endParaRPr lang="en-US"/>
          </a:p>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31</a:t>
            </a:fld>
            <a:endParaRPr lang="en-US"/>
          </a:p>
        </p:txBody>
      </p:sp>
    </p:spTree>
    <p:extLst>
      <p:ext uri="{BB962C8B-B14F-4D97-AF65-F5344CB8AC3E}">
        <p14:creationId xmlns:p14="http://schemas.microsoft.com/office/powerpoint/2010/main" val="4137351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The measurement produced by the nongovernmental joint owner of the capital asset generally is different from Statement 83. That measurement usually would be calculated in accordance with guidance of another recognized accounting standards setter, such as FASB. </a:t>
            </a:r>
          </a:p>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32</a:t>
            </a:fld>
            <a:endParaRPr lang="en-US"/>
          </a:p>
        </p:txBody>
      </p:sp>
    </p:spTree>
    <p:extLst>
      <p:ext uri="{BB962C8B-B14F-4D97-AF65-F5344CB8AC3E}">
        <p14:creationId xmlns:p14="http://schemas.microsoft.com/office/powerpoint/2010/main" val="66668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33</a:t>
            </a:fld>
            <a:endParaRPr lang="en-US"/>
          </a:p>
        </p:txBody>
      </p:sp>
    </p:spTree>
    <p:extLst>
      <p:ext uri="{BB962C8B-B14F-4D97-AF65-F5344CB8AC3E}">
        <p14:creationId xmlns:p14="http://schemas.microsoft.com/office/powerpoint/2010/main" val="1834302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34</a:t>
            </a:fld>
            <a:endParaRPr lang="en-US"/>
          </a:p>
        </p:txBody>
      </p:sp>
    </p:spTree>
    <p:extLst>
      <p:ext uri="{BB962C8B-B14F-4D97-AF65-F5344CB8AC3E}">
        <p14:creationId xmlns:p14="http://schemas.microsoft.com/office/powerpoint/2010/main" val="4172936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35</a:t>
            </a:fld>
            <a:endParaRPr lang="en-US"/>
          </a:p>
        </p:txBody>
      </p:sp>
    </p:spTree>
    <p:extLst>
      <p:ext uri="{BB962C8B-B14F-4D97-AF65-F5344CB8AC3E}">
        <p14:creationId xmlns:p14="http://schemas.microsoft.com/office/powerpoint/2010/main" val="1087585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844480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22978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#May be implemented by topic</a:t>
            </a:r>
          </a:p>
          <a:p>
            <a:pPr defTabSz="457886" eaLnBrk="1" hangingPunct="1">
              <a:spcBef>
                <a:spcPct val="0"/>
              </a:spcBef>
              <a:defRPr/>
            </a:pPr>
            <a:endParaRPr lang="en-US" dirty="0"/>
          </a:p>
          <a:p>
            <a:pPr eaLnBrk="1" hangingPunct="1">
              <a:spcBef>
                <a:spcPct val="0"/>
              </a:spcBef>
            </a:pP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21599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911462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092928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4077010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226400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172814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539304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99432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81635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a:t>Exceptions to application of Statement 75 for employers that provide OPEB through a cost-sharing OPEB plan that meets the criteria in paragraph 4 of Statement 75 and that:</a:t>
            </a:r>
          </a:p>
          <a:p>
            <a:pPr lvl="2"/>
            <a:r>
              <a:rPr lang="en-US"/>
              <a:t>Is not a state of local government OPEB plan,</a:t>
            </a:r>
          </a:p>
          <a:p>
            <a:pPr lvl="2"/>
            <a:r>
              <a:rPr lang="en-US"/>
              <a:t>Is used to provide defined benefit OPEB to both employees of state or local governmental employers and to employees of employers that are not state or local governmental employers, and</a:t>
            </a:r>
          </a:p>
          <a:p>
            <a:pPr lvl="2"/>
            <a:r>
              <a:rPr lang="en-US"/>
              <a:t>Has no predominant state of local governmental employer (either individually or collectively</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54</a:t>
            </a:fld>
            <a:endParaRPr lang="en-US"/>
          </a:p>
        </p:txBody>
      </p:sp>
    </p:spTree>
    <p:extLst>
      <p:ext uri="{BB962C8B-B14F-4D97-AF65-F5344CB8AC3E}">
        <p14:creationId xmlns:p14="http://schemas.microsoft.com/office/powerpoint/2010/main" val="3838567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guidance provided for in-substance defeasance only if new debt was issued to refund the old debt.  Statement 86 expands that guidance to allow for in-substance defeasance of debt when only </a:t>
            </a:r>
            <a:r>
              <a:rPr lang="en-US" i="1"/>
              <a:t>existing</a:t>
            </a:r>
            <a:r>
              <a:rPr lang="en-US"/>
              <a:t> resources are used to fund a trust to pay off that debt.</a:t>
            </a:r>
          </a:p>
        </p:txBody>
      </p:sp>
      <p:sp>
        <p:nvSpPr>
          <p:cNvPr id="4" name="Slide Number Placeholder 3"/>
          <p:cNvSpPr>
            <a:spLocks noGrp="1"/>
          </p:cNvSpPr>
          <p:nvPr>
            <p:ph type="sldNum" sz="quarter" idx="10"/>
          </p:nvPr>
        </p:nvSpPr>
        <p:spPr/>
        <p:txBody>
          <a:bodyPr/>
          <a:lstStyle/>
          <a:p>
            <a:fld id="{829599AC-CD18-4F14-B469-B034D02387DF}" type="slidenum">
              <a:rPr lang="en-US" smtClean="0"/>
              <a:pPr/>
              <a:t>57</a:t>
            </a:fld>
            <a:endParaRPr lang="en-US"/>
          </a:p>
        </p:txBody>
      </p:sp>
    </p:spTree>
    <p:extLst>
      <p:ext uri="{BB962C8B-B14F-4D97-AF65-F5344CB8AC3E}">
        <p14:creationId xmlns:p14="http://schemas.microsoft.com/office/powerpoint/2010/main" val="323580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defTabSz="915772" eaLnBrk="1" hangingPunct="1">
              <a:spcBef>
                <a:spcPct val="0"/>
              </a:spcBef>
              <a:defRPr/>
            </a:pPr>
            <a:r>
              <a:rPr lang="en-US" dirty="0"/>
              <a:t>#May be implemented by topic</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178402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guidance provided for in-substance defeasance only if new debt was issued to refund the old debt.  Statement 86 expands that guidance to allow for in-substance defeasance of debt when only </a:t>
            </a:r>
            <a:r>
              <a:rPr lang="en-US" i="1"/>
              <a:t>existing</a:t>
            </a:r>
            <a:r>
              <a:rPr lang="en-US"/>
              <a:t> resources are used to fund a trust to pay off that debt.</a:t>
            </a:r>
          </a:p>
        </p:txBody>
      </p:sp>
      <p:sp>
        <p:nvSpPr>
          <p:cNvPr id="4" name="Slide Number Placeholder 3"/>
          <p:cNvSpPr>
            <a:spLocks noGrp="1"/>
          </p:cNvSpPr>
          <p:nvPr>
            <p:ph type="sldNum" sz="quarter" idx="10"/>
          </p:nvPr>
        </p:nvSpPr>
        <p:spPr/>
        <p:txBody>
          <a:bodyPr/>
          <a:lstStyle/>
          <a:p>
            <a:fld id="{829599AC-CD18-4F14-B469-B034D02387DF}" type="slidenum">
              <a:rPr lang="en-US" smtClean="0"/>
              <a:pPr/>
              <a:t>58</a:t>
            </a:fld>
            <a:endParaRPr lang="en-US"/>
          </a:p>
        </p:txBody>
      </p:sp>
    </p:spTree>
    <p:extLst>
      <p:ext uri="{BB962C8B-B14F-4D97-AF65-F5344CB8AC3E}">
        <p14:creationId xmlns:p14="http://schemas.microsoft.com/office/powerpoint/2010/main" val="117289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consequence of Statement 65 was that it removed the guidance for how to treat prepaid insurance related to extinguished debt.  Statement 86 reestablishes the prior guidance. </a:t>
            </a:r>
          </a:p>
        </p:txBody>
      </p:sp>
      <p:sp>
        <p:nvSpPr>
          <p:cNvPr id="4" name="Slide Number Placeholder 3"/>
          <p:cNvSpPr>
            <a:spLocks noGrp="1"/>
          </p:cNvSpPr>
          <p:nvPr>
            <p:ph type="sldNum" sz="quarter" idx="10"/>
          </p:nvPr>
        </p:nvSpPr>
        <p:spPr/>
        <p:txBody>
          <a:bodyPr/>
          <a:lstStyle/>
          <a:p>
            <a:fld id="{829599AC-CD18-4F14-B469-B034D02387DF}" type="slidenum">
              <a:rPr lang="en-US" smtClean="0"/>
              <a:pPr/>
              <a:t>59</a:t>
            </a:fld>
            <a:endParaRPr lang="en-US"/>
          </a:p>
        </p:txBody>
      </p:sp>
    </p:spTree>
    <p:extLst>
      <p:ext uri="{BB962C8B-B14F-4D97-AF65-F5344CB8AC3E}">
        <p14:creationId xmlns:p14="http://schemas.microsoft.com/office/powerpoint/2010/main" val="1875400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60</a:t>
            </a:fld>
            <a:endParaRPr lang="en-US"/>
          </a:p>
        </p:txBody>
      </p:sp>
    </p:spTree>
    <p:extLst>
      <p:ext uri="{BB962C8B-B14F-4D97-AF65-F5344CB8AC3E}">
        <p14:creationId xmlns:p14="http://schemas.microsoft.com/office/powerpoint/2010/main" val="1934977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Statement 87 does not include nonexchange transactions, such as $1/year leases, because the Statement 87 reporting model based on leases being financing transactions does not work well for nonexchange transactions. (Report a $1 lease liability and asset?)</a:t>
            </a:r>
          </a:p>
          <a:p>
            <a:r>
              <a:rPr lang="en-US" b="1"/>
              <a:t>In final deliberations,</a:t>
            </a:r>
            <a:r>
              <a:rPr lang="en-US"/>
              <a:t> </a:t>
            </a:r>
            <a:r>
              <a:rPr lang="en-US">
                <a:ea typeface="ＭＳ Ｐゴシック" pitchFamily="-112" charset="-128"/>
                <a:cs typeface="ＭＳ Ｐゴシック" pitchFamily="-112" charset="-128"/>
              </a:rPr>
              <a:t>the Board decided to specifically note that the right to use a nonfinancial asset refers to the right to use another entity’s underlying asset.  The Board also decided that the right-to-use asset should be what is “specified in the contract,” which would include the right to use the underlying asset for portions of time during a lease term, such as leases for certain days each week or for certain hours each day. </a:t>
            </a:r>
          </a:p>
          <a:p>
            <a:r>
              <a:rPr lang="en-US">
                <a:ea typeface="ＭＳ Ｐゴシック" pitchFamily="-112" charset="-128"/>
                <a:cs typeface="ＭＳ Ｐゴシック" pitchFamily="-112" charset="-128"/>
              </a:rPr>
              <a:t>The Board also agreed to add guidance for determining when a lease contract conveys control of the right to use the underlying asset. The guidance is similar to the FASB guidance but is based on the notions of control found in Concepts Statement No. 4, </a:t>
            </a:r>
            <a:r>
              <a:rPr lang="en-US" i="1">
                <a:ea typeface="ＭＳ Ｐゴシック" pitchFamily="-112" charset="-128"/>
                <a:cs typeface="ＭＳ Ｐゴシック" pitchFamily="-112" charset="-128"/>
              </a:rPr>
              <a:t>Elements of Financial Statements,</a:t>
            </a:r>
            <a:r>
              <a:rPr lang="en-US">
                <a:ea typeface="ＭＳ Ｐゴシック" pitchFamily="-112" charset="-128"/>
                <a:cs typeface="ＭＳ Ｐゴシック" pitchFamily="-112" charset="-128"/>
              </a:rPr>
              <a:t> including (1) the right to obtain the present service capacity from use of the underlying asset and (2) the right to determine the nature and manner of use of the underlying asset. The control criteria would be applied to the right-to-use asset as specified in the contract.  The Board agreed that, unlike FASB, the criteria would </a:t>
            </a:r>
            <a:r>
              <a:rPr lang="en-US" i="1">
                <a:ea typeface="ＭＳ Ｐゴシック" pitchFamily="-112" charset="-128"/>
                <a:cs typeface="ＭＳ Ｐゴシック" pitchFamily="-112" charset="-128"/>
              </a:rPr>
              <a:t>not</a:t>
            </a:r>
            <a:r>
              <a:rPr lang="en-US">
                <a:ea typeface="ＭＳ Ｐゴシック" pitchFamily="-112" charset="-128"/>
                <a:cs typeface="ＭＳ Ｐゴシック" pitchFamily="-112" charset="-128"/>
              </a:rPr>
              <a:t> limit a lease to contracts that convey “substantially all” of the present service capacity from use of the underlying asset. </a:t>
            </a:r>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63</a:t>
            </a:fld>
            <a:endParaRPr lang="en-US"/>
          </a:p>
        </p:txBody>
      </p:sp>
    </p:spTree>
    <p:extLst>
      <p:ext uri="{BB962C8B-B14F-4D97-AF65-F5344CB8AC3E}">
        <p14:creationId xmlns:p14="http://schemas.microsoft.com/office/powerpoint/2010/main" val="3567406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64</a:t>
            </a:fld>
            <a:endParaRPr lang="en-US"/>
          </a:p>
        </p:txBody>
      </p:sp>
    </p:spTree>
    <p:extLst>
      <p:ext uri="{BB962C8B-B14F-4D97-AF65-F5344CB8AC3E}">
        <p14:creationId xmlns:p14="http://schemas.microsoft.com/office/powerpoint/2010/main" val="4276489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GASB chose </a:t>
            </a:r>
            <a:r>
              <a:rPr lang="en-US" i="1" baseline="0"/>
              <a:t>maximum possible term </a:t>
            </a:r>
            <a:r>
              <a:rPr lang="en-US" baseline="0"/>
              <a:t>rather than </a:t>
            </a:r>
            <a:r>
              <a:rPr lang="en-US" i="1" baseline="0"/>
              <a:t>lease term </a:t>
            </a:r>
            <a:r>
              <a:rPr lang="en-US" baseline="0"/>
              <a:t>because GASB was concerned about potential misapplication of lease term guidance to manufacture short-term leases, thus avoiding recording liabilities.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155155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FASB</a:t>
            </a:r>
            <a:r>
              <a:rPr lang="en-US" baseline="0"/>
              <a:t> requires that lessors derecognize leased asset.  GASB decided to not derecognize due to cost/benefit.</a:t>
            </a:r>
          </a:p>
          <a:p>
            <a:endParaRPr lang="en-US" baseline="0"/>
          </a:p>
          <a:p>
            <a:r>
              <a:rPr lang="en-US" baseline="0"/>
              <a:t>Lease incentives also affect measurement of the lessee’s lease asset and liability, and the lessor’s receivable.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66</a:t>
            </a:fld>
            <a:endParaRPr lang="en-US"/>
          </a:p>
        </p:txBody>
      </p:sp>
    </p:spTree>
    <p:extLst>
      <p:ext uri="{BB962C8B-B14F-4D97-AF65-F5344CB8AC3E}">
        <p14:creationId xmlns:p14="http://schemas.microsoft.com/office/powerpoint/2010/main" val="3872159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Amortization of discount reported as interest revenue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67</a:t>
            </a:fld>
            <a:endParaRPr lang="en-US"/>
          </a:p>
        </p:txBody>
      </p:sp>
    </p:spTree>
    <p:extLst>
      <p:ext uri="{BB962C8B-B14F-4D97-AF65-F5344CB8AC3E}">
        <p14:creationId xmlns:p14="http://schemas.microsoft.com/office/powerpoint/2010/main" val="1469004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General description includes (1) </a:t>
            </a:r>
            <a:r>
              <a:rPr lang="en-US" altLang="en-US">
                <a:solidFill>
                  <a:schemeClr val="tx1"/>
                </a:solidFill>
                <a:ea typeface="MS Mincho" panose="02020609040205080304" pitchFamily="49" charset="-128"/>
              </a:rPr>
              <a:t>the basis, terms, and conditions on which variable payments not included in the measurement of the lease liability are determined and (2) the existence, terms, and conditions of residual value guarantees provided by the lessee not included in the measurement of the lease liability. Net impairment</a:t>
            </a:r>
            <a:r>
              <a:rPr lang="en-US" altLang="en-US" baseline="0">
                <a:solidFill>
                  <a:schemeClr val="tx1"/>
                </a:solidFill>
                <a:ea typeface="MS Mincho" panose="02020609040205080304" pitchFamily="49" charset="-128"/>
              </a:rPr>
              <a:t> loss is </a:t>
            </a:r>
            <a:r>
              <a:rPr lang="en-US" altLang="en-US">
                <a:solidFill>
                  <a:schemeClr val="tx1"/>
                </a:solidFill>
                <a:ea typeface="Times New Roman" panose="02020603050405020304" pitchFamily="18" charset="0"/>
              </a:rPr>
              <a:t>gross impairment loss less change in lease liability. Specific</a:t>
            </a:r>
            <a:r>
              <a:rPr lang="en-US" altLang="en-US" baseline="0">
                <a:solidFill>
                  <a:schemeClr val="tx1"/>
                </a:solidFill>
                <a:ea typeface="Times New Roman" panose="02020603050405020304" pitchFamily="18" charset="0"/>
              </a:rPr>
              <a:t> disclosures also required for subleases, sale-leasebacks, and lease-leasebacks.</a:t>
            </a:r>
          </a:p>
          <a:p>
            <a:pPr defTabSz="915772">
              <a:defRPr/>
            </a:pPr>
            <a:r>
              <a:rPr lang="en-US"/>
              <a:t>No disclosures for short-term</a:t>
            </a:r>
            <a:r>
              <a:rPr lang="en-US" baseline="0"/>
              <a:t> leases. </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3394274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Disclosures for leases other than short-term</a:t>
            </a:r>
            <a:r>
              <a:rPr lang="en-US" baseline="0"/>
              <a:t> leases. General description includes </a:t>
            </a:r>
            <a:r>
              <a:rPr lang="en-US"/>
              <a:t>the basis, terms, and conditions on which any variable payments not included in the measurement of the lease receivable are determined</a:t>
            </a:r>
            <a:r>
              <a:rPr lang="en-US" altLang="en-US">
                <a:solidFill>
                  <a:schemeClr val="tx1"/>
                </a:solidFill>
                <a:ea typeface="MS Mincho" panose="02020609040205080304" pitchFamily="49" charset="-128"/>
              </a:rPr>
              <a:t>. </a:t>
            </a:r>
            <a:r>
              <a:rPr lang="en-US" altLang="en-US">
                <a:solidFill>
                  <a:schemeClr val="tx1"/>
                </a:solidFill>
                <a:ea typeface="Times New Roman" panose="02020603050405020304" pitchFamily="18" charset="0"/>
              </a:rPr>
              <a:t>Specific</a:t>
            </a:r>
            <a:r>
              <a:rPr lang="en-US" altLang="en-US" baseline="0">
                <a:solidFill>
                  <a:schemeClr val="tx1"/>
                </a:solidFill>
                <a:ea typeface="Times New Roman" panose="02020603050405020304" pitchFamily="18" charset="0"/>
              </a:rPr>
              <a:t> disclosures also required for leases of assets that are investments, certain regulated leases, subleases, sale-leasebacks, and lease-leasebacks. Inflows disclosed if not determinable on the face of the statements.</a:t>
            </a:r>
          </a:p>
          <a:p>
            <a:endParaRPr lang="en-US" baseline="0">
              <a:solidFill>
                <a:schemeClr val="tx1"/>
              </a:solidFill>
            </a:endParaRPr>
          </a:p>
          <a:p>
            <a:r>
              <a:rPr lang="en-US"/>
              <a:t>If a lessor’s principal ongoing operations consist of leasing assets to other entities, the government should disclose a schedule of future payments that are included in the measurement of the lease receivable, showing principal and interest, for each of the five subsequent years and in five-year increments thereafter.</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186539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8</a:t>
            </a:fld>
            <a:endParaRPr lang="en-US"/>
          </a:p>
        </p:txBody>
      </p:sp>
    </p:spTree>
    <p:extLst>
      <p:ext uri="{BB962C8B-B14F-4D97-AF65-F5344CB8AC3E}">
        <p14:creationId xmlns:p14="http://schemas.microsoft.com/office/powerpoint/2010/main" val="946027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meant to simply identify these topics – </a:t>
            </a:r>
            <a:r>
              <a:rPr lang="en-US" b="1" u="sng"/>
              <a:t>do not</a:t>
            </a:r>
            <a:r>
              <a:rPr lang="en-US"/>
              <a:t> go through them item by item.</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38362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retain existing accounting requirements under modified accrual in the governmental funds.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DEEB5-AEAE-45A6-BF9A-868FE2D85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137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timely for 12-31 FYEs</a:t>
            </a:r>
          </a:p>
        </p:txBody>
      </p:sp>
      <p:sp>
        <p:nvSpPr>
          <p:cNvPr id="4" name="Slide Number Placeholder 3"/>
          <p:cNvSpPr>
            <a:spLocks noGrp="1"/>
          </p:cNvSpPr>
          <p:nvPr>
            <p:ph type="sldNum" sz="quarter" idx="10"/>
          </p:nvPr>
        </p:nvSpPr>
        <p:spPr/>
        <p:txBody>
          <a:bodyPr/>
          <a:lstStyle/>
          <a:p>
            <a:fld id="{BC567FE8-6F20-49C1-BC45-7C156291F442}" type="slidenum">
              <a:rPr lang="en-US" smtClean="0"/>
              <a:t>78</a:t>
            </a:fld>
            <a:endParaRPr lang="en-US"/>
          </a:p>
        </p:txBody>
      </p:sp>
    </p:spTree>
    <p:extLst>
      <p:ext uri="{BB962C8B-B14F-4D97-AF65-F5344CB8AC3E}">
        <p14:creationId xmlns:p14="http://schemas.microsoft.com/office/powerpoint/2010/main" val="495899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83</a:t>
            </a:fld>
            <a:endParaRPr lang="en-US"/>
          </a:p>
        </p:txBody>
      </p:sp>
    </p:spTree>
    <p:extLst>
      <p:ext uri="{BB962C8B-B14F-4D97-AF65-F5344CB8AC3E}">
        <p14:creationId xmlns:p14="http://schemas.microsoft.com/office/powerpoint/2010/main" val="877003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84</a:t>
            </a:fld>
            <a:endParaRPr lang="en-US"/>
          </a:p>
        </p:txBody>
      </p:sp>
    </p:spTree>
    <p:extLst>
      <p:ext uri="{BB962C8B-B14F-4D97-AF65-F5344CB8AC3E}">
        <p14:creationId xmlns:p14="http://schemas.microsoft.com/office/powerpoint/2010/main" val="4183424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lumMod val="75000"/>
                    <a:lumOff val="25000"/>
                  </a:schemeClr>
                </a:solidFill>
              </a:rPr>
              <a:t>The list of examples in the ED for qualitative factors should be used to assess whether it is more likely than not an issuer will support debt service payments. </a:t>
            </a:r>
          </a:p>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92</a:t>
            </a:fld>
            <a:endParaRPr lang="en-US"/>
          </a:p>
        </p:txBody>
      </p:sp>
    </p:spTree>
    <p:extLst>
      <p:ext uri="{BB962C8B-B14F-4D97-AF65-F5344CB8AC3E}">
        <p14:creationId xmlns:p14="http://schemas.microsoft.com/office/powerpoint/2010/main" val="1125385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9181154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The tech plan contemplates a final Statement in early 2022</a:t>
            </a:r>
          </a:p>
          <a:p>
            <a:endParaRPr lang="en-US"/>
          </a:p>
        </p:txBody>
      </p:sp>
      <p:sp>
        <p:nvSpPr>
          <p:cNvPr id="4" name="Slide Number Placeholder 3"/>
          <p:cNvSpPr>
            <a:spLocks noGrp="1"/>
          </p:cNvSpPr>
          <p:nvPr>
            <p:ph type="sldNum" sz="quarter" idx="10"/>
          </p:nvPr>
        </p:nvSpPr>
        <p:spPr/>
        <p:txBody>
          <a:bodyPr/>
          <a:lstStyle/>
          <a:p>
            <a:pPr defTabSz="457886"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7886" fontAlgn="base">
                <a:spcBef>
                  <a:spcPct val="0"/>
                </a:spcBef>
                <a:spcAft>
                  <a:spcPct val="0"/>
                </a:spcAft>
                <a:defRPr/>
              </a:pPr>
              <a:t>100</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829895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3285813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a:t>The tech plan contemplates a final Statement in early 2022</a:t>
            </a:r>
          </a:p>
          <a:p>
            <a:endParaRPr lang="en-US"/>
          </a:p>
        </p:txBody>
      </p:sp>
      <p:sp>
        <p:nvSpPr>
          <p:cNvPr id="4" name="Slide Number Placeholder 3"/>
          <p:cNvSpPr>
            <a:spLocks noGrp="1"/>
          </p:cNvSpPr>
          <p:nvPr>
            <p:ph type="sldNum" sz="quarter" idx="10"/>
          </p:nvPr>
        </p:nvSpPr>
        <p:spPr/>
        <p:txBody>
          <a:bodyPr/>
          <a:lstStyle/>
          <a:p>
            <a:pPr defTabSz="457886"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7886" fontAlgn="base">
                <a:spcBef>
                  <a:spcPct val="0"/>
                </a:spcBef>
                <a:spcAft>
                  <a:spcPct val="0"/>
                </a:spcAft>
                <a:defRPr/>
              </a:pPr>
              <a:t>105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73552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9</a:t>
            </a:fld>
            <a:endParaRPr lang="en-US"/>
          </a:p>
        </p:txBody>
      </p:sp>
    </p:spTree>
    <p:extLst>
      <p:ext uri="{BB962C8B-B14F-4D97-AF65-F5344CB8AC3E}">
        <p14:creationId xmlns:p14="http://schemas.microsoft.com/office/powerpoint/2010/main" val="454980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116</a:t>
            </a:fld>
            <a:endParaRPr lang="en-US">
              <a:solidFill>
                <a:prstClr val="black"/>
              </a:solidFill>
            </a:endParaRPr>
          </a:p>
        </p:txBody>
      </p:sp>
    </p:spTree>
    <p:extLst>
      <p:ext uri="{BB962C8B-B14F-4D97-AF65-F5344CB8AC3E}">
        <p14:creationId xmlns:p14="http://schemas.microsoft.com/office/powerpoint/2010/main" val="35025532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117</a:t>
            </a:fld>
            <a:endParaRPr lang="en-US"/>
          </a:p>
        </p:txBody>
      </p:sp>
    </p:spTree>
    <p:extLst>
      <p:ext uri="{BB962C8B-B14F-4D97-AF65-F5344CB8AC3E}">
        <p14:creationId xmlns:p14="http://schemas.microsoft.com/office/powerpoint/2010/main" val="2336364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118</a:t>
            </a:fld>
            <a:endParaRPr lang="en-US"/>
          </a:p>
        </p:txBody>
      </p:sp>
    </p:spTree>
    <p:extLst>
      <p:ext uri="{BB962C8B-B14F-4D97-AF65-F5344CB8AC3E}">
        <p14:creationId xmlns:p14="http://schemas.microsoft.com/office/powerpoint/2010/main" val="18041851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119</a:t>
            </a:fld>
            <a:endParaRPr lang="en-US">
              <a:solidFill>
                <a:prstClr val="black"/>
              </a:solidFill>
            </a:endParaRPr>
          </a:p>
        </p:txBody>
      </p:sp>
    </p:spTree>
    <p:extLst>
      <p:ext uri="{BB962C8B-B14F-4D97-AF65-F5344CB8AC3E}">
        <p14:creationId xmlns:p14="http://schemas.microsoft.com/office/powerpoint/2010/main" val="32605196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124</a:t>
            </a:fld>
            <a:endParaRPr lang="en-US">
              <a:solidFill>
                <a:prstClr val="black"/>
              </a:solidFill>
            </a:endParaRPr>
          </a:p>
        </p:txBody>
      </p:sp>
    </p:spTree>
    <p:extLst>
      <p:ext uri="{BB962C8B-B14F-4D97-AF65-F5344CB8AC3E}">
        <p14:creationId xmlns:p14="http://schemas.microsoft.com/office/powerpoint/2010/main" val="18853585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126</a:t>
            </a:fld>
            <a:endParaRPr lang="en-US"/>
          </a:p>
        </p:txBody>
      </p:sp>
    </p:spTree>
    <p:extLst>
      <p:ext uri="{BB962C8B-B14F-4D97-AF65-F5344CB8AC3E}">
        <p14:creationId xmlns:p14="http://schemas.microsoft.com/office/powerpoint/2010/main" val="20130956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130</a:t>
            </a:fld>
            <a:endParaRPr lang="en-US"/>
          </a:p>
        </p:txBody>
      </p:sp>
    </p:spTree>
    <p:extLst>
      <p:ext uri="{BB962C8B-B14F-4D97-AF65-F5344CB8AC3E}">
        <p14:creationId xmlns:p14="http://schemas.microsoft.com/office/powerpoint/2010/main" val="2473320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132</a:t>
            </a:fld>
            <a:endParaRPr lang="en-US">
              <a:solidFill>
                <a:prstClr val="black"/>
              </a:solidFill>
            </a:endParaRPr>
          </a:p>
        </p:txBody>
      </p:sp>
    </p:spTree>
    <p:extLst>
      <p:ext uri="{BB962C8B-B14F-4D97-AF65-F5344CB8AC3E}">
        <p14:creationId xmlns:p14="http://schemas.microsoft.com/office/powerpoint/2010/main" val="879841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137</a:t>
            </a:fld>
            <a:endParaRPr lang="en-US">
              <a:solidFill>
                <a:prstClr val="black"/>
              </a:solidFill>
            </a:endParaRPr>
          </a:p>
        </p:txBody>
      </p:sp>
    </p:spTree>
    <p:extLst>
      <p:ext uri="{BB962C8B-B14F-4D97-AF65-F5344CB8AC3E}">
        <p14:creationId xmlns:p14="http://schemas.microsoft.com/office/powerpoint/2010/main" val="27459020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139</a:t>
            </a:fld>
            <a:endParaRPr lang="en-US"/>
          </a:p>
        </p:txBody>
      </p:sp>
    </p:spTree>
    <p:extLst>
      <p:ext uri="{BB962C8B-B14F-4D97-AF65-F5344CB8AC3E}">
        <p14:creationId xmlns:p14="http://schemas.microsoft.com/office/powerpoint/2010/main" val="195459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11</a:t>
            </a:fld>
            <a:endParaRPr lang="en-US"/>
          </a:p>
        </p:txBody>
      </p:sp>
    </p:spTree>
    <p:extLst>
      <p:ext uri="{BB962C8B-B14F-4D97-AF65-F5344CB8AC3E}">
        <p14:creationId xmlns:p14="http://schemas.microsoft.com/office/powerpoint/2010/main" val="383191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12</a:t>
            </a:fld>
            <a:endParaRPr lang="en-US"/>
          </a:p>
        </p:txBody>
      </p:sp>
    </p:spTree>
    <p:extLst>
      <p:ext uri="{BB962C8B-B14F-4D97-AF65-F5344CB8AC3E}">
        <p14:creationId xmlns:p14="http://schemas.microsoft.com/office/powerpoint/2010/main" val="8644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Discounting</a:t>
            </a:r>
            <a:r>
              <a:rPr lang="en-US" baseline="0"/>
              <a:t> follows the same basic approach as the pension standards. It should be noted that relatively few OPEB plans have assets set aside in a trust that meets the specified criteria. Therefore, most plans will discount projected benefit payments using only the municipal bond rate and not the long-term expected rate of return.</a:t>
            </a:r>
          </a:p>
          <a:p>
            <a:endParaRPr lang="en-US" baseline="0"/>
          </a:p>
          <a:p>
            <a:r>
              <a:rPr lang="en-US" baseline="0"/>
              <a:t>Attribution method is the same as for the pension standards – entry age, as a level percentage of pay.</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13</a:t>
            </a:fld>
            <a:endParaRPr lang="en-US"/>
          </a:p>
        </p:txBody>
      </p:sp>
    </p:spTree>
    <p:extLst>
      <p:ext uri="{BB962C8B-B14F-4D97-AF65-F5344CB8AC3E}">
        <p14:creationId xmlns:p14="http://schemas.microsoft.com/office/powerpoint/2010/main" val="1364295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dirty="0"/>
              <a:t>PRESENTATION TITLE </a:t>
            </a:r>
            <a:br>
              <a:rPr lang="en-US" dirty="0"/>
            </a:br>
            <a:r>
              <a:rPr lang="en-US" dirty="0"/>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Subtitle goes here in Arial Regular 16/20pt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98" y="6331296"/>
            <a:ext cx="3365440" cy="251835"/>
          </a:xfrm>
          <a:prstGeom prst="rect">
            <a:avLst/>
          </a:prstGeom>
        </p:spPr>
      </p:pic>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dirty="0"/>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Event Name goes here in Arial Regular 16/20pt</a:t>
            </a:r>
          </a:p>
        </p:txBody>
      </p:sp>
      <p:sp>
        <p:nvSpPr>
          <p:cNvPr id="14" name="Date Placeholder 3"/>
          <p:cNvSpPr txBox="1">
            <a:spLocks/>
          </p:cNvSpPr>
          <p:nvPr/>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2018 by Financial</a:t>
            </a:r>
            <a:r>
              <a:rPr lang="en-US" sz="700" baseline="0" dirty="0"/>
              <a:t> Accounting Foundation, Norwalk CT.  For non-commercial, educational/academic purposes only.</a:t>
            </a:r>
            <a:endParaRPr lang="en-US" sz="700" dirty="0"/>
          </a:p>
        </p:txBody>
      </p:sp>
      <p:sp>
        <p:nvSpPr>
          <p:cNvPr id="4" name="TextBox 3"/>
          <p:cNvSpPr txBox="1"/>
          <p:nvPr/>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dirty="0"/>
              <a:t>[Mr./Ms. Name]</a:t>
            </a:r>
          </a:p>
        </p:txBody>
      </p:sp>
      <p:pic>
        <p:nvPicPr>
          <p:cNvPr id="13" name="Picture 12">
            <a:extLst>
              <a:ext uri="{FF2B5EF4-FFF2-40B4-BE49-F238E27FC236}">
                <a16:creationId xmlns:a16="http://schemas.microsoft.com/office/drawing/2014/main" id="{9AE28F03-4322-488C-9ACC-7E8F8E04D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15" name="Picture 14">
            <a:extLst>
              <a:ext uri="{FF2B5EF4-FFF2-40B4-BE49-F238E27FC236}">
                <a16:creationId xmlns:a16="http://schemas.microsoft.com/office/drawing/2014/main" id="{2BFA9403-B9AB-4092-B322-D432445C1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pic>
        <p:nvPicPr>
          <p:cNvPr id="16" name="Picture 15">
            <a:extLst>
              <a:ext uri="{FF2B5EF4-FFF2-40B4-BE49-F238E27FC236}">
                <a16:creationId xmlns:a16="http://schemas.microsoft.com/office/drawing/2014/main" id="{B7B610BE-9A6F-4714-B72E-58F6A5E3BB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798" y="6331296"/>
            <a:ext cx="3365440" cy="251835"/>
          </a:xfrm>
          <a:prstGeom prst="rect">
            <a:avLst/>
          </a:prstGeom>
        </p:spPr>
      </p:pic>
      <p:sp>
        <p:nvSpPr>
          <p:cNvPr id="17" name="Date Placeholder 3">
            <a:extLst>
              <a:ext uri="{FF2B5EF4-FFF2-40B4-BE49-F238E27FC236}">
                <a16:creationId xmlns:a16="http://schemas.microsoft.com/office/drawing/2014/main" id="{930C6EBD-C0E9-4018-9118-09097587C707}"/>
              </a:ext>
            </a:extLst>
          </p:cNvPr>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a:t>Copyright 2017 by Financial</a:t>
            </a:r>
            <a:r>
              <a:rPr lang="en-US" sz="700" baseline="0"/>
              <a:t> Accounting Foundation, Norwalk CT.  For non-commercial, educational/academic purposes only.</a:t>
            </a:r>
            <a:endParaRPr lang="en-US" sz="700"/>
          </a:p>
        </p:txBody>
      </p:sp>
      <p:sp>
        <p:nvSpPr>
          <p:cNvPr id="19" name="TextBox 18">
            <a:extLst>
              <a:ext uri="{FF2B5EF4-FFF2-40B4-BE49-F238E27FC236}">
                <a16:creationId xmlns:a16="http://schemas.microsoft.com/office/drawing/2014/main" id="{4316D049-6EA7-4A49-8D37-0A208BC8607D}"/>
              </a:ext>
            </a:extLst>
          </p:cNvPr>
          <p:cNvSpPr txBox="1"/>
          <p:nvPr userDrawn="1"/>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Official positions of the GASB are reached only after extensive due process and deliberations.</a:t>
            </a:r>
          </a:p>
        </p:txBody>
      </p:sp>
    </p:spTree>
    <p:extLst>
      <p:ext uri="{BB962C8B-B14F-4D97-AF65-F5344CB8AC3E}">
        <p14:creationId xmlns:p14="http://schemas.microsoft.com/office/powerpoint/2010/main" val="26083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3"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a:t>Section Break Title </a:t>
            </a:r>
            <a:br>
              <a:rPr lang="en-US"/>
            </a:br>
            <a:r>
              <a:rPr lang="en-US"/>
              <a:t>in Arial Bold 36/40</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a:t>Subtitle Arial 28</a:t>
            </a:r>
          </a:p>
        </p:txBody>
      </p:sp>
    </p:spTree>
    <p:extLst>
      <p:ext uri="{BB962C8B-B14F-4D97-AF65-F5344CB8AC3E}">
        <p14:creationId xmlns:p14="http://schemas.microsoft.com/office/powerpoint/2010/main" val="30107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a:t>First level, Arial Regular 24pt</a:t>
            </a:r>
          </a:p>
          <a:p>
            <a:pPr lvl="1"/>
            <a:r>
              <a:rPr lang="en-US"/>
              <a:t>Second level, Arial Regular 22pt</a:t>
            </a:r>
          </a:p>
          <a:p>
            <a:pPr lvl="2"/>
            <a:r>
              <a:rPr lang="en-US"/>
              <a:t>Third level, Arial </a:t>
            </a:r>
            <a:r>
              <a:rPr lang="en-US" err="1"/>
              <a:t>Reglar</a:t>
            </a:r>
            <a:r>
              <a:rPr lang="en-US"/>
              <a:t> 18pt</a:t>
            </a:r>
          </a:p>
          <a:p>
            <a:pPr lvl="3"/>
            <a:r>
              <a:rPr lang="en-US"/>
              <a:t>Fourth level, Arial </a:t>
            </a:r>
            <a:r>
              <a:rPr lang="en-US" err="1"/>
              <a:t>Reglar</a:t>
            </a:r>
            <a:r>
              <a:rPr lang="en-US"/>
              <a:t> 18pt</a:t>
            </a:r>
          </a:p>
          <a:p>
            <a:pPr lvl="4"/>
            <a:r>
              <a:rPr lang="en-US"/>
              <a:t>Fifth level, Arial </a:t>
            </a:r>
            <a:r>
              <a:rPr lang="en-US" err="1"/>
              <a:t>Reglar</a:t>
            </a:r>
            <a:r>
              <a:rPr lang="en-US"/>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111716174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7"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a:t>Arial Regular 24pt</a:t>
            </a:r>
          </a:p>
          <a:p>
            <a:pPr lvl="1"/>
            <a:r>
              <a:rPr lang="en-US"/>
              <a:t>Arial Regular 22pt</a:t>
            </a:r>
          </a:p>
          <a:p>
            <a:pPr lvl="2"/>
            <a:r>
              <a:rPr lang="en-US"/>
              <a:t>Arial </a:t>
            </a:r>
            <a:r>
              <a:rPr lang="en-US" err="1"/>
              <a:t>Reglar</a:t>
            </a:r>
            <a:r>
              <a:rPr lang="en-US"/>
              <a:t> 18pt</a:t>
            </a:r>
          </a:p>
          <a:p>
            <a:pPr lvl="3"/>
            <a:r>
              <a:rPr lang="en-US"/>
              <a:t>Arial </a:t>
            </a:r>
            <a:r>
              <a:rPr lang="en-US" err="1"/>
              <a:t>Reglar</a:t>
            </a:r>
            <a:r>
              <a:rPr lang="en-US"/>
              <a:t> 18pt</a:t>
            </a:r>
          </a:p>
          <a:p>
            <a:pPr lvl="4"/>
            <a:r>
              <a:rPr lang="en-US"/>
              <a:t>Arial </a:t>
            </a:r>
            <a:r>
              <a:rPr lang="en-US" err="1"/>
              <a:t>Reglar</a:t>
            </a:r>
            <a:r>
              <a:rPr lang="en-US"/>
              <a:t> 18pt</a:t>
            </a:r>
          </a:p>
        </p:txBody>
      </p:sp>
      <p:sp>
        <p:nvSpPr>
          <p:cNvPr id="8"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
        <p:nvSpPr>
          <p:cNvPr id="12" name="Content Placeholder 2"/>
          <p:cNvSpPr>
            <a:spLocks noGrp="1"/>
          </p:cNvSpPr>
          <p:nvPr>
            <p:ph idx="10" hasCustomPrompt="1"/>
          </p:nvPr>
        </p:nvSpPr>
        <p:spPr>
          <a:xfrm>
            <a:off x="4458400"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a:t>Arial Regular 24pt</a:t>
            </a:r>
          </a:p>
          <a:p>
            <a:pPr lvl="1"/>
            <a:r>
              <a:rPr lang="en-US"/>
              <a:t>Arial Regular 22pt</a:t>
            </a:r>
          </a:p>
          <a:p>
            <a:pPr lvl="2"/>
            <a:r>
              <a:rPr lang="en-US"/>
              <a:t>Arial </a:t>
            </a:r>
            <a:r>
              <a:rPr lang="en-US" err="1"/>
              <a:t>Reglar</a:t>
            </a:r>
            <a:r>
              <a:rPr lang="en-US"/>
              <a:t> 18pt</a:t>
            </a:r>
          </a:p>
          <a:p>
            <a:pPr lvl="3"/>
            <a:r>
              <a:rPr lang="en-US"/>
              <a:t>Arial </a:t>
            </a:r>
            <a:r>
              <a:rPr lang="en-US" err="1"/>
              <a:t>Reglar</a:t>
            </a:r>
            <a:r>
              <a:rPr lang="en-US"/>
              <a:t> 18pt</a:t>
            </a:r>
          </a:p>
          <a:p>
            <a:pPr lvl="4"/>
            <a:r>
              <a:rPr lang="en-US"/>
              <a:t>Arial </a:t>
            </a:r>
            <a:r>
              <a:rPr lang="en-US" err="1"/>
              <a:t>Reglar</a:t>
            </a:r>
            <a:r>
              <a:rPr lang="en-US"/>
              <a:t> 18pt</a:t>
            </a:r>
          </a:p>
        </p:txBody>
      </p:sp>
    </p:spTree>
    <p:extLst>
      <p:ext uri="{BB962C8B-B14F-4D97-AF65-F5344CB8AC3E}">
        <p14:creationId xmlns:p14="http://schemas.microsoft.com/office/powerpoint/2010/main" val="138929707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4093789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79" y="2787365"/>
            <a:ext cx="3010555" cy="895540"/>
          </a:xfrm>
        </p:spPr>
        <p:txBody>
          <a:bodyPr/>
          <a:lstStyle/>
          <a:p>
            <a:r>
              <a:rPr lang="en-US"/>
              <a:t>Thank You</a:t>
            </a:r>
          </a:p>
        </p:txBody>
      </p:sp>
    </p:spTree>
    <p:extLst>
      <p:ext uri="{BB962C8B-B14F-4D97-AF65-F5344CB8AC3E}">
        <p14:creationId xmlns:p14="http://schemas.microsoft.com/office/powerpoint/2010/main" val="68503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3"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dirty="0"/>
              <a:t>Subtitle Arial 28</a:t>
            </a:r>
          </a:p>
        </p:txBody>
      </p:sp>
      <p:pic>
        <p:nvPicPr>
          <p:cNvPr id="7" name="Picture 6">
            <a:extLst>
              <a:ext uri="{FF2B5EF4-FFF2-40B4-BE49-F238E27FC236}">
                <a16:creationId xmlns:a16="http://schemas.microsoft.com/office/drawing/2014/main" id="{2151C223-A3CC-4462-B51E-2832C6418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9" name="Picture 8">
            <a:extLst>
              <a:ext uri="{FF2B5EF4-FFF2-40B4-BE49-F238E27FC236}">
                <a16:creationId xmlns:a16="http://schemas.microsoft.com/office/drawing/2014/main" id="{54563B61-2B2D-4534-87A9-D4AA227ACC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11" name="Straight Connector 10">
            <a:extLst>
              <a:ext uri="{FF2B5EF4-FFF2-40B4-BE49-F238E27FC236}">
                <a16:creationId xmlns:a16="http://schemas.microsoft.com/office/drawing/2014/main" id="{007C1A0D-9120-4552-A70E-ADD40D2F48DD}"/>
              </a:ext>
            </a:extLst>
          </p:cNvPr>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21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52241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7"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
        <p:nvSpPr>
          <p:cNvPr id="12" name="Content Placeholder 2"/>
          <p:cNvSpPr>
            <a:spLocks noGrp="1"/>
          </p:cNvSpPr>
          <p:nvPr>
            <p:ph idx="10" hasCustomPrompt="1"/>
          </p:nvPr>
        </p:nvSpPr>
        <p:spPr>
          <a:xfrm>
            <a:off x="4458400"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84217353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140772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79" y="2787365"/>
            <a:ext cx="3010555" cy="895540"/>
          </a:xfrm>
        </p:spPr>
        <p:txBody>
          <a:bodyPr/>
          <a:lstStyle/>
          <a:p>
            <a:r>
              <a:rPr lang="en-US"/>
              <a:t>Thank You</a:t>
            </a:r>
            <a:endParaRPr lang="en-US" dirty="0"/>
          </a:p>
        </p:txBody>
      </p:sp>
    </p:spTree>
    <p:extLst>
      <p:ext uri="{BB962C8B-B14F-4D97-AF65-F5344CB8AC3E}">
        <p14:creationId xmlns:p14="http://schemas.microsoft.com/office/powerpoint/2010/main" val="233949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40C13-267B-484B-A582-0F175B52A169}" type="datetime1">
              <a:rPr lang="en-US" smtClean="0"/>
              <a:t>10/4/2018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78A430-2B5E-9C4F-A94E-0139B75F11B5}" type="slidenum">
              <a:rPr lang="en-US" smtClean="0"/>
              <a:pPr/>
              <a:t>‹#›</a:t>
            </a:fld>
            <a:endParaRPr lang="en-US"/>
          </a:p>
        </p:txBody>
      </p:sp>
    </p:spTree>
    <p:extLst>
      <p:ext uri="{BB962C8B-B14F-4D97-AF65-F5344CB8AC3E}">
        <p14:creationId xmlns:p14="http://schemas.microsoft.com/office/powerpoint/2010/main" val="177238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bwMode="auto">
          <a:xfrm>
            <a:off x="236079" y="537324"/>
            <a:ext cx="8561220" cy="897252"/>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C7D898BF-60B6-41D3-A0B6-D3695E128110}" type="datetime1">
              <a:rPr lang="en-US" smtClean="0"/>
              <a:t>10/4/2018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a:pPr>
                <a:defRPr/>
              </a:pPr>
              <a:t>‹#›</a:t>
            </a:fld>
            <a:endParaRPr lang="en-US"/>
          </a:p>
        </p:txBody>
      </p:sp>
    </p:spTree>
    <p:extLst>
      <p:ext uri="{BB962C8B-B14F-4D97-AF65-F5344CB8AC3E}">
        <p14:creationId xmlns:p14="http://schemas.microsoft.com/office/powerpoint/2010/main" val="235495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a:t>PRESENTATION TITLE </a:t>
            </a:r>
            <a:br>
              <a:rPr lang="en-US"/>
            </a:br>
            <a:r>
              <a:rPr lang="en-US"/>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a:t>Subtitle goes here in Arial Regular 16/20pt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798" y="6331296"/>
            <a:ext cx="3365440" cy="251835"/>
          </a:xfrm>
          <a:prstGeom prst="rect">
            <a:avLst/>
          </a:prstGeom>
        </p:spPr>
      </p:pic>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a:t>Event Name goes here in Arial Regular 16/20pt</a:t>
            </a:r>
          </a:p>
        </p:txBody>
      </p:sp>
      <p:sp>
        <p:nvSpPr>
          <p:cNvPr id="14"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a:t>Copyright 2017 by Financial</a:t>
            </a:r>
            <a:r>
              <a:rPr lang="en-US" sz="700" baseline="0"/>
              <a:t> Accounting Foundation, Norwalk CT.  For non-commercial, educational/academic purposes only.</a:t>
            </a:r>
            <a:endParaRPr lang="en-US" sz="700"/>
          </a:p>
        </p:txBody>
      </p:sp>
      <p:sp>
        <p:nvSpPr>
          <p:cNvPr id="4" name="TextBox 3"/>
          <p:cNvSpPr txBox="1"/>
          <p:nvPr userDrawn="1"/>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a:t>[Mr./Ms. Name]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 in Arial Bold 36/40pt</a:t>
            </a:r>
          </a:p>
        </p:txBody>
      </p:sp>
      <p:sp>
        <p:nvSpPr>
          <p:cNvPr id="1027" name="Text Placeholder 2"/>
          <p:cNvSpPr>
            <a:spLocks noGrp="1"/>
          </p:cNvSpPr>
          <p:nvPr>
            <p:ph type="body" idx="1"/>
          </p:nvPr>
        </p:nvSpPr>
        <p:spPr bwMode="auto">
          <a:xfrm>
            <a:off x="242790" y="1652678"/>
            <a:ext cx="8561387" cy="4462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23"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9" name="Date Placeholder 3"/>
          <p:cNvSpPr txBox="1">
            <a:spLocks/>
          </p:cNvSpPr>
          <p:nvPr/>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a:t>Copyright 2018 </a:t>
            </a:r>
            <a:r>
              <a:rPr lang="en-US" sz="700" dirty="0"/>
              <a:t>by Financial</a:t>
            </a:r>
            <a:r>
              <a:rPr lang="en-US" sz="700" baseline="0" dirty="0"/>
              <a:t> Accounting Foundation, Norwalk CT.  For non-commercial, educational/academic purposes only.</a:t>
            </a:r>
            <a:endParaRPr lang="en-US" sz="700" dirty="0"/>
          </a:p>
        </p:txBody>
      </p:sp>
      <p:pic>
        <p:nvPicPr>
          <p:cNvPr id="8" name="Picture 7">
            <a:extLst>
              <a:ext uri="{FF2B5EF4-FFF2-40B4-BE49-F238E27FC236}">
                <a16:creationId xmlns:a16="http://schemas.microsoft.com/office/drawing/2014/main" id="{A52F700E-BC47-48E5-A93D-0E1C1134472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pic>
        <p:nvPicPr>
          <p:cNvPr id="10" name="Picture 9">
            <a:extLst>
              <a:ext uri="{FF2B5EF4-FFF2-40B4-BE49-F238E27FC236}">
                <a16:creationId xmlns:a16="http://schemas.microsoft.com/office/drawing/2014/main" id="{DBC3D102-633E-45E0-8011-20B6E865D28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11" name="Date Placeholder 3">
            <a:extLst>
              <a:ext uri="{FF2B5EF4-FFF2-40B4-BE49-F238E27FC236}">
                <a16:creationId xmlns:a16="http://schemas.microsoft.com/office/drawing/2014/main" id="{62EB9477-26C9-4EEC-AC65-D6A333F10E6F}"/>
              </a:ext>
            </a:extLst>
          </p:cNvPr>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a:t>Copyright 2017 by Financial</a:t>
            </a:r>
            <a:r>
              <a:rPr lang="en-US" sz="700" baseline="0"/>
              <a:t> Accounting Foundation, Norwalk CT.  For non-commercial, educational/academic purposes only.</a:t>
            </a:r>
            <a:endParaRPr lang="en-US" sz="700"/>
          </a:p>
        </p:txBody>
      </p:sp>
    </p:spTree>
    <p:extLst>
      <p:ext uri="{BB962C8B-B14F-4D97-AF65-F5344CB8AC3E}">
        <p14:creationId xmlns:p14="http://schemas.microsoft.com/office/powerpoint/2010/main" val="39278157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674" r:id="rId9"/>
    <p:sldLayoutId id="2147483682" r:id="rId10"/>
    <p:sldLayoutId id="2147483684" r:id="rId11"/>
    <p:sldLayoutId id="2147483683" r:id="rId12"/>
    <p:sldLayoutId id="2147483681" r:id="rId13"/>
    <p:sldLayoutId id="2147483688" r:id="rId14"/>
  </p:sldLayoutIdLst>
  <p:hf hdr="0" dt="0"/>
  <p:txStyles>
    <p:title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p:titleStyle>
    <p:body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16">
          <p15:clr>
            <a:srgbClr val="F26B43"/>
          </p15:clr>
        </p15:guide>
        <p15:guide id="4" pos="5544">
          <p15:clr>
            <a:srgbClr val="F26B43"/>
          </p15:clr>
        </p15:guide>
        <p15:guide id="5" orient="horz" pos="4128">
          <p15:clr>
            <a:srgbClr val="F26B43"/>
          </p15:clr>
        </p15:guide>
        <p15:guide id="6" pos="5468">
          <p15:clr>
            <a:srgbClr val="F26B43"/>
          </p15:clr>
        </p15:guide>
        <p15:guide id="7" orient="horz" pos="1104">
          <p15:clr>
            <a:srgbClr val="F26B43"/>
          </p15:clr>
        </p15:guide>
        <p15:guide id="8" orient="horz" pos="40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GASB Update</a:t>
            </a:r>
          </a:p>
        </p:txBody>
      </p:sp>
      <p:sp>
        <p:nvSpPr>
          <p:cNvPr id="3" name="Text Placeholder 2">
            <a:extLst>
              <a:ext uri="{FF2B5EF4-FFF2-40B4-BE49-F238E27FC236}">
                <a16:creationId xmlns:a16="http://schemas.microsoft.com/office/drawing/2014/main" id="{6103078E-58D9-4212-AAD8-972F68630F8A}"/>
              </a:ext>
            </a:extLst>
          </p:cNvPr>
          <p:cNvSpPr>
            <a:spLocks noGrp="1"/>
          </p:cNvSpPr>
          <p:nvPr>
            <p:ph type="body" sz="quarter" idx="12"/>
          </p:nvPr>
        </p:nvSpPr>
        <p:spPr/>
        <p:txBody>
          <a:bodyPr/>
          <a:lstStyle/>
          <a:p>
            <a:r>
              <a:rPr lang="en-US" dirty="0"/>
              <a:t>November 29, 2018</a:t>
            </a:r>
          </a:p>
        </p:txBody>
      </p:sp>
      <p:sp>
        <p:nvSpPr>
          <p:cNvPr id="5" name="Text Placeholder 4">
            <a:extLst>
              <a:ext uri="{FF2B5EF4-FFF2-40B4-BE49-F238E27FC236}">
                <a16:creationId xmlns:a16="http://schemas.microsoft.com/office/drawing/2014/main" id="{33672E2B-388B-4E48-9E70-480673CA8D05}"/>
              </a:ext>
            </a:extLst>
          </p:cNvPr>
          <p:cNvSpPr>
            <a:spLocks noGrp="1"/>
          </p:cNvSpPr>
          <p:nvPr>
            <p:ph type="body" sz="quarter" idx="13"/>
          </p:nvPr>
        </p:nvSpPr>
        <p:spPr>
          <a:xfrm>
            <a:off x="872741" y="4269596"/>
            <a:ext cx="6923225" cy="341572"/>
          </a:xfrm>
        </p:spPr>
        <p:txBody>
          <a:bodyPr/>
          <a:lstStyle/>
          <a:p>
            <a:pPr>
              <a:lnSpc>
                <a:spcPct val="100000"/>
              </a:lnSpc>
            </a:pPr>
            <a:r>
              <a:rPr lang="en-US" dirty="0"/>
              <a:t>Jialan Su, Supervising Project Manager</a:t>
            </a:r>
          </a:p>
        </p:txBody>
      </p:sp>
      <p:sp>
        <p:nvSpPr>
          <p:cNvPr id="6" name="Text Placeholder 5">
            <a:extLst>
              <a:ext uri="{FF2B5EF4-FFF2-40B4-BE49-F238E27FC236}">
                <a16:creationId xmlns:a16="http://schemas.microsoft.com/office/drawing/2014/main" id="{350EBAF1-A022-45B2-B601-E60B66D2F708}"/>
              </a:ext>
            </a:extLst>
          </p:cNvPr>
          <p:cNvSpPr>
            <a:spLocks noGrp="1"/>
          </p:cNvSpPr>
          <p:nvPr>
            <p:ph type="body" sz="quarter" idx="14"/>
          </p:nvPr>
        </p:nvSpPr>
        <p:spPr/>
        <p:txBody>
          <a:bodyPr/>
          <a:lstStyle/>
          <a:p>
            <a:r>
              <a:rPr lang="en-US" dirty="0"/>
              <a:t>Rutgers Business School</a:t>
            </a:r>
          </a:p>
        </p:txBody>
      </p:sp>
      <p:sp>
        <p:nvSpPr>
          <p:cNvPr id="7" name="Text Placeholder 6">
            <a:extLst>
              <a:ext uri="{FF2B5EF4-FFF2-40B4-BE49-F238E27FC236}">
                <a16:creationId xmlns:a16="http://schemas.microsoft.com/office/drawing/2014/main" id="{6BC75024-2A79-43D8-9405-51825770EE9E}"/>
              </a:ext>
            </a:extLst>
          </p:cNvPr>
          <p:cNvSpPr>
            <a:spLocks noGrp="1"/>
          </p:cNvSpPr>
          <p:nvPr>
            <p:ph type="body" sz="quarter" idx="15"/>
          </p:nvPr>
        </p:nvSpPr>
        <p:spPr>
          <a:xfrm>
            <a:off x="3319939" y="5358541"/>
            <a:ext cx="4206240" cy="137160"/>
          </a:xfrm>
        </p:spPr>
        <p:txBody>
          <a:bodyPr/>
          <a:lstStyle/>
          <a:p>
            <a:r>
              <a:rPr lang="en-US" dirty="0"/>
              <a:t>Ms. </a:t>
            </a:r>
            <a:r>
              <a:rPr lang="en-US"/>
              <a:t>Su.</a:t>
            </a:r>
            <a:endParaRPr lang="en-US" dirty="0"/>
          </a:p>
        </p:txBody>
      </p:sp>
      <p:sp>
        <p:nvSpPr>
          <p:cNvPr id="2" name="Slide Number Placeholder 1"/>
          <p:cNvSpPr>
            <a:spLocks noGrp="1"/>
          </p:cNvSpPr>
          <p:nvPr>
            <p:ph type="sldNum" sz="quarter" idx="4294967295"/>
          </p:nvPr>
        </p:nvSpPr>
        <p:spPr>
          <a:xfrm>
            <a:off x="8604250" y="6400800"/>
            <a:ext cx="539750" cy="304800"/>
          </a:xfrm>
        </p:spPr>
        <p:txBody>
          <a:bodyPr/>
          <a:lstStyle/>
          <a:p>
            <a:pPr>
              <a:defRPr/>
            </a:pPr>
            <a:fld id="{B8C3CD40-D32D-4A66-9ED6-B023972553E0}" type="slidenum">
              <a:rPr lang="en-US" smtClean="0"/>
              <a:pPr>
                <a:defRPr/>
              </a:pPr>
              <a:t>1</a:t>
            </a:fld>
            <a:endParaRPr lang="en-US"/>
          </a:p>
        </p:txBody>
      </p:sp>
    </p:spTree>
    <p:extLst>
      <p:ext uri="{BB962C8B-B14F-4D97-AF65-F5344CB8AC3E}">
        <p14:creationId xmlns:p14="http://schemas.microsoft.com/office/powerpoint/2010/main" val="23252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Applies same definition of OPEB as used in Statement 45</a:t>
            </a:r>
          </a:p>
          <a:p>
            <a:pPr lvl="1"/>
            <a:r>
              <a:rPr lang="en-US">
                <a:solidFill>
                  <a:schemeClr val="tx1"/>
                </a:solidFill>
              </a:rPr>
              <a:t>All postemployment healthcare benefits</a:t>
            </a:r>
          </a:p>
          <a:p>
            <a:pPr lvl="1"/>
            <a:r>
              <a:rPr lang="en-US">
                <a:solidFill>
                  <a:schemeClr val="tx1"/>
                </a:solidFill>
              </a:rPr>
              <a:t>Other forms of postemployment benefits not provided through a pension plan</a:t>
            </a:r>
          </a:p>
          <a:p>
            <a:r>
              <a:rPr lang="en-US"/>
              <a:t>Addresses both defined benefit OPEB and defined contribution OPEB</a:t>
            </a:r>
          </a:p>
          <a:p>
            <a:r>
              <a:rPr lang="en-US"/>
              <a:t>Applies to employers and nonemployer contributing entities that have a legal obligation to make contributions directly to an OPEB plan or to make benefit payments as those payments come due</a:t>
            </a:r>
          </a:p>
        </p:txBody>
      </p:sp>
      <p:sp>
        <p:nvSpPr>
          <p:cNvPr id="2" name="Title 1"/>
          <p:cNvSpPr>
            <a:spLocks noGrp="1"/>
          </p:cNvSpPr>
          <p:nvPr>
            <p:ph type="title"/>
          </p:nvPr>
        </p:nvSpPr>
        <p:spPr/>
        <p:txBody>
          <a:bodyPr/>
          <a:lstStyle/>
          <a:p>
            <a:r>
              <a:rPr lang="en-US"/>
              <a:t>Employer Scope and Applicability</a:t>
            </a:r>
          </a:p>
        </p:txBody>
      </p:sp>
      <p:sp>
        <p:nvSpPr>
          <p:cNvPr id="4" name="Slide Number Placeholder 3"/>
          <p:cNvSpPr>
            <a:spLocks noGrp="1"/>
          </p:cNvSpPr>
          <p:nvPr>
            <p:ph type="sldNum" sz="quarter" idx="4"/>
          </p:nvPr>
        </p:nvSpPr>
        <p:spPr/>
        <p:txBody>
          <a:bodyPr/>
          <a:lstStyle/>
          <a:p>
            <a:fld id="{B678A430-2B5E-9C4F-A94E-0139B75F11B5}" type="slidenum">
              <a:rPr lang="en-US" smtClean="0"/>
              <a:pPr/>
              <a:t>10</a:t>
            </a:fld>
            <a:endParaRPr lang="en-US"/>
          </a:p>
        </p:txBody>
      </p:sp>
    </p:spTree>
    <p:extLst>
      <p:ext uri="{BB962C8B-B14F-4D97-AF65-F5344CB8AC3E}">
        <p14:creationId xmlns:p14="http://schemas.microsoft.com/office/powerpoint/2010/main" val="7402047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320800"/>
            <a:ext cx="8561387" cy="4956117"/>
          </a:xfrm>
        </p:spPr>
        <p:txBody>
          <a:bodyPr/>
          <a:lstStyle/>
          <a:p>
            <a:r>
              <a:rPr lang="en-US" b="1" dirty="0"/>
              <a:t>What: </a:t>
            </a:r>
            <a:r>
              <a:rPr lang="en-US" dirty="0"/>
              <a:t>The Board has added a conceptual framework project to further develop the concepts that guide standards-setting decisions regarding what information should be disclosed in financial statements</a:t>
            </a:r>
          </a:p>
          <a:p>
            <a:r>
              <a:rPr lang="en-US" b="1" dirty="0"/>
              <a:t>Why: </a:t>
            </a:r>
            <a:r>
              <a:rPr lang="en-US" dirty="0"/>
              <a:t>The GASB reexamined existing note disclosure requirements and concluded that it was necessary to elaborate on the concept of “essential” as it relates to notes to financial statements</a:t>
            </a:r>
          </a:p>
          <a:p>
            <a:r>
              <a:rPr lang="en-US" b="1" dirty="0"/>
              <a:t>When: </a:t>
            </a:r>
            <a:r>
              <a:rPr lang="en-US" dirty="0"/>
              <a:t>Deliberations will begin in October 2018</a:t>
            </a:r>
            <a:endParaRPr lang="en-US" b="1" dirty="0"/>
          </a:p>
        </p:txBody>
      </p:sp>
      <p:sp>
        <p:nvSpPr>
          <p:cNvPr id="4" name="Title 3"/>
          <p:cNvSpPr>
            <a:spLocks noGrp="1"/>
          </p:cNvSpPr>
          <p:nvPr>
            <p:ph type="title"/>
          </p:nvPr>
        </p:nvSpPr>
        <p:spPr>
          <a:xfrm>
            <a:off x="119502" y="322835"/>
            <a:ext cx="8677797" cy="897252"/>
          </a:xfrm>
        </p:spPr>
        <p:txBody>
          <a:bodyPr>
            <a:normAutofit/>
          </a:bodyPr>
          <a:lstStyle/>
          <a:p>
            <a:r>
              <a:rPr lang="en-US" dirty="0"/>
              <a:t>Disclosure Framework</a:t>
            </a:r>
          </a:p>
        </p:txBody>
      </p:sp>
      <p:sp>
        <p:nvSpPr>
          <p:cNvPr id="2" name="Slide Number Placeholder 1"/>
          <p:cNvSpPr>
            <a:spLocks noGrp="1"/>
          </p:cNvSpPr>
          <p:nvPr>
            <p:ph type="sldNum" sz="quarter" idx="4"/>
          </p:nvPr>
        </p:nvSpPr>
        <p:spPr/>
        <p:txBody>
          <a:bodyPr/>
          <a:lstStyle/>
          <a:p>
            <a:fld id="{B678A430-2B5E-9C4F-A94E-0139B75F11B5}" type="slidenum">
              <a:rPr lang="en-US" smtClean="0"/>
              <a:pPr/>
              <a:t>100</a:t>
            </a:fld>
            <a:endParaRPr lang="en-US"/>
          </a:p>
        </p:txBody>
      </p:sp>
    </p:spTree>
    <p:extLst>
      <p:ext uri="{BB962C8B-B14F-4D97-AF65-F5344CB8AC3E}">
        <p14:creationId xmlns:p14="http://schemas.microsoft.com/office/powerpoint/2010/main" val="40489524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87777"/>
            <a:ext cx="8776142" cy="5089140"/>
          </a:xfrm>
        </p:spPr>
        <p:txBody>
          <a:bodyPr/>
          <a:lstStyle/>
          <a:p>
            <a:r>
              <a:rPr lang="en-US" dirty="0"/>
              <a:t>Concepts Statements guide the Board’s decisions when setting accounting and financial reporting standards</a:t>
            </a:r>
          </a:p>
          <a:p>
            <a:r>
              <a:rPr lang="en-US" dirty="0"/>
              <a:t>Concepts Statement 3 establishes criteria for what communication method should be used to report information – financial statements, notes to financial statements, required supplementary information, and supplementary information</a:t>
            </a:r>
          </a:p>
          <a:p>
            <a:pPr lvl="1"/>
            <a:r>
              <a:rPr lang="en-US" dirty="0"/>
              <a:t>Notes to financial statements are integral to financial statements and are </a:t>
            </a:r>
            <a:r>
              <a:rPr lang="en-US" b="1" dirty="0"/>
              <a:t>essential</a:t>
            </a:r>
            <a:r>
              <a:rPr lang="en-US" dirty="0"/>
              <a:t> to a user's understanding of financial position or inflows and outflows of resources.</a:t>
            </a:r>
          </a:p>
        </p:txBody>
      </p:sp>
      <p:sp>
        <p:nvSpPr>
          <p:cNvPr id="2" name="Title 1"/>
          <p:cNvSpPr>
            <a:spLocks noGrp="1"/>
          </p:cNvSpPr>
          <p:nvPr>
            <p:ph type="title"/>
          </p:nvPr>
        </p:nvSpPr>
        <p:spPr>
          <a:xfrm>
            <a:off x="119502" y="197983"/>
            <a:ext cx="8677797" cy="897252"/>
          </a:xfrm>
        </p:spPr>
        <p:txBody>
          <a:bodyPr>
            <a:normAutofit/>
          </a:bodyPr>
          <a:lstStyle/>
          <a:p>
            <a:r>
              <a:rPr lang="en-US" dirty="0"/>
              <a:t>Concepts Related to Disclosures</a:t>
            </a:r>
          </a:p>
        </p:txBody>
      </p:sp>
      <p:sp>
        <p:nvSpPr>
          <p:cNvPr id="4" name="Slide Number Placeholder 3"/>
          <p:cNvSpPr>
            <a:spLocks noGrp="1"/>
          </p:cNvSpPr>
          <p:nvPr>
            <p:ph type="sldNum" sz="quarter" idx="4"/>
          </p:nvPr>
        </p:nvSpPr>
        <p:spPr/>
        <p:txBody>
          <a:bodyPr/>
          <a:lstStyle/>
          <a:p>
            <a:pPr defTabSz="342900"/>
            <a:fld id="{B678A430-2B5E-9C4F-A94E-0139B75F11B5}" type="slidenum">
              <a:rPr lang="en-US" smtClean="0">
                <a:ea typeface="ＭＳ Ｐゴシック" pitchFamily="-64" charset="-128"/>
              </a:rPr>
              <a:pPr defTabSz="342900"/>
              <a:t>101</a:t>
            </a:fld>
            <a:endParaRPr lang="en-US">
              <a:ea typeface="ＭＳ Ｐゴシック" pitchFamily="-64" charset="-128"/>
            </a:endParaRPr>
          </a:p>
        </p:txBody>
      </p:sp>
    </p:spTree>
    <p:extLst>
      <p:ext uri="{BB962C8B-B14F-4D97-AF65-F5344CB8AC3E}">
        <p14:creationId xmlns:p14="http://schemas.microsoft.com/office/powerpoint/2010/main" val="26362365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87777"/>
            <a:ext cx="8776142" cy="5089140"/>
          </a:xfrm>
        </p:spPr>
        <p:txBody>
          <a:bodyPr/>
          <a:lstStyle/>
          <a:p>
            <a:r>
              <a:rPr lang="en-US" dirty="0"/>
              <a:t>Purpose of note disclosures, including user needs related to note disclosures</a:t>
            </a:r>
          </a:p>
          <a:p>
            <a:r>
              <a:rPr lang="en-US" dirty="0"/>
              <a:t>Characteristics of essentiality</a:t>
            </a:r>
          </a:p>
          <a:p>
            <a:r>
              <a:rPr lang="en-US" dirty="0"/>
              <a:t>Limitations of note disclosures</a:t>
            </a:r>
          </a:p>
          <a:p>
            <a:r>
              <a:rPr lang="en-US" dirty="0"/>
              <a:t>Presentation and format of note disclosures, including consideration of the location of the information within the note disclosure section</a:t>
            </a:r>
          </a:p>
          <a:p>
            <a:r>
              <a:rPr lang="en-US" dirty="0"/>
              <a:t>Consideration of note disclosures individually and as a whole</a:t>
            </a:r>
          </a:p>
        </p:txBody>
      </p:sp>
      <p:sp>
        <p:nvSpPr>
          <p:cNvPr id="2" name="Title 1"/>
          <p:cNvSpPr>
            <a:spLocks noGrp="1"/>
          </p:cNvSpPr>
          <p:nvPr>
            <p:ph type="title"/>
          </p:nvPr>
        </p:nvSpPr>
        <p:spPr>
          <a:xfrm>
            <a:off x="119502" y="197983"/>
            <a:ext cx="8677797" cy="897252"/>
          </a:xfrm>
        </p:spPr>
        <p:txBody>
          <a:bodyPr>
            <a:normAutofit/>
          </a:bodyPr>
          <a:lstStyle/>
          <a:p>
            <a:r>
              <a:rPr lang="en-US" dirty="0"/>
              <a:t>Potential Topics to Consider</a:t>
            </a:r>
          </a:p>
        </p:txBody>
      </p:sp>
      <p:sp>
        <p:nvSpPr>
          <p:cNvPr id="4" name="Slide Number Placeholder 3"/>
          <p:cNvSpPr>
            <a:spLocks noGrp="1"/>
          </p:cNvSpPr>
          <p:nvPr>
            <p:ph type="sldNum" sz="quarter" idx="4"/>
          </p:nvPr>
        </p:nvSpPr>
        <p:spPr/>
        <p:txBody>
          <a:bodyPr/>
          <a:lstStyle/>
          <a:p>
            <a:pPr defTabSz="342900"/>
            <a:fld id="{B678A430-2B5E-9C4F-A94E-0139B75F11B5}" type="slidenum">
              <a:rPr lang="en-US" smtClean="0">
                <a:ea typeface="ＭＳ Ｐゴシック" pitchFamily="-64" charset="-128"/>
              </a:rPr>
              <a:pPr defTabSz="342900"/>
              <a:t>102</a:t>
            </a:fld>
            <a:endParaRPr lang="en-US">
              <a:ea typeface="ＭＳ Ｐゴシック" pitchFamily="-64" charset="-128"/>
            </a:endParaRPr>
          </a:p>
        </p:txBody>
      </p:sp>
    </p:spTree>
    <p:extLst>
      <p:ext uri="{BB962C8B-B14F-4D97-AF65-F5344CB8AC3E}">
        <p14:creationId xmlns:p14="http://schemas.microsoft.com/office/powerpoint/2010/main" val="36402715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39495480"/>
              </p:ext>
            </p:extLst>
          </p:nvPr>
        </p:nvGraphicFramePr>
        <p:xfrm>
          <a:off x="119063" y="1652588"/>
          <a:ext cx="8561388" cy="1104574"/>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a:t>Pre-Agenda Research Started</a:t>
                      </a:r>
                    </a:p>
                  </a:txBody>
                  <a:tcPr marL="95127" marR="95127" anchor="ctr"/>
                </a:tc>
                <a:tc>
                  <a:txBody>
                    <a:bodyPr/>
                    <a:lstStyle/>
                    <a:p>
                      <a:pPr algn="ctr"/>
                      <a:r>
                        <a:rPr lang="en-US" dirty="0"/>
                        <a:t>April 2016</a:t>
                      </a:r>
                    </a:p>
                  </a:txBody>
                  <a:tcPr marL="95127" marR="95127" anchor="ctr"/>
                </a:tc>
                <a:extLst>
                  <a:ext uri="{0D108BD9-81ED-4DB2-BD59-A6C34878D82A}">
                    <a16:rowId xmlns:a16="http://schemas.microsoft.com/office/drawing/2014/main" val="10001"/>
                  </a:ext>
                </a:extLst>
              </a:tr>
              <a:tr h="552287">
                <a:tc>
                  <a:txBody>
                    <a:bodyPr/>
                    <a:lstStyle/>
                    <a:p>
                      <a:pPr algn="ctr"/>
                      <a:r>
                        <a:rPr lang="en-US"/>
                        <a:t>Added to Current Technical Agenda </a:t>
                      </a:r>
                    </a:p>
                  </a:txBody>
                  <a:tcPr marL="95127" marR="95127" anchor="ctr"/>
                </a:tc>
                <a:tc>
                  <a:txBody>
                    <a:bodyPr/>
                    <a:lstStyle/>
                    <a:p>
                      <a:pPr algn="ctr"/>
                      <a:r>
                        <a:rPr lang="en-US" dirty="0"/>
                        <a:t>August 2018</a:t>
                      </a:r>
                    </a:p>
                  </a:txBody>
                  <a:tcPr marL="95127" marR="95127" anchor="ct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103</a:t>
            </a:fld>
            <a:endParaRPr lang="en-US"/>
          </a:p>
        </p:txBody>
      </p:sp>
    </p:spTree>
    <p:extLst>
      <p:ext uri="{BB962C8B-B14F-4D97-AF65-F5344CB8AC3E}">
        <p14:creationId xmlns:p14="http://schemas.microsoft.com/office/powerpoint/2010/main" val="1308785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Financial Reporting Model—Reexamination of Statement 34</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104</a:t>
            </a:fld>
            <a:endParaRPr lang="en-US"/>
          </a:p>
        </p:txBody>
      </p:sp>
    </p:spTree>
    <p:extLst>
      <p:ext uri="{BB962C8B-B14F-4D97-AF65-F5344CB8AC3E}">
        <p14:creationId xmlns:p14="http://schemas.microsoft.com/office/powerpoint/2010/main" val="22429940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320800"/>
            <a:ext cx="8561387" cy="4956117"/>
          </a:xfrm>
        </p:spPr>
        <p:txBody>
          <a:bodyPr/>
          <a:lstStyle/>
          <a:p>
            <a:r>
              <a:rPr lang="en-US" b="1" dirty="0"/>
              <a:t>What: </a:t>
            </a:r>
            <a:r>
              <a:rPr lang="en-US" dirty="0"/>
              <a:t>The Board is redeliberating over comments received in response to the December 2016 Invitation to Comment, the first due process document in the project reexamining the effectiveness of the financial reporting model―Statements 34, 35, 37, 41, and 46, and Interpretation 6</a:t>
            </a:r>
          </a:p>
          <a:p>
            <a:r>
              <a:rPr lang="en-US" b="1" dirty="0"/>
              <a:t>Why: </a:t>
            </a:r>
            <a:r>
              <a:rPr lang="en-US" dirty="0"/>
              <a:t>A review of those standards found that they generally were effective, but that there were aspects that could be significantly improved</a:t>
            </a:r>
          </a:p>
          <a:p>
            <a:r>
              <a:rPr lang="en-US" b="1" dirty="0"/>
              <a:t>When: </a:t>
            </a:r>
            <a:r>
              <a:rPr lang="en-US" dirty="0"/>
              <a:t>A Preliminary Views is planned for September 2018</a:t>
            </a:r>
            <a:endParaRPr lang="en-US" b="1" dirty="0"/>
          </a:p>
        </p:txBody>
      </p:sp>
      <p:sp>
        <p:nvSpPr>
          <p:cNvPr id="4" name="Title 3"/>
          <p:cNvSpPr>
            <a:spLocks noGrp="1"/>
          </p:cNvSpPr>
          <p:nvPr>
            <p:ph type="title"/>
          </p:nvPr>
        </p:nvSpPr>
        <p:spPr>
          <a:xfrm>
            <a:off x="119502" y="322835"/>
            <a:ext cx="8677797" cy="897252"/>
          </a:xfrm>
        </p:spPr>
        <p:txBody>
          <a:bodyPr>
            <a:normAutofit fontScale="90000"/>
          </a:bodyPr>
          <a:lstStyle/>
          <a:p>
            <a:r>
              <a:rPr lang="en-US"/>
              <a:t>Financial Reporting Model Reexamination</a:t>
            </a:r>
          </a:p>
        </p:txBody>
      </p:sp>
      <p:sp>
        <p:nvSpPr>
          <p:cNvPr id="2" name="Slide Number Placeholder 1"/>
          <p:cNvSpPr>
            <a:spLocks noGrp="1"/>
          </p:cNvSpPr>
          <p:nvPr>
            <p:ph type="sldNum" sz="quarter" idx="4"/>
          </p:nvPr>
        </p:nvSpPr>
        <p:spPr/>
        <p:txBody>
          <a:bodyPr/>
          <a:lstStyle/>
          <a:p>
            <a:fld id="{B678A430-2B5E-9C4F-A94E-0139B75F11B5}" type="slidenum">
              <a:rPr lang="en-US" smtClean="0"/>
              <a:pPr/>
              <a:t>105</a:t>
            </a:fld>
            <a:endParaRPr lang="en-US"/>
          </a:p>
        </p:txBody>
      </p:sp>
    </p:spTree>
    <p:extLst>
      <p:ext uri="{BB962C8B-B14F-4D97-AF65-F5344CB8AC3E}">
        <p14:creationId xmlns:p14="http://schemas.microsoft.com/office/powerpoint/2010/main" val="23803408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87777"/>
            <a:ext cx="8776142" cy="5089140"/>
          </a:xfrm>
        </p:spPr>
        <p:txBody>
          <a:bodyPr/>
          <a:lstStyle/>
          <a:p>
            <a:r>
              <a:rPr lang="en-US" dirty="0"/>
              <a:t>Lack of conceptual consistency in recognition of assets and liabilities</a:t>
            </a:r>
          </a:p>
          <a:p>
            <a:r>
              <a:rPr lang="en-US" dirty="0"/>
              <a:t>Lack of foundation from which to develop standards for complex transactions</a:t>
            </a:r>
          </a:p>
          <a:p>
            <a:r>
              <a:rPr lang="en-US" dirty="0"/>
              <a:t>Some consider it ineffective in conveying that the information is related to fiscal accountability (rather than operational accountability)</a:t>
            </a:r>
          </a:p>
          <a:p>
            <a:pPr lvl="1"/>
            <a:r>
              <a:rPr lang="en-US" dirty="0"/>
              <a:t>Focus on financial resources, rather than on economic resources</a:t>
            </a:r>
          </a:p>
          <a:p>
            <a:pPr lvl="1"/>
            <a:r>
              <a:rPr lang="en-US" dirty="0"/>
              <a:t>Shorter time perspective than information in government-wide financial statements</a:t>
            </a:r>
          </a:p>
          <a:p>
            <a:r>
              <a:rPr lang="en-US" dirty="0"/>
              <a:t>Lack of consistency in short-term perspective</a:t>
            </a:r>
          </a:p>
        </p:txBody>
      </p:sp>
      <p:sp>
        <p:nvSpPr>
          <p:cNvPr id="2" name="Title 1"/>
          <p:cNvSpPr>
            <a:spLocks noGrp="1"/>
          </p:cNvSpPr>
          <p:nvPr>
            <p:ph type="title"/>
          </p:nvPr>
        </p:nvSpPr>
        <p:spPr>
          <a:xfrm>
            <a:off x="119502" y="197983"/>
            <a:ext cx="8677797" cy="897252"/>
          </a:xfrm>
        </p:spPr>
        <p:txBody>
          <a:bodyPr>
            <a:normAutofit fontScale="90000"/>
          </a:bodyPr>
          <a:lstStyle/>
          <a:p>
            <a:r>
              <a:rPr lang="en-US" dirty="0"/>
              <a:t>Concerns with Governmental Funds Financial Statements</a:t>
            </a:r>
          </a:p>
        </p:txBody>
      </p:sp>
      <p:sp>
        <p:nvSpPr>
          <p:cNvPr id="4" name="Slide Number Placeholder 3"/>
          <p:cNvSpPr>
            <a:spLocks noGrp="1"/>
          </p:cNvSpPr>
          <p:nvPr>
            <p:ph type="sldNum" sz="quarter" idx="4"/>
          </p:nvPr>
        </p:nvSpPr>
        <p:spPr/>
        <p:txBody>
          <a:bodyPr/>
          <a:lstStyle/>
          <a:p>
            <a:pPr defTabSz="342900"/>
            <a:fld id="{B678A430-2B5E-9C4F-A94E-0139B75F11B5}" type="slidenum">
              <a:rPr lang="en-US" smtClean="0">
                <a:ea typeface="ＭＳ Ｐゴシック" pitchFamily="-64" charset="-128"/>
              </a:rPr>
              <a:pPr defTabSz="342900"/>
              <a:t>106</a:t>
            </a:fld>
            <a:endParaRPr lang="en-US">
              <a:ea typeface="ＭＳ Ｐゴシック" pitchFamily="-64" charset="-128"/>
            </a:endParaRPr>
          </a:p>
        </p:txBody>
      </p:sp>
    </p:spTree>
    <p:extLst>
      <p:ext uri="{BB962C8B-B14F-4D97-AF65-F5344CB8AC3E}">
        <p14:creationId xmlns:p14="http://schemas.microsoft.com/office/powerpoint/2010/main" val="21002151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885361"/>
            <a:ext cx="8561387" cy="4391556"/>
          </a:xfrm>
        </p:spPr>
        <p:txBody>
          <a:bodyPr/>
          <a:lstStyle/>
          <a:p>
            <a:r>
              <a:rPr lang="en-US" dirty="0"/>
              <a:t>The measurement focus for governmental funds to be presented in the PV is </a:t>
            </a:r>
            <a:r>
              <a:rPr lang="en-US" i="1" dirty="0"/>
              <a:t>short-term financial resources</a:t>
            </a:r>
          </a:p>
          <a:p>
            <a:r>
              <a:rPr lang="en-US" dirty="0"/>
              <a:t>Recognition based of whether an item arises from a short-term or long-term transaction:</a:t>
            </a:r>
          </a:p>
          <a:p>
            <a:pPr lvl="1"/>
            <a:r>
              <a:rPr lang="en-US" dirty="0"/>
              <a:t>Items arising from short-term transactions are recognized when the underlying transaction </a:t>
            </a:r>
            <a:r>
              <a:rPr lang="en-US" i="1" dirty="0"/>
              <a:t>occurs</a:t>
            </a:r>
          </a:p>
          <a:p>
            <a:pPr lvl="1"/>
            <a:r>
              <a:rPr lang="en-US" dirty="0"/>
              <a:t>Items arising from long-term transactions are recognized when the payments to be received or made become </a:t>
            </a:r>
            <a:r>
              <a:rPr lang="en-US" i="1" dirty="0"/>
              <a:t>due</a:t>
            </a:r>
          </a:p>
        </p:txBody>
      </p:sp>
      <p:sp>
        <p:nvSpPr>
          <p:cNvPr id="2" name="Title 1"/>
          <p:cNvSpPr>
            <a:spLocks noGrp="1"/>
          </p:cNvSpPr>
          <p:nvPr>
            <p:ph type="title"/>
          </p:nvPr>
        </p:nvSpPr>
        <p:spPr/>
        <p:txBody>
          <a:bodyPr>
            <a:noAutofit/>
          </a:bodyPr>
          <a:lstStyle/>
          <a:p>
            <a:r>
              <a:rPr lang="en-US" dirty="0"/>
              <a:t>Tentative Preliminary Views: Recognition in Governmental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107</a:t>
            </a:fld>
            <a:endParaRPr lang="en-US">
              <a:latin typeface="Arial"/>
              <a:ea typeface="ＭＳ Ｐゴシック" pitchFamily="-64" charset="-128"/>
            </a:endParaRPr>
          </a:p>
        </p:txBody>
      </p:sp>
    </p:spTree>
    <p:extLst>
      <p:ext uri="{BB962C8B-B14F-4D97-AF65-F5344CB8AC3E}">
        <p14:creationId xmlns:p14="http://schemas.microsoft.com/office/powerpoint/2010/main" val="3325936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885361"/>
            <a:ext cx="8561387" cy="4391556"/>
          </a:xfrm>
        </p:spPr>
        <p:txBody>
          <a:bodyPr/>
          <a:lstStyle/>
          <a:p>
            <a:r>
              <a:rPr lang="en-US" dirty="0"/>
              <a:t>Items that arise from </a:t>
            </a:r>
            <a:r>
              <a:rPr lang="en-US" i="1" dirty="0"/>
              <a:t>short-term</a:t>
            </a:r>
            <a:r>
              <a:rPr lang="en-US" dirty="0"/>
              <a:t> transactions and other events are those that normally are due to convert to or generate cash (or other financial assets) or require the use of cash (or other financial assets) entirely </a:t>
            </a:r>
            <a:r>
              <a:rPr lang="en-US" i="1" dirty="0"/>
              <a:t>within one year </a:t>
            </a:r>
            <a:r>
              <a:rPr lang="en-US" dirty="0"/>
              <a:t>from the inception of the transaction or other event</a:t>
            </a:r>
          </a:p>
          <a:p>
            <a:r>
              <a:rPr lang="en-US" dirty="0"/>
              <a:t>Items that arise from </a:t>
            </a:r>
            <a:r>
              <a:rPr lang="en-US" i="1" dirty="0"/>
              <a:t>long-term</a:t>
            </a:r>
            <a:r>
              <a:rPr lang="en-US" dirty="0"/>
              <a:t> transactions and other events are those that normally are due to convert to or require the use of cash (or other financial assets) in periods that </a:t>
            </a:r>
            <a:r>
              <a:rPr lang="en-US" i="1" dirty="0"/>
              <a:t>extend beyond one year</a:t>
            </a:r>
            <a:r>
              <a:rPr lang="en-US" dirty="0"/>
              <a:t> from the inception of the transaction or other event</a:t>
            </a:r>
          </a:p>
        </p:txBody>
      </p:sp>
      <p:sp>
        <p:nvSpPr>
          <p:cNvPr id="2" name="Title 1"/>
          <p:cNvSpPr>
            <a:spLocks noGrp="1"/>
          </p:cNvSpPr>
          <p:nvPr>
            <p:ph type="title"/>
          </p:nvPr>
        </p:nvSpPr>
        <p:spPr/>
        <p:txBody>
          <a:bodyPr>
            <a:noAutofit/>
          </a:bodyPr>
          <a:lstStyle/>
          <a:p>
            <a:r>
              <a:rPr lang="en-US" dirty="0"/>
              <a:t>Tentative Preliminary Views: Recognition in Governmental Funds (continued)</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108</a:t>
            </a:fld>
            <a:endParaRPr lang="en-US">
              <a:latin typeface="Arial"/>
              <a:ea typeface="ＭＳ Ｐゴシック" pitchFamily="-64" charset="-128"/>
            </a:endParaRPr>
          </a:p>
        </p:txBody>
      </p:sp>
    </p:spTree>
    <p:extLst>
      <p:ext uri="{BB962C8B-B14F-4D97-AF65-F5344CB8AC3E}">
        <p14:creationId xmlns:p14="http://schemas.microsoft.com/office/powerpoint/2010/main" val="3034341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819373"/>
            <a:ext cx="8561387" cy="4457544"/>
          </a:xfrm>
        </p:spPr>
        <p:txBody>
          <a:bodyPr/>
          <a:lstStyle/>
          <a:p>
            <a:r>
              <a:rPr lang="en-US" dirty="0"/>
              <a:t>Financial statements presented in </a:t>
            </a:r>
            <a:r>
              <a:rPr lang="en-US" i="1" dirty="0"/>
              <a:t>current and noncurrent activity</a:t>
            </a:r>
            <a:r>
              <a:rPr lang="en-US" dirty="0"/>
              <a:t> format</a:t>
            </a:r>
          </a:p>
          <a:p>
            <a:r>
              <a:rPr lang="en-US" sz="2200" i="1" dirty="0"/>
              <a:t>Noncurrent activity</a:t>
            </a:r>
            <a:r>
              <a:rPr lang="en-US" sz="2200" dirty="0"/>
              <a:t>—related to purchase and disposition of capital assets and  issuance and repayment of long-term debt</a:t>
            </a:r>
          </a:p>
          <a:p>
            <a:r>
              <a:rPr lang="en-US" sz="2200" i="1" dirty="0"/>
              <a:t>Current activity</a:t>
            </a:r>
            <a:r>
              <a:rPr lang="en-US" sz="2200" dirty="0"/>
              <a:t>—all other</a:t>
            </a:r>
          </a:p>
        </p:txBody>
      </p:sp>
      <p:sp>
        <p:nvSpPr>
          <p:cNvPr id="2" name="Title 1"/>
          <p:cNvSpPr>
            <a:spLocks noGrp="1"/>
          </p:cNvSpPr>
          <p:nvPr>
            <p:ph type="title"/>
          </p:nvPr>
        </p:nvSpPr>
        <p:spPr/>
        <p:txBody>
          <a:bodyPr>
            <a:noAutofit/>
          </a:bodyPr>
          <a:lstStyle/>
          <a:p>
            <a:r>
              <a:rPr lang="en-US" dirty="0"/>
              <a:t>Tentative Preliminary Views: Presentation of Governmental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109</a:t>
            </a:fld>
            <a:endParaRPr lang="en-US">
              <a:latin typeface="Arial"/>
              <a:ea typeface="ＭＳ Ｐゴシック" pitchFamily="-64" charset="-128"/>
            </a:endParaRPr>
          </a:p>
        </p:txBody>
      </p:sp>
    </p:spTree>
    <p:extLst>
      <p:ext uri="{BB962C8B-B14F-4D97-AF65-F5344CB8AC3E}">
        <p14:creationId xmlns:p14="http://schemas.microsoft.com/office/powerpoint/2010/main" val="183652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a:solidFill>
                  <a:schemeClr val="tx1"/>
                </a:solidFill>
              </a:rPr>
              <a:t>Based on total OPEB liability—the portion of the actuarial present value of projected benefit payments that is attributed to past periods of employee service</a:t>
            </a:r>
          </a:p>
          <a:p>
            <a:r>
              <a:rPr lang="en-US">
                <a:solidFill>
                  <a:schemeClr val="tx1"/>
                </a:solidFill>
              </a:rPr>
              <a:t>Is OPEB administered through a </a:t>
            </a:r>
            <a:r>
              <a:rPr lang="en-US"/>
              <a:t>trust that meets the specified criteria?</a:t>
            </a:r>
          </a:p>
          <a:p>
            <a:pPr lvl="1"/>
            <a:r>
              <a:rPr lang="en-US">
                <a:solidFill>
                  <a:schemeClr val="tx1"/>
                </a:solidFill>
              </a:rPr>
              <a:t>Yes—recognize net OPEB liability (total OPEB liability, net of OPEB plan fiduciary net position)</a:t>
            </a:r>
          </a:p>
          <a:p>
            <a:pPr lvl="1"/>
            <a:r>
              <a:rPr lang="en-US">
                <a:solidFill>
                  <a:schemeClr val="tx1"/>
                </a:solidFill>
              </a:rPr>
              <a:t>No—recognize total OPEB liability</a:t>
            </a:r>
          </a:p>
          <a:p>
            <a:r>
              <a:rPr lang="en-US"/>
              <a:t>Employer’s liability to employees for OPEB measured as of a date no earlier than the end of the employer’s prior fiscal year and no later than the employer’s current fiscal year</a:t>
            </a:r>
          </a:p>
          <a:p>
            <a:pPr lvl="1"/>
            <a:r>
              <a:rPr lang="en-US">
                <a:solidFill>
                  <a:schemeClr val="tx1"/>
                </a:solidFill>
              </a:rPr>
              <a:t>Based on an actuarial valuation obtained at least biennially no more than 30 months and 1 day earlier than the employer’s most recent fiscal year-end</a:t>
            </a:r>
          </a:p>
        </p:txBody>
      </p:sp>
      <p:sp>
        <p:nvSpPr>
          <p:cNvPr id="2" name="Title 1"/>
          <p:cNvSpPr>
            <a:spLocks noGrp="1"/>
          </p:cNvSpPr>
          <p:nvPr>
            <p:ph type="title"/>
          </p:nvPr>
        </p:nvSpPr>
        <p:spPr/>
        <p:txBody>
          <a:bodyPr>
            <a:normAutofit/>
          </a:bodyPr>
          <a:lstStyle/>
          <a:p>
            <a:r>
              <a:rPr lang="en-US"/>
              <a:t>Liability to Employees for OPEB</a:t>
            </a:r>
          </a:p>
        </p:txBody>
      </p:sp>
      <p:sp>
        <p:nvSpPr>
          <p:cNvPr id="4" name="Slide Number Placeholder 3"/>
          <p:cNvSpPr>
            <a:spLocks noGrp="1"/>
          </p:cNvSpPr>
          <p:nvPr>
            <p:ph type="sldNum" sz="quarter" idx="4"/>
          </p:nvPr>
        </p:nvSpPr>
        <p:spPr/>
        <p:txBody>
          <a:bodyPr/>
          <a:lstStyle/>
          <a:p>
            <a:fld id="{B678A430-2B5E-9C4F-A94E-0139B75F11B5}" type="slidenum">
              <a:rPr lang="en-US" smtClean="0"/>
              <a:pPr/>
              <a:t>11</a:t>
            </a:fld>
            <a:endParaRPr lang="en-US"/>
          </a:p>
        </p:txBody>
      </p:sp>
    </p:spTree>
    <p:extLst>
      <p:ext uri="{BB962C8B-B14F-4D97-AF65-F5344CB8AC3E}">
        <p14:creationId xmlns:p14="http://schemas.microsoft.com/office/powerpoint/2010/main" val="1347303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27142"/>
            <a:ext cx="8883096" cy="4749775"/>
          </a:xfrm>
        </p:spPr>
        <p:txBody>
          <a:bodyPr/>
          <a:lstStyle/>
          <a:p>
            <a:r>
              <a:rPr lang="en-US" sz="2200" dirty="0"/>
              <a:t>These financial statements present a short-term view of the governmental fund activities and report items of a long-term nature differently from how they are reported in the government-wide financial statements.</a:t>
            </a:r>
          </a:p>
          <a:p>
            <a:r>
              <a:rPr lang="en-US" sz="2200" dirty="0"/>
              <a:t>Short-Term Financial Resources Balance Sheet</a:t>
            </a:r>
          </a:p>
          <a:p>
            <a:pPr lvl="1"/>
            <a:r>
              <a:rPr lang="en-US" sz="2000" dirty="0"/>
              <a:t>Short-term assets, short-term liabilities, deferred outflows of short-term financial resources, deferred inflows of short-term financial resources, short-term financial resources fund balances</a:t>
            </a:r>
          </a:p>
          <a:p>
            <a:r>
              <a:rPr lang="en-US" sz="2200" dirty="0"/>
              <a:t>Statement of Short-Term Financial Resource Flows</a:t>
            </a:r>
          </a:p>
          <a:p>
            <a:pPr lvl="1"/>
            <a:r>
              <a:rPr lang="en-US" sz="2000" dirty="0"/>
              <a:t>Inflows of short-term financial resources for current activities, outflows of short-term financial resources for current activities, and net flows of short-term financial resources for noncurrent activities</a:t>
            </a:r>
          </a:p>
        </p:txBody>
      </p:sp>
      <p:sp>
        <p:nvSpPr>
          <p:cNvPr id="2" name="Title 1"/>
          <p:cNvSpPr>
            <a:spLocks noGrp="1"/>
          </p:cNvSpPr>
          <p:nvPr>
            <p:ph type="title"/>
          </p:nvPr>
        </p:nvSpPr>
        <p:spPr>
          <a:xfrm>
            <a:off x="119502" y="424203"/>
            <a:ext cx="8677797" cy="897252"/>
          </a:xfrm>
        </p:spPr>
        <p:txBody>
          <a:bodyPr>
            <a:noAutofit/>
          </a:bodyPr>
          <a:lstStyle/>
          <a:p>
            <a:r>
              <a:rPr lang="en-US" dirty="0"/>
              <a:t>Tentative Preliminary Views: Presentation of Governmental Funds (continued)</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110</a:t>
            </a:fld>
            <a:endParaRPr lang="en-US">
              <a:latin typeface="Arial"/>
              <a:ea typeface="ＭＳ Ｐゴシック" pitchFamily="-64" charset="-128"/>
            </a:endParaRPr>
          </a:p>
        </p:txBody>
      </p:sp>
    </p:spTree>
    <p:extLst>
      <p:ext uri="{BB962C8B-B14F-4D97-AF65-F5344CB8AC3E}">
        <p14:creationId xmlns:p14="http://schemas.microsoft.com/office/powerpoint/2010/main" val="3963954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762811"/>
            <a:ext cx="8561387" cy="4514105"/>
          </a:xfrm>
        </p:spPr>
        <p:txBody>
          <a:bodyPr/>
          <a:lstStyle/>
          <a:p>
            <a:r>
              <a:rPr lang="en-US" dirty="0"/>
              <a:t>Separate presentation of operating and nonoperating revenues and expenses</a:t>
            </a:r>
          </a:p>
          <a:p>
            <a:pPr lvl="1"/>
            <a:r>
              <a:rPr lang="en-US" dirty="0"/>
              <a:t>Nonoperating activities include</a:t>
            </a:r>
          </a:p>
          <a:p>
            <a:pPr lvl="2"/>
            <a:r>
              <a:rPr lang="en-US" dirty="0"/>
              <a:t>Subsidies received and provided</a:t>
            </a:r>
          </a:p>
          <a:p>
            <a:pPr lvl="2"/>
            <a:r>
              <a:rPr lang="en-US" dirty="0"/>
              <a:t>Revenues and expenses of financing</a:t>
            </a:r>
          </a:p>
          <a:p>
            <a:pPr lvl="2"/>
            <a:r>
              <a:rPr lang="en-US" dirty="0"/>
              <a:t>Resources from the disposal of capital assets and inventory</a:t>
            </a:r>
          </a:p>
          <a:p>
            <a:pPr lvl="2"/>
            <a:r>
              <a:rPr lang="en-US" dirty="0"/>
              <a:t>Investment income and expenses</a:t>
            </a:r>
          </a:p>
          <a:p>
            <a:pPr lvl="1"/>
            <a:r>
              <a:rPr lang="en-US" dirty="0"/>
              <a:t>Operating activities are those other than nonoperating activities</a:t>
            </a:r>
          </a:p>
          <a:p>
            <a:pPr lvl="2"/>
            <a:endParaRPr lang="en-US" dirty="0"/>
          </a:p>
        </p:txBody>
      </p:sp>
      <p:sp>
        <p:nvSpPr>
          <p:cNvPr id="2" name="Title 1"/>
          <p:cNvSpPr>
            <a:spLocks noGrp="1"/>
          </p:cNvSpPr>
          <p:nvPr>
            <p:ph type="title"/>
          </p:nvPr>
        </p:nvSpPr>
        <p:spPr/>
        <p:txBody>
          <a:bodyPr>
            <a:noAutofit/>
          </a:bodyPr>
          <a:lstStyle/>
          <a:p>
            <a:r>
              <a:rPr lang="en-US" dirty="0"/>
              <a:t>Tentative Preliminary Views: Proprietary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111</a:t>
            </a:fld>
            <a:endParaRPr lang="en-US">
              <a:latin typeface="Arial"/>
              <a:ea typeface="ＭＳ Ｐゴシック" pitchFamily="-64" charset="-128"/>
            </a:endParaRPr>
          </a:p>
        </p:txBody>
      </p:sp>
    </p:spTree>
    <p:extLst>
      <p:ext uri="{BB962C8B-B14F-4D97-AF65-F5344CB8AC3E}">
        <p14:creationId xmlns:p14="http://schemas.microsoft.com/office/powerpoint/2010/main" val="3559467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706251"/>
            <a:ext cx="8561387" cy="4570665"/>
          </a:xfrm>
        </p:spPr>
        <p:txBody>
          <a:bodyPr/>
          <a:lstStyle/>
          <a:p>
            <a:r>
              <a:rPr lang="en-US" dirty="0"/>
              <a:t>Separate presentation of operating and nonoperating revenues and expenses (continued)</a:t>
            </a:r>
          </a:p>
          <a:p>
            <a:pPr lvl="1"/>
            <a:r>
              <a:rPr lang="en-US" dirty="0"/>
              <a:t>Subsidies are resources provided by another party or fund for the purpose of keeping the rates lower than otherwise would be necessary for the level of goods and services to be provided</a:t>
            </a:r>
          </a:p>
          <a:p>
            <a:pPr lvl="2"/>
            <a:r>
              <a:rPr lang="en-US" dirty="0"/>
              <a:t>Includes resources for purchase of capital assets</a:t>
            </a:r>
          </a:p>
          <a:p>
            <a:pPr lvl="1"/>
            <a:r>
              <a:rPr lang="en-US" dirty="0"/>
              <a:t>Subtotal for </a:t>
            </a:r>
            <a:r>
              <a:rPr lang="en-US" i="1" dirty="0"/>
              <a:t>operating income (loss) and noncapital subsidies</a:t>
            </a:r>
            <a:endParaRPr lang="en-US" dirty="0"/>
          </a:p>
        </p:txBody>
      </p:sp>
      <p:sp>
        <p:nvSpPr>
          <p:cNvPr id="2" name="Title 1"/>
          <p:cNvSpPr>
            <a:spLocks noGrp="1"/>
          </p:cNvSpPr>
          <p:nvPr>
            <p:ph type="title"/>
          </p:nvPr>
        </p:nvSpPr>
        <p:spPr>
          <a:xfrm>
            <a:off x="119502" y="267649"/>
            <a:ext cx="8677797" cy="897252"/>
          </a:xfrm>
        </p:spPr>
        <p:txBody>
          <a:bodyPr>
            <a:noAutofit/>
          </a:bodyPr>
          <a:lstStyle/>
          <a:p>
            <a:r>
              <a:rPr lang="en-US" dirty="0"/>
              <a:t>Tentative Preliminary Views: Proprietary Funds (continued)</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112</a:t>
            </a:fld>
            <a:endParaRPr lang="en-US">
              <a:latin typeface="Arial"/>
              <a:ea typeface="ＭＳ Ｐゴシック" pitchFamily="-64" charset="-128"/>
            </a:endParaRPr>
          </a:p>
        </p:txBody>
      </p:sp>
    </p:spTree>
    <p:extLst>
      <p:ext uri="{BB962C8B-B14F-4D97-AF65-F5344CB8AC3E}">
        <p14:creationId xmlns:p14="http://schemas.microsoft.com/office/powerpoint/2010/main" val="3491538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45995"/>
            <a:ext cx="8561387" cy="4730921"/>
          </a:xfrm>
        </p:spPr>
        <p:txBody>
          <a:bodyPr/>
          <a:lstStyle/>
          <a:p>
            <a:r>
              <a:rPr lang="en-US" dirty="0"/>
              <a:t>Would be presented in required supplementary information (no option for basic statements)</a:t>
            </a:r>
          </a:p>
          <a:p>
            <a:r>
              <a:rPr lang="en-US" dirty="0"/>
              <a:t>Required variances would be final-budget-to-actual and original-budget-to-final-budget</a:t>
            </a:r>
          </a:p>
        </p:txBody>
      </p:sp>
      <p:sp>
        <p:nvSpPr>
          <p:cNvPr id="2" name="Title 1"/>
          <p:cNvSpPr>
            <a:spLocks noGrp="1"/>
          </p:cNvSpPr>
          <p:nvPr>
            <p:ph type="title"/>
          </p:nvPr>
        </p:nvSpPr>
        <p:spPr>
          <a:xfrm>
            <a:off x="119502" y="267649"/>
            <a:ext cx="8561387" cy="897252"/>
          </a:xfrm>
        </p:spPr>
        <p:txBody>
          <a:bodyPr>
            <a:noAutofit/>
          </a:bodyPr>
          <a:lstStyle/>
          <a:p>
            <a:r>
              <a:rPr lang="en-US" dirty="0"/>
              <a:t>Tentative Preliminary Views: Budgetary Comparisons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113</a:t>
            </a:fld>
            <a:endParaRPr lang="en-US">
              <a:latin typeface="Arial"/>
              <a:ea typeface="ＭＳ Ｐゴシック" pitchFamily="-64" charset="-128"/>
            </a:endParaRPr>
          </a:p>
        </p:txBody>
      </p:sp>
    </p:spTree>
    <p:extLst>
      <p:ext uri="{BB962C8B-B14F-4D97-AF65-F5344CB8AC3E}">
        <p14:creationId xmlns:p14="http://schemas.microsoft.com/office/powerpoint/2010/main" val="14148952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300900"/>
            <a:ext cx="8561387" cy="4976018"/>
          </a:xfrm>
        </p:spPr>
        <p:txBody>
          <a:bodyPr/>
          <a:lstStyle/>
          <a:p>
            <a:r>
              <a:rPr lang="en-US" dirty="0"/>
              <a:t>Major component unit presentations</a:t>
            </a:r>
          </a:p>
          <a:p>
            <a:pPr lvl="1"/>
            <a:r>
              <a:rPr lang="en-US" dirty="0"/>
              <a:t>When it is not feasible to present major component unit financial statements in a separate column in the reporting entity’s statements of net position and activities, the financial statements of the major component units would be presented in the reporting entity’s basic financial statements as combining financial statements after the fund financial statements.</a:t>
            </a:r>
          </a:p>
          <a:p>
            <a:r>
              <a:rPr lang="en-US" dirty="0"/>
              <a:t>Government-wide schedule of natural classification of expenses would be presented as supplementary information</a:t>
            </a:r>
          </a:p>
          <a:p>
            <a:pPr lvl="1"/>
            <a:r>
              <a:rPr lang="en-US" dirty="0"/>
              <a:t>Governmental activities expenses by function or program</a:t>
            </a:r>
          </a:p>
          <a:p>
            <a:pPr lvl="1"/>
            <a:r>
              <a:rPr lang="en-US" dirty="0"/>
              <a:t>Business-type activities expenses </a:t>
            </a:r>
            <a:r>
              <a:rPr lang="en-US"/>
              <a:t>by segment</a:t>
            </a:r>
            <a:endParaRPr lang="en-US" dirty="0"/>
          </a:p>
        </p:txBody>
      </p:sp>
      <p:sp>
        <p:nvSpPr>
          <p:cNvPr id="2" name="Title 1"/>
          <p:cNvSpPr>
            <a:spLocks noGrp="1"/>
          </p:cNvSpPr>
          <p:nvPr>
            <p:ph type="title"/>
          </p:nvPr>
        </p:nvSpPr>
        <p:spPr>
          <a:xfrm>
            <a:off x="119502" y="267649"/>
            <a:ext cx="8677797" cy="897252"/>
          </a:xfrm>
        </p:spPr>
        <p:txBody>
          <a:bodyPr>
            <a:noAutofit/>
          </a:bodyPr>
          <a:lstStyle/>
          <a:p>
            <a:r>
              <a:rPr lang="en-US" dirty="0"/>
              <a:t>Tentative Preliminary Views: Other Issues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114</a:t>
            </a:fld>
            <a:endParaRPr lang="en-US">
              <a:latin typeface="Arial"/>
              <a:ea typeface="ＭＳ Ｐゴシック" pitchFamily="-64" charset="-128"/>
            </a:endParaRPr>
          </a:p>
        </p:txBody>
      </p:sp>
    </p:spTree>
    <p:extLst>
      <p:ext uri="{BB962C8B-B14F-4D97-AF65-F5344CB8AC3E}">
        <p14:creationId xmlns:p14="http://schemas.microsoft.com/office/powerpoint/2010/main" val="17712778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Extraordinary and special items—explore options for clarifying the guidance for more consistent reporting</a:t>
            </a:r>
          </a:p>
          <a:p>
            <a:r>
              <a:rPr lang="en-US"/>
              <a:t>Management’s discussion and analysis (MD&amp;A)</a:t>
            </a:r>
          </a:p>
          <a:p>
            <a:pPr lvl="1"/>
            <a:r>
              <a:rPr lang="en-US"/>
              <a:t>Enhance the financial statement analysis component</a:t>
            </a:r>
          </a:p>
          <a:p>
            <a:pPr lvl="1"/>
            <a:r>
              <a:rPr lang="en-US"/>
              <a:t>Eliminate boilerplate</a:t>
            </a:r>
          </a:p>
          <a:p>
            <a:pPr lvl="1"/>
            <a:r>
              <a:rPr lang="en-US"/>
              <a:t>Clarify guidance for presenting currently known facts, decisions, or conditions</a:t>
            </a:r>
          </a:p>
          <a:p>
            <a:r>
              <a:rPr lang="en-US"/>
              <a:t>Debt service funds—explore options for providing additional information, either individually or in aggregate in the financial statements or the notes</a:t>
            </a:r>
          </a:p>
          <a:p>
            <a:endParaRPr lang="en-US"/>
          </a:p>
        </p:txBody>
      </p:sp>
      <p:sp>
        <p:nvSpPr>
          <p:cNvPr id="2" name="Title 1"/>
          <p:cNvSpPr>
            <a:spLocks noGrp="1"/>
          </p:cNvSpPr>
          <p:nvPr>
            <p:ph type="title"/>
          </p:nvPr>
        </p:nvSpPr>
        <p:spPr/>
        <p:txBody>
          <a:bodyPr>
            <a:noAutofit/>
          </a:bodyPr>
          <a:lstStyle/>
          <a:p>
            <a:r>
              <a:rPr lang="en-US"/>
              <a:t>Topics Expected to Be Addressed in an Exposure Draft</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115</a:t>
            </a:fld>
            <a:endParaRPr lang="en-US">
              <a:latin typeface="Arial"/>
              <a:ea typeface="ＭＳ Ｐゴシック" pitchFamily="-64" charset="-128"/>
            </a:endParaRPr>
          </a:p>
        </p:txBody>
      </p:sp>
    </p:spTree>
    <p:extLst>
      <p:ext uri="{BB962C8B-B14F-4D97-AF65-F5344CB8AC3E}">
        <p14:creationId xmlns:p14="http://schemas.microsoft.com/office/powerpoint/2010/main" val="27982886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19063" y="1652588"/>
          <a:ext cx="8561388" cy="2209148"/>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a:t>Pre-Agenda Research Started</a:t>
                      </a:r>
                    </a:p>
                  </a:txBody>
                  <a:tcPr marL="95127" marR="95127" anchor="ctr"/>
                </a:tc>
                <a:tc>
                  <a:txBody>
                    <a:bodyPr/>
                    <a:lstStyle/>
                    <a:p>
                      <a:pPr algn="ctr"/>
                      <a:r>
                        <a:rPr lang="en-US"/>
                        <a:t>April 2013</a:t>
                      </a:r>
                    </a:p>
                  </a:txBody>
                  <a:tcPr marL="95127" marR="95127" anchor="ctr"/>
                </a:tc>
                <a:extLst>
                  <a:ext uri="{0D108BD9-81ED-4DB2-BD59-A6C34878D82A}">
                    <a16:rowId xmlns:a16="http://schemas.microsoft.com/office/drawing/2014/main" val="10001"/>
                  </a:ext>
                </a:extLst>
              </a:tr>
              <a:tr h="552287">
                <a:tc>
                  <a:txBody>
                    <a:bodyPr/>
                    <a:lstStyle/>
                    <a:p>
                      <a:pPr algn="ctr"/>
                      <a:r>
                        <a:rPr lang="en-US"/>
                        <a:t>Added to Current Technical Agenda </a:t>
                      </a:r>
                    </a:p>
                  </a:txBody>
                  <a:tcPr marL="95127" marR="95127" anchor="ctr"/>
                </a:tc>
                <a:tc>
                  <a:txBody>
                    <a:bodyPr/>
                    <a:lstStyle/>
                    <a:p>
                      <a:pPr algn="ctr"/>
                      <a:r>
                        <a:rPr lang="en-US"/>
                        <a:t>September 2015</a:t>
                      </a:r>
                    </a:p>
                  </a:txBody>
                  <a:tcPr marL="95127" marR="95127" anchor="ctr"/>
                </a:tc>
                <a:extLst>
                  <a:ext uri="{0D108BD9-81ED-4DB2-BD59-A6C34878D82A}">
                    <a16:rowId xmlns:a16="http://schemas.microsoft.com/office/drawing/2014/main" val="10002"/>
                  </a:ext>
                </a:extLst>
              </a:tr>
              <a:tr h="552287">
                <a:tc>
                  <a:txBody>
                    <a:bodyPr/>
                    <a:lstStyle/>
                    <a:p>
                      <a:pPr algn="ctr"/>
                      <a:r>
                        <a:rPr lang="en-US" baseline="0"/>
                        <a:t>Invitation to Comment Issued</a:t>
                      </a:r>
                      <a:endParaRPr lang="en-US"/>
                    </a:p>
                  </a:txBody>
                  <a:tcPr marL="95127" marR="95127" anchor="ctr"/>
                </a:tc>
                <a:tc>
                  <a:txBody>
                    <a:bodyPr/>
                    <a:lstStyle/>
                    <a:p>
                      <a:pPr algn="ctr"/>
                      <a:r>
                        <a:rPr lang="en-US"/>
                        <a:t>December 2016</a:t>
                      </a:r>
                    </a:p>
                  </a:txBody>
                  <a:tcPr marL="95127" marR="95127" anchor="ctr"/>
                </a:tc>
                <a:extLst>
                  <a:ext uri="{0D108BD9-81ED-4DB2-BD59-A6C34878D82A}">
                    <a16:rowId xmlns:a16="http://schemas.microsoft.com/office/drawing/2014/main" val="10003"/>
                  </a:ext>
                </a:extLst>
              </a:tr>
              <a:tr h="552287">
                <a:tc>
                  <a:txBody>
                    <a:bodyPr/>
                    <a:lstStyle/>
                    <a:p>
                      <a:pPr algn="ctr"/>
                      <a:r>
                        <a:rPr lang="en-US"/>
                        <a:t>Preliminary</a:t>
                      </a:r>
                      <a:r>
                        <a:rPr lang="en-US" baseline="0"/>
                        <a:t> Views Expected</a:t>
                      </a:r>
                      <a:endParaRPr lang="en-US"/>
                    </a:p>
                  </a:txBody>
                  <a:tcPr marL="95127" marR="95127" anchor="ctr"/>
                </a:tc>
                <a:tc>
                  <a:txBody>
                    <a:bodyPr/>
                    <a:lstStyle/>
                    <a:p>
                      <a:pPr algn="ctr"/>
                      <a:r>
                        <a:rPr lang="en-US"/>
                        <a:t>September 2018</a:t>
                      </a:r>
                    </a:p>
                  </a:txBody>
                  <a:tcPr marL="95127" marR="95127"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116</a:t>
            </a:fld>
            <a:endParaRPr lang="en-US"/>
          </a:p>
        </p:txBody>
      </p:sp>
    </p:spTree>
    <p:extLst>
      <p:ext uri="{BB962C8B-B14F-4D97-AF65-F5344CB8AC3E}">
        <p14:creationId xmlns:p14="http://schemas.microsoft.com/office/powerpoint/2010/main" val="13162036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Implementation Guidance Projects</a:t>
            </a:r>
          </a:p>
        </p:txBody>
      </p:sp>
      <p:sp>
        <p:nvSpPr>
          <p:cNvPr id="2" name="Text Placeholder 1"/>
          <p:cNvSpPr>
            <a:spLocks noGrp="1"/>
          </p:cNvSpPr>
          <p:nvPr>
            <p:ph type="body" sz="quarter" idx="11"/>
          </p:nvPr>
        </p:nvSpPr>
        <p:spPr/>
        <p:txBody>
          <a:bodyPr/>
          <a:lstStyle/>
          <a:p>
            <a:endParaRPr lang="en-US" dirty="0"/>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117</a:t>
            </a:fld>
            <a:endParaRPr lang="en-US"/>
          </a:p>
        </p:txBody>
      </p:sp>
    </p:spTree>
    <p:extLst>
      <p:ext uri="{BB962C8B-B14F-4D97-AF65-F5344CB8AC3E}">
        <p14:creationId xmlns:p14="http://schemas.microsoft.com/office/powerpoint/2010/main" val="21930246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What:</a:t>
            </a:r>
            <a:r>
              <a:rPr lang="en-US" dirty="0"/>
              <a:t> GASB annual updates its Q&amp;A implementation guidance and prepares individual Implementation Guides for major pronouncements</a:t>
            </a:r>
          </a:p>
          <a:p>
            <a:r>
              <a:rPr lang="en-US" b="1" dirty="0"/>
              <a:t>Why:</a:t>
            </a:r>
            <a:r>
              <a:rPr lang="en-US" dirty="0"/>
              <a:t> </a:t>
            </a:r>
            <a:r>
              <a:rPr lang="en-US" dirty="0">
                <a:solidFill>
                  <a:prstClr val="black">
                    <a:lumMod val="95000"/>
                    <a:lumOff val="5000"/>
                  </a:prstClr>
                </a:solidFill>
              </a:rPr>
              <a:t>Guidance is needed for the implementation of Statement 84 on fiduciary activities and Statement 87 on leases</a:t>
            </a:r>
            <a:endParaRPr lang="en-US" dirty="0"/>
          </a:p>
          <a:p>
            <a:r>
              <a:rPr lang="en-US" b="1" dirty="0"/>
              <a:t>When:</a:t>
            </a:r>
            <a:r>
              <a:rPr lang="en-US" dirty="0"/>
              <a:t> Exposure Drafts are expected for the annual update and Statement 84 guidance in late 2018, and for Statement 87 guidance in the first quarter of 2019</a:t>
            </a:r>
          </a:p>
        </p:txBody>
      </p:sp>
      <p:sp>
        <p:nvSpPr>
          <p:cNvPr id="2" name="Title 1"/>
          <p:cNvSpPr>
            <a:spLocks noGrp="1"/>
          </p:cNvSpPr>
          <p:nvPr>
            <p:ph type="title"/>
          </p:nvPr>
        </p:nvSpPr>
        <p:spPr/>
        <p:txBody>
          <a:bodyPr>
            <a:normAutofit/>
          </a:bodyPr>
          <a:lstStyle/>
          <a:p>
            <a:r>
              <a:rPr lang="en-US" dirty="0"/>
              <a:t>Implementation Guidance</a:t>
            </a:r>
          </a:p>
        </p:txBody>
      </p:sp>
      <p:sp>
        <p:nvSpPr>
          <p:cNvPr id="5" name="Slide Number Placeholder 4"/>
          <p:cNvSpPr>
            <a:spLocks noGrp="1"/>
          </p:cNvSpPr>
          <p:nvPr>
            <p:ph type="sldNum" sz="quarter" idx="4"/>
          </p:nvPr>
        </p:nvSpPr>
        <p:spPr/>
        <p:txBody>
          <a:bodyPr/>
          <a:lstStyle/>
          <a:p>
            <a:fld id="{B678A430-2B5E-9C4F-A94E-0139B75F11B5}" type="slidenum">
              <a:rPr lang="en-US" smtClean="0"/>
              <a:pPr/>
              <a:t>118</a:t>
            </a:fld>
            <a:endParaRPr lang="en-US"/>
          </a:p>
        </p:txBody>
      </p:sp>
    </p:spTree>
    <p:extLst>
      <p:ext uri="{BB962C8B-B14F-4D97-AF65-F5344CB8AC3E}">
        <p14:creationId xmlns:p14="http://schemas.microsoft.com/office/powerpoint/2010/main" val="26878529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96119404"/>
              </p:ext>
            </p:extLst>
          </p:nvPr>
        </p:nvGraphicFramePr>
        <p:xfrm>
          <a:off x="119063" y="1652588"/>
          <a:ext cx="8561388" cy="2468880"/>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dirty="0"/>
                        <a:t>Deliberations to Begin</a:t>
                      </a:r>
                    </a:p>
                  </a:txBody>
                  <a:tcPr marL="95127" marR="95127" anchor="ctr"/>
                </a:tc>
                <a:tc>
                  <a:txBody>
                    <a:bodyPr/>
                    <a:lstStyle/>
                    <a:p>
                      <a:pPr algn="ctr"/>
                      <a:r>
                        <a:rPr lang="en-US" dirty="0"/>
                        <a:t>October 2018 (fiduciary &amp; update)</a:t>
                      </a:r>
                    </a:p>
                    <a:p>
                      <a:pPr algn="ctr"/>
                      <a:r>
                        <a:rPr lang="en-US" dirty="0"/>
                        <a:t>December 2018 (leases)</a:t>
                      </a:r>
                    </a:p>
                  </a:txBody>
                  <a:tcPr marL="95127" marR="95127" anchor="ctr"/>
                </a:tc>
                <a:extLst>
                  <a:ext uri="{0D108BD9-81ED-4DB2-BD59-A6C34878D82A}">
                    <a16:rowId xmlns:a16="http://schemas.microsoft.com/office/drawing/2014/main" val="10001"/>
                  </a:ext>
                </a:extLst>
              </a:tr>
              <a:tr h="552287">
                <a:tc>
                  <a:txBody>
                    <a:bodyPr/>
                    <a:lstStyle/>
                    <a:p>
                      <a:pPr algn="ctr"/>
                      <a:r>
                        <a:rPr lang="en-US" dirty="0"/>
                        <a:t>Exposure Drafts Expected</a:t>
                      </a:r>
                    </a:p>
                  </a:txBody>
                  <a:tcPr marL="95127" marR="95127" anchor="ctr"/>
                </a:tc>
                <a:tc>
                  <a:txBody>
                    <a:bodyPr/>
                    <a:lstStyle/>
                    <a:p>
                      <a:pPr algn="ctr"/>
                      <a:r>
                        <a:rPr lang="en-US" dirty="0"/>
                        <a:t>November 2018 (update)</a:t>
                      </a:r>
                    </a:p>
                    <a:p>
                      <a:pPr algn="ctr"/>
                      <a:r>
                        <a:rPr lang="en-US" dirty="0"/>
                        <a:t>December 2018 (fiduciary)</a:t>
                      </a:r>
                    </a:p>
                    <a:p>
                      <a:pPr algn="ctr"/>
                      <a:r>
                        <a:rPr lang="en-US" dirty="0"/>
                        <a:t>February 2019 (leases)</a:t>
                      </a:r>
                    </a:p>
                  </a:txBody>
                  <a:tcPr marL="95127" marR="95127" anchor="ctr"/>
                </a:tc>
                <a:extLst>
                  <a:ext uri="{0D108BD9-81ED-4DB2-BD59-A6C34878D82A}">
                    <a16:rowId xmlns:a16="http://schemas.microsoft.com/office/drawing/2014/main" val="10002"/>
                  </a:ext>
                </a:extLst>
              </a:tr>
              <a:tr h="552287">
                <a:tc>
                  <a:txBody>
                    <a:bodyPr/>
                    <a:lstStyle/>
                    <a:p>
                      <a:pPr algn="ctr"/>
                      <a:r>
                        <a:rPr lang="en-US" dirty="0"/>
                        <a:t>Final Guides Expected</a:t>
                      </a:r>
                    </a:p>
                  </a:txBody>
                  <a:tcPr marL="95127" marR="95127" anchor="ctr"/>
                </a:tc>
                <a:tc>
                  <a:txBody>
                    <a:bodyPr/>
                    <a:lstStyle/>
                    <a:p>
                      <a:pPr algn="ctr"/>
                      <a:r>
                        <a:rPr lang="en-US" dirty="0"/>
                        <a:t>April 2019 (update)</a:t>
                      </a:r>
                    </a:p>
                    <a:p>
                      <a:pPr algn="ctr"/>
                      <a:r>
                        <a:rPr lang="en-US" dirty="0"/>
                        <a:t>May 2019 (fiduciary)</a:t>
                      </a:r>
                    </a:p>
                    <a:p>
                      <a:pPr algn="ctr"/>
                      <a:r>
                        <a:rPr lang="en-US" dirty="0"/>
                        <a:t>June 2019 (leases)</a:t>
                      </a:r>
                    </a:p>
                  </a:txBody>
                  <a:tcPr marL="95127" marR="95127" anchor="ctr"/>
                </a:tc>
                <a:extLst>
                  <a:ext uri="{0D108BD9-81ED-4DB2-BD59-A6C34878D82A}">
                    <a16:rowId xmlns:a16="http://schemas.microsoft.com/office/drawing/2014/main" val="1162304895"/>
                  </a:ext>
                </a:extLst>
              </a:tr>
            </a:tbl>
          </a:graphicData>
        </a:graphic>
      </p:graphicFrame>
      <p:sp>
        <p:nvSpPr>
          <p:cNvPr id="2" name="Title 1"/>
          <p:cNvSpPr>
            <a:spLocks noGrp="1"/>
          </p:cNvSpPr>
          <p:nvPr>
            <p:ph type="title"/>
          </p:nvPr>
        </p:nvSpPr>
        <p:spPr/>
        <p:txBody>
          <a:bodyPr/>
          <a:lstStyle/>
          <a:p>
            <a:r>
              <a:rPr lang="en-US" dirty="0"/>
              <a:t>Project Timelines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119</a:t>
            </a:fld>
            <a:endParaRPr lang="en-US"/>
          </a:p>
        </p:txBody>
      </p:sp>
    </p:spTree>
    <p:extLst>
      <p:ext uri="{BB962C8B-B14F-4D97-AF65-F5344CB8AC3E}">
        <p14:creationId xmlns:p14="http://schemas.microsoft.com/office/powerpoint/2010/main" val="218681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t>Three broad steps</a:t>
            </a:r>
          </a:p>
          <a:p>
            <a:pPr lvl="1"/>
            <a:r>
              <a:rPr lang="en-US"/>
              <a:t>Project benefit payments</a:t>
            </a:r>
          </a:p>
          <a:p>
            <a:pPr lvl="1"/>
            <a:r>
              <a:rPr lang="en-US"/>
              <a:t>Discount projected benefit payments to actuarial present value</a:t>
            </a:r>
          </a:p>
          <a:p>
            <a:pPr lvl="1"/>
            <a:r>
              <a:rPr lang="en-US"/>
              <a:t>Attribute actuarial present value to periods</a:t>
            </a:r>
          </a:p>
          <a:p>
            <a:r>
              <a:rPr lang="en-US"/>
              <a:t>Methods and assumptions</a:t>
            </a:r>
          </a:p>
          <a:p>
            <a:pPr lvl="1"/>
            <a:r>
              <a:rPr lang="en-US"/>
              <a:t>Generally, assumptions in conformity with Actuarial Standards of Practice</a:t>
            </a:r>
          </a:p>
          <a:p>
            <a:pPr lvl="1"/>
            <a:r>
              <a:rPr lang="en-US"/>
              <a:t>Single attribution method—entry age, level percentage of pay</a:t>
            </a:r>
          </a:p>
        </p:txBody>
      </p:sp>
      <p:sp>
        <p:nvSpPr>
          <p:cNvPr id="2" name="Title 1"/>
          <p:cNvSpPr>
            <a:spLocks noGrp="1"/>
          </p:cNvSpPr>
          <p:nvPr>
            <p:ph type="title"/>
          </p:nvPr>
        </p:nvSpPr>
        <p:spPr/>
        <p:txBody>
          <a:bodyPr>
            <a:normAutofit fontScale="90000"/>
          </a:bodyPr>
          <a:lstStyle/>
          <a:p>
            <a:r>
              <a:rPr lang="en-US"/>
              <a:t>Measurement of the Total OPEB Liability—General Approach</a:t>
            </a:r>
          </a:p>
        </p:txBody>
      </p:sp>
      <p:sp>
        <p:nvSpPr>
          <p:cNvPr id="4" name="Slide Number Placeholder 3"/>
          <p:cNvSpPr>
            <a:spLocks noGrp="1"/>
          </p:cNvSpPr>
          <p:nvPr>
            <p:ph type="sldNum" sz="quarter" idx="4"/>
          </p:nvPr>
        </p:nvSpPr>
        <p:spPr/>
        <p:txBody>
          <a:bodyPr/>
          <a:lstStyle/>
          <a:p>
            <a:fld id="{B678A430-2B5E-9C4F-A94E-0139B75F11B5}" type="slidenum">
              <a:rPr lang="en-US" smtClean="0"/>
              <a:pPr/>
              <a:t>12</a:t>
            </a:fld>
            <a:endParaRPr lang="en-US"/>
          </a:p>
        </p:txBody>
      </p:sp>
    </p:spTree>
    <p:extLst>
      <p:ext uri="{BB962C8B-B14F-4D97-AF65-F5344CB8AC3E}">
        <p14:creationId xmlns:p14="http://schemas.microsoft.com/office/powerpoint/2010/main" val="15094237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Public-Private Partnerships, including Reexamination of Statement 60</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120</a:t>
            </a:fld>
            <a:endParaRPr lang="en-US"/>
          </a:p>
        </p:txBody>
      </p:sp>
    </p:spTree>
    <p:extLst>
      <p:ext uri="{BB962C8B-B14F-4D97-AF65-F5344CB8AC3E}">
        <p14:creationId xmlns:p14="http://schemas.microsoft.com/office/powerpoint/2010/main" val="3850950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434576"/>
            <a:ext cx="8561387" cy="4842341"/>
          </a:xfrm>
        </p:spPr>
        <p:txBody>
          <a:bodyPr/>
          <a:lstStyle/>
          <a:p>
            <a:r>
              <a:rPr lang="en-US" b="1" dirty="0"/>
              <a:t>What: </a:t>
            </a:r>
            <a:r>
              <a:rPr lang="en-US" dirty="0"/>
              <a:t>The Board is considering (1) establishing standards for public-private and public-public partnerships (P3s) that are not subject to Statements 60 or 87 and (2) making certain improvements to Statement 60</a:t>
            </a:r>
          </a:p>
          <a:p>
            <a:r>
              <a:rPr lang="en-US" b="1" dirty="0"/>
              <a:t>Why: </a:t>
            </a:r>
            <a:r>
              <a:rPr lang="en-US" dirty="0"/>
              <a:t>The GASB routinely reviews whether existing standards are meeting their intended objectives; GASB research found that some P3 transactions are outside the scope of Statement 60 and identified opportunities to improve Statement 60’s guidance for service concession arrangements</a:t>
            </a:r>
          </a:p>
          <a:p>
            <a:r>
              <a:rPr lang="en-US" b="1" dirty="0"/>
              <a:t>When: </a:t>
            </a:r>
            <a:r>
              <a:rPr lang="en-US" dirty="0"/>
              <a:t>Deliberations began in May 2018</a:t>
            </a:r>
            <a:endParaRPr lang="en-US" b="1" dirty="0"/>
          </a:p>
        </p:txBody>
      </p:sp>
      <p:sp>
        <p:nvSpPr>
          <p:cNvPr id="4" name="Title 3"/>
          <p:cNvSpPr>
            <a:spLocks noGrp="1"/>
          </p:cNvSpPr>
          <p:nvPr>
            <p:ph type="title"/>
          </p:nvPr>
        </p:nvSpPr>
        <p:spPr/>
        <p:txBody>
          <a:bodyPr>
            <a:normAutofit/>
          </a:bodyPr>
          <a:lstStyle/>
          <a:p>
            <a:r>
              <a:rPr lang="en-US" dirty="0"/>
              <a:t>Public-Private Partnerships</a:t>
            </a:r>
          </a:p>
        </p:txBody>
      </p:sp>
      <p:sp>
        <p:nvSpPr>
          <p:cNvPr id="2" name="Slide Number Placeholder 1"/>
          <p:cNvSpPr>
            <a:spLocks noGrp="1"/>
          </p:cNvSpPr>
          <p:nvPr>
            <p:ph type="sldNum" sz="quarter" idx="4"/>
          </p:nvPr>
        </p:nvSpPr>
        <p:spPr/>
        <p:txBody>
          <a:bodyPr/>
          <a:lstStyle/>
          <a:p>
            <a:fld id="{B678A430-2B5E-9C4F-A94E-0139B75F11B5}" type="slidenum">
              <a:rPr lang="en-US" smtClean="0"/>
              <a:pPr/>
              <a:t>121</a:t>
            </a:fld>
            <a:endParaRPr lang="en-US"/>
          </a:p>
        </p:txBody>
      </p:sp>
    </p:spTree>
    <p:extLst>
      <p:ext uri="{BB962C8B-B14F-4D97-AF65-F5344CB8AC3E}">
        <p14:creationId xmlns:p14="http://schemas.microsoft.com/office/powerpoint/2010/main" val="21225083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902768"/>
            <a:ext cx="8904994" cy="5374150"/>
          </a:xfrm>
        </p:spPr>
        <p:txBody>
          <a:bodyPr/>
          <a:lstStyle/>
          <a:p>
            <a:r>
              <a:rPr lang="en-US" dirty="0"/>
              <a:t>For Statement 60 on service concession arrangements (SCAs), the project will look at providing or improving guidance on: ​</a:t>
            </a:r>
          </a:p>
          <a:p>
            <a:pPr lvl="1"/>
            <a:r>
              <a:rPr lang="en-US" dirty="0"/>
              <a:t>The definition of ​SCAs</a:t>
            </a:r>
          </a:p>
          <a:p>
            <a:pPr lvl="1"/>
            <a:r>
              <a:rPr lang="en-US" dirty="0"/>
              <a:t>Assessing the term of SCAs​</a:t>
            </a:r>
          </a:p>
          <a:p>
            <a:pPr lvl="1"/>
            <a:r>
              <a:rPr lang="en-US" dirty="0"/>
              <a:t>Initial measurement, including variable payments, the discount rate, and amortization of the discount</a:t>
            </a:r>
          </a:p>
          <a:p>
            <a:pPr lvl="1"/>
            <a:r>
              <a:rPr lang="en-US" dirty="0"/>
              <a:t>Remeasurement</a:t>
            </a:r>
          </a:p>
          <a:p>
            <a:pPr lvl="1"/>
            <a:r>
              <a:rPr lang="en-US" dirty="0"/>
              <a:t>Asset classification and application of impairment guidance</a:t>
            </a:r>
          </a:p>
          <a:p>
            <a:pPr lvl="1"/>
            <a:r>
              <a:rPr lang="en-US" dirty="0"/>
              <a:t>Payments for construction and other revenue recognition​</a:t>
            </a:r>
          </a:p>
          <a:p>
            <a:pPr lvl="1"/>
            <a:r>
              <a:rPr lang="en-US" dirty="0"/>
              <a:t>Disclosures ​</a:t>
            </a:r>
          </a:p>
          <a:p>
            <a:pPr lvl="1"/>
            <a:r>
              <a:rPr lang="en-US" dirty="0"/>
              <a:t>Public-public partnerships</a:t>
            </a:r>
          </a:p>
        </p:txBody>
      </p:sp>
      <p:sp>
        <p:nvSpPr>
          <p:cNvPr id="2" name="Title 1"/>
          <p:cNvSpPr>
            <a:spLocks noGrp="1"/>
          </p:cNvSpPr>
          <p:nvPr>
            <p:ph type="title"/>
          </p:nvPr>
        </p:nvSpPr>
        <p:spPr>
          <a:xfrm>
            <a:off x="119503" y="5516"/>
            <a:ext cx="8677797" cy="897252"/>
          </a:xfrm>
        </p:spPr>
        <p:txBody>
          <a:bodyPr/>
          <a:lstStyle/>
          <a:p>
            <a:r>
              <a:rPr lang="en-US" dirty="0"/>
              <a:t>Tentative Decisions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122</a:t>
            </a:fld>
            <a:endParaRPr lang="en-US"/>
          </a:p>
        </p:txBody>
      </p:sp>
    </p:spTree>
    <p:extLst>
      <p:ext uri="{BB962C8B-B14F-4D97-AF65-F5344CB8AC3E}">
        <p14:creationId xmlns:p14="http://schemas.microsoft.com/office/powerpoint/2010/main" val="11764841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389888"/>
            <a:ext cx="8471342" cy="4887030"/>
          </a:xfrm>
        </p:spPr>
        <p:txBody>
          <a:bodyPr/>
          <a:lstStyle/>
          <a:p>
            <a:pPr lvl="0"/>
            <a:r>
              <a:rPr lang="en-US" dirty="0"/>
              <a:t>Should Statement 60 be amended to address differences with Statement 87?</a:t>
            </a:r>
          </a:p>
          <a:p>
            <a:pPr lvl="0"/>
            <a:r>
              <a:rPr lang="en-US" dirty="0"/>
              <a:t>What is the definition of a public-private partnership? </a:t>
            </a:r>
          </a:p>
          <a:p>
            <a:pPr lvl="0"/>
            <a:r>
              <a:rPr lang="en-US" dirty="0"/>
              <a:t>Should recognition and measurement guidance for P3s be based on Statement 60, Statement 87, or some other model? </a:t>
            </a:r>
          </a:p>
          <a:p>
            <a:pPr lvl="0"/>
            <a:r>
              <a:rPr lang="en-US" dirty="0"/>
              <a:t>What disclosures should be required for P3s, if any?</a:t>
            </a:r>
          </a:p>
        </p:txBody>
      </p:sp>
      <p:sp>
        <p:nvSpPr>
          <p:cNvPr id="2" name="Title 1"/>
          <p:cNvSpPr>
            <a:spLocks noGrp="1"/>
          </p:cNvSpPr>
          <p:nvPr>
            <p:ph type="title"/>
          </p:nvPr>
        </p:nvSpPr>
        <p:spPr>
          <a:xfrm>
            <a:off x="61296" y="379279"/>
            <a:ext cx="8677797" cy="897252"/>
          </a:xfrm>
        </p:spPr>
        <p:txBody>
          <a:bodyPr/>
          <a:lstStyle/>
          <a:p>
            <a:r>
              <a:rPr lang="en-US" dirty="0"/>
              <a:t>Other 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123</a:t>
            </a:fld>
            <a:endParaRPr lang="en-US"/>
          </a:p>
        </p:txBody>
      </p:sp>
    </p:spTree>
    <p:extLst>
      <p:ext uri="{BB962C8B-B14F-4D97-AF65-F5344CB8AC3E}">
        <p14:creationId xmlns:p14="http://schemas.microsoft.com/office/powerpoint/2010/main" val="7961432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7651170"/>
              </p:ext>
            </p:extLst>
          </p:nvPr>
        </p:nvGraphicFramePr>
        <p:xfrm>
          <a:off x="119063" y="1652588"/>
          <a:ext cx="8561388" cy="1656861"/>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dirty="0"/>
                        <a:t>Pre-Agenda Research Approved</a:t>
                      </a:r>
                    </a:p>
                  </a:txBody>
                  <a:tcPr marL="95127" marR="95127" anchor="ctr"/>
                </a:tc>
                <a:tc>
                  <a:txBody>
                    <a:bodyPr/>
                    <a:lstStyle/>
                    <a:p>
                      <a:pPr algn="ctr"/>
                      <a:r>
                        <a:rPr lang="en-US" dirty="0"/>
                        <a:t>April 2017</a:t>
                      </a:r>
                    </a:p>
                  </a:txBody>
                  <a:tcPr marL="95127" marR="95127" anchor="ctr"/>
                </a:tc>
                <a:extLst>
                  <a:ext uri="{0D108BD9-81ED-4DB2-BD59-A6C34878D82A}">
                    <a16:rowId xmlns:a16="http://schemas.microsoft.com/office/drawing/2014/main" val="10001"/>
                  </a:ext>
                </a:extLst>
              </a:tr>
              <a:tr h="552287">
                <a:tc>
                  <a:txBody>
                    <a:bodyPr/>
                    <a:lstStyle/>
                    <a:p>
                      <a:pPr algn="ctr"/>
                      <a:r>
                        <a:rPr lang="en-US"/>
                        <a:t>Added to Current Technical Agenda </a:t>
                      </a:r>
                    </a:p>
                  </a:txBody>
                  <a:tcPr marL="95127" marR="95127" anchor="ctr"/>
                </a:tc>
                <a:tc>
                  <a:txBody>
                    <a:bodyPr/>
                    <a:lstStyle/>
                    <a:p>
                      <a:pPr algn="ctr"/>
                      <a:r>
                        <a:rPr lang="en-US" dirty="0"/>
                        <a:t>April 2018</a:t>
                      </a:r>
                    </a:p>
                  </a:txBody>
                  <a:tcPr marL="95127" marR="95127" anchor="ctr"/>
                </a:tc>
                <a:extLst>
                  <a:ext uri="{0D108BD9-81ED-4DB2-BD59-A6C34878D82A}">
                    <a16:rowId xmlns:a16="http://schemas.microsoft.com/office/drawing/2014/main" val="10002"/>
                  </a:ext>
                </a:extLst>
              </a:tr>
              <a:tr h="552287">
                <a:tc>
                  <a:txBody>
                    <a:bodyPr/>
                    <a:lstStyle/>
                    <a:p>
                      <a:pPr algn="ctr"/>
                      <a:r>
                        <a:rPr lang="en-US" baseline="0" dirty="0"/>
                        <a:t>Exposure Draft Expected</a:t>
                      </a:r>
                      <a:endParaRPr lang="en-US" dirty="0"/>
                    </a:p>
                  </a:txBody>
                  <a:tcPr marL="95127" marR="95127" anchor="ctr"/>
                </a:tc>
                <a:tc>
                  <a:txBody>
                    <a:bodyPr/>
                    <a:lstStyle/>
                    <a:p>
                      <a:pPr algn="ctr"/>
                      <a:r>
                        <a:rPr lang="en-US" dirty="0"/>
                        <a:t>June 2019</a:t>
                      </a:r>
                    </a:p>
                  </a:txBody>
                  <a:tcPr marL="95127" marR="95127" anchor="ct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124</a:t>
            </a:fld>
            <a:endParaRPr lang="en-US"/>
          </a:p>
        </p:txBody>
      </p:sp>
    </p:spTree>
    <p:extLst>
      <p:ext uri="{BB962C8B-B14F-4D97-AF65-F5344CB8AC3E}">
        <p14:creationId xmlns:p14="http://schemas.microsoft.com/office/powerpoint/2010/main" val="2403349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Revenue and Expense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125</a:t>
            </a:fld>
            <a:endParaRPr lang="en-US"/>
          </a:p>
        </p:txBody>
      </p:sp>
    </p:spTree>
    <p:extLst>
      <p:ext uri="{BB962C8B-B14F-4D97-AF65-F5344CB8AC3E}">
        <p14:creationId xmlns:p14="http://schemas.microsoft.com/office/powerpoint/2010/main" val="23369987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371600"/>
            <a:ext cx="8561387" cy="4905317"/>
          </a:xfrm>
        </p:spPr>
        <p:txBody>
          <a:bodyPr/>
          <a:lstStyle/>
          <a:p>
            <a:r>
              <a:rPr lang="en-US" b="1" dirty="0"/>
              <a:t>What: </a:t>
            </a:r>
            <a:r>
              <a:rPr lang="en-US" dirty="0"/>
              <a:t>The Board cleared an Invitation to Comment to seek stakeholder input prior to developing a comprehensive model for recognition of revenues and expenses</a:t>
            </a:r>
          </a:p>
          <a:p>
            <a:r>
              <a:rPr lang="en-US" b="1" dirty="0"/>
              <a:t>Why: </a:t>
            </a:r>
            <a:r>
              <a:rPr lang="en-US" dirty="0"/>
              <a:t>Existing guidance for exchange transactions is limited; existing guidance for nonexchange transactions could be improved and clarified; other accounting standards setters are considering or implementing a “performance obligation” approach for revenue recognition</a:t>
            </a:r>
          </a:p>
          <a:p>
            <a:r>
              <a:rPr lang="en-US" b="1" dirty="0"/>
              <a:t>When: </a:t>
            </a:r>
            <a:r>
              <a:rPr lang="en-US" dirty="0"/>
              <a:t>Comment deadline was April 27, 2018</a:t>
            </a:r>
            <a:endParaRPr lang="en-US" b="1" dirty="0"/>
          </a:p>
        </p:txBody>
      </p:sp>
      <p:sp>
        <p:nvSpPr>
          <p:cNvPr id="4" name="Title 3"/>
          <p:cNvSpPr>
            <a:spLocks noGrp="1"/>
          </p:cNvSpPr>
          <p:nvPr>
            <p:ph type="title"/>
          </p:nvPr>
        </p:nvSpPr>
        <p:spPr>
          <a:xfrm>
            <a:off x="119502" y="320756"/>
            <a:ext cx="8677797" cy="897252"/>
          </a:xfrm>
        </p:spPr>
        <p:txBody>
          <a:bodyPr>
            <a:normAutofit/>
          </a:bodyPr>
          <a:lstStyle/>
          <a:p>
            <a:r>
              <a:rPr lang="en-US"/>
              <a:t>Revenue and Expense Recognition</a:t>
            </a:r>
          </a:p>
        </p:txBody>
      </p:sp>
      <p:sp>
        <p:nvSpPr>
          <p:cNvPr id="2" name="Slide Number Placeholder 1"/>
          <p:cNvSpPr>
            <a:spLocks noGrp="1"/>
          </p:cNvSpPr>
          <p:nvPr>
            <p:ph type="sldNum" sz="quarter" idx="4"/>
          </p:nvPr>
        </p:nvSpPr>
        <p:spPr/>
        <p:txBody>
          <a:bodyPr/>
          <a:lstStyle/>
          <a:p>
            <a:fld id="{B678A430-2B5E-9C4F-A94E-0139B75F11B5}" type="slidenum">
              <a:rPr lang="en-US" smtClean="0"/>
              <a:pPr/>
              <a:t>126</a:t>
            </a:fld>
            <a:endParaRPr lang="en-US"/>
          </a:p>
        </p:txBody>
      </p:sp>
    </p:spTree>
    <p:extLst>
      <p:ext uri="{BB962C8B-B14F-4D97-AF65-F5344CB8AC3E}">
        <p14:creationId xmlns:p14="http://schemas.microsoft.com/office/powerpoint/2010/main" val="28767885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project scope broadly encompasses revenue and expense recognition but excludes the following:</a:t>
            </a:r>
          </a:p>
          <a:p>
            <a:pPr lvl="1"/>
            <a:r>
              <a:rPr lang="en-US" dirty="0"/>
              <a:t>Topics with guidance developed considering the current conceptual framework, such as pensions and other post-employment benefits</a:t>
            </a:r>
          </a:p>
          <a:p>
            <a:pPr lvl="1"/>
            <a:r>
              <a:rPr lang="en-US" dirty="0"/>
              <a:t>Topics related to </a:t>
            </a:r>
            <a:r>
              <a:rPr lang="en-US"/>
              <a:t>financial instruments, </a:t>
            </a:r>
            <a:r>
              <a:rPr lang="en-US" dirty="0"/>
              <a:t>such as investments, derivatives, leases, and insurance</a:t>
            </a:r>
          </a:p>
          <a:p>
            <a:pPr lvl="1"/>
            <a:r>
              <a:rPr lang="en-US" dirty="0"/>
              <a:t>Topics related to transactions arising from recognition of capital assets or certain liabilities, such as depreciation, asset retirement obligations, and pollution remediation obligations</a:t>
            </a:r>
          </a:p>
        </p:txBody>
      </p:sp>
      <p:sp>
        <p:nvSpPr>
          <p:cNvPr id="2" name="Title 1"/>
          <p:cNvSpPr>
            <a:spLocks noGrp="1"/>
          </p:cNvSpPr>
          <p:nvPr>
            <p:ph type="title"/>
          </p:nvPr>
        </p:nvSpPr>
        <p:spPr/>
        <p:txBody>
          <a:bodyPr>
            <a:normAutofit/>
          </a:bodyPr>
          <a:lstStyle/>
          <a:p>
            <a:r>
              <a:rPr lang="en-US" dirty="0"/>
              <a:t>Project Scope</a:t>
            </a:r>
          </a:p>
        </p:txBody>
      </p:sp>
      <p:sp>
        <p:nvSpPr>
          <p:cNvPr id="4" name="Slide Number Placeholder 3"/>
          <p:cNvSpPr>
            <a:spLocks noGrp="1"/>
          </p:cNvSpPr>
          <p:nvPr>
            <p:ph type="sldNum" sz="quarter" idx="4"/>
          </p:nvPr>
        </p:nvSpPr>
        <p:spPr/>
        <p:txBody>
          <a:bodyPr/>
          <a:lstStyle/>
          <a:p>
            <a:fld id="{B678A430-2B5E-9C4F-A94E-0139B75F11B5}" type="slidenum">
              <a:rPr lang="en-US" smtClean="0"/>
              <a:pPr/>
              <a:t>127</a:t>
            </a:fld>
            <a:endParaRPr lang="en-US"/>
          </a:p>
        </p:txBody>
      </p:sp>
    </p:spTree>
    <p:extLst>
      <p:ext uri="{BB962C8B-B14F-4D97-AF65-F5344CB8AC3E}">
        <p14:creationId xmlns:p14="http://schemas.microsoft.com/office/powerpoint/2010/main" val="13493339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01213"/>
            <a:ext cx="8561387" cy="5175704"/>
          </a:xfrm>
        </p:spPr>
        <p:txBody>
          <a:bodyPr/>
          <a:lstStyle/>
          <a:p>
            <a:r>
              <a:rPr lang="en-US" dirty="0"/>
              <a:t>The are three components of a revenue and expense recognition model:</a:t>
            </a:r>
          </a:p>
          <a:p>
            <a:pPr lvl="1">
              <a:spcAft>
                <a:spcPts val="600"/>
              </a:spcAft>
            </a:pPr>
            <a:r>
              <a:rPr lang="en-US" sz="2000" b="1" i="1" dirty="0"/>
              <a:t>Classification</a:t>
            </a:r>
            <a:r>
              <a:rPr lang="en-US" sz="2000" dirty="0"/>
              <a:t> is the process of identifying the </a:t>
            </a:r>
            <a:r>
              <a:rPr lang="en-US" sz="2000" i="1" dirty="0"/>
              <a:t>type</a:t>
            </a:r>
            <a:r>
              <a:rPr lang="en-US" sz="2000" dirty="0"/>
              <a:t> of transaction (for example, is the transaction exchange or nonexchange?)</a:t>
            </a:r>
          </a:p>
          <a:p>
            <a:pPr lvl="1">
              <a:spcAft>
                <a:spcPts val="600"/>
              </a:spcAft>
            </a:pPr>
            <a:r>
              <a:rPr lang="en-US" sz="2000" b="1" i="1" dirty="0"/>
              <a:t>Recognition</a:t>
            </a:r>
            <a:r>
              <a:rPr lang="en-US" sz="2000" dirty="0"/>
              <a:t> is the process of determining </a:t>
            </a:r>
            <a:r>
              <a:rPr lang="en-US" sz="2000" i="1" dirty="0"/>
              <a:t>what</a:t>
            </a:r>
            <a:r>
              <a:rPr lang="en-US" sz="2000" dirty="0"/>
              <a:t> element should be reported and </a:t>
            </a:r>
            <a:r>
              <a:rPr lang="en-US" sz="2000" i="1" dirty="0"/>
              <a:t>when</a:t>
            </a:r>
            <a:r>
              <a:rPr lang="en-US" sz="2000" dirty="0"/>
              <a:t> (for example, recognize revenue when earned)</a:t>
            </a:r>
          </a:p>
          <a:p>
            <a:pPr lvl="1">
              <a:spcAft>
                <a:spcPts val="600"/>
              </a:spcAft>
            </a:pPr>
            <a:r>
              <a:rPr lang="en-US" sz="2000" b="1" i="1" dirty="0"/>
              <a:t>Measurement</a:t>
            </a:r>
            <a:r>
              <a:rPr lang="en-US" sz="2000" dirty="0"/>
              <a:t> is the process of determining the </a:t>
            </a:r>
            <a:r>
              <a:rPr lang="en-US" sz="2000" i="1" dirty="0"/>
              <a:t>amount</a:t>
            </a:r>
            <a:r>
              <a:rPr lang="en-US" sz="2000" dirty="0"/>
              <a:t> to report for the element (not addressed in the Invitation to Comment)</a:t>
            </a:r>
          </a:p>
          <a:p>
            <a:pPr>
              <a:spcAft>
                <a:spcPts val="600"/>
              </a:spcAft>
            </a:pPr>
            <a:r>
              <a:rPr lang="en-US" sz="2200" dirty="0"/>
              <a:t>The Invitation to Comment seeks feedback on two primary models:</a:t>
            </a:r>
          </a:p>
          <a:p>
            <a:pPr lvl="1">
              <a:spcAft>
                <a:spcPts val="600"/>
              </a:spcAft>
            </a:pPr>
            <a:r>
              <a:rPr lang="en-US" sz="2000" dirty="0"/>
              <a:t>Exchange/nonexchange</a:t>
            </a:r>
          </a:p>
          <a:p>
            <a:pPr lvl="1">
              <a:spcAft>
                <a:spcPts val="600"/>
              </a:spcAft>
            </a:pPr>
            <a:r>
              <a:rPr lang="en-US" sz="2000" dirty="0"/>
              <a:t>Performance obligation/no performance obligation </a:t>
            </a:r>
          </a:p>
        </p:txBody>
      </p:sp>
      <p:sp>
        <p:nvSpPr>
          <p:cNvPr id="2" name="Title 1"/>
          <p:cNvSpPr>
            <a:spLocks noGrp="1"/>
          </p:cNvSpPr>
          <p:nvPr>
            <p:ph type="title"/>
          </p:nvPr>
        </p:nvSpPr>
        <p:spPr>
          <a:xfrm>
            <a:off x="119502" y="123823"/>
            <a:ext cx="8677797" cy="897252"/>
          </a:xfrm>
        </p:spPr>
        <p:txBody>
          <a:bodyPr>
            <a:normAutofit fontScale="90000"/>
          </a:bodyPr>
          <a:lstStyle/>
          <a:p>
            <a:r>
              <a:rPr lang="en-US" dirty="0"/>
              <a:t>Revenue and Expense Recognition Models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128</a:t>
            </a:fld>
            <a:endParaRPr lang="en-US"/>
          </a:p>
        </p:txBody>
      </p:sp>
    </p:spTree>
    <p:extLst>
      <p:ext uri="{BB962C8B-B14F-4D97-AF65-F5344CB8AC3E}">
        <p14:creationId xmlns:p14="http://schemas.microsoft.com/office/powerpoint/2010/main" val="15333604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72E7-1B3E-43F4-9460-7D14E1BD5AC4}"/>
              </a:ext>
            </a:extLst>
          </p:cNvPr>
          <p:cNvSpPr>
            <a:spLocks noGrp="1"/>
          </p:cNvSpPr>
          <p:nvPr>
            <p:ph type="title"/>
          </p:nvPr>
        </p:nvSpPr>
        <p:spPr>
          <a:xfrm>
            <a:off x="99838" y="197983"/>
            <a:ext cx="8677797" cy="897252"/>
          </a:xfrm>
        </p:spPr>
        <p:txBody>
          <a:bodyPr/>
          <a:lstStyle/>
          <a:p>
            <a:r>
              <a:rPr lang="en-US" dirty="0"/>
              <a:t>Exchange/Nonexchange Model </a:t>
            </a:r>
          </a:p>
        </p:txBody>
      </p:sp>
      <p:sp>
        <p:nvSpPr>
          <p:cNvPr id="3" name="Slide Number Placeholder 2">
            <a:extLst>
              <a:ext uri="{FF2B5EF4-FFF2-40B4-BE49-F238E27FC236}">
                <a16:creationId xmlns:a16="http://schemas.microsoft.com/office/drawing/2014/main" id="{1E54062D-79DF-4BCC-958B-7CECA1199172}"/>
              </a:ext>
            </a:extLst>
          </p:cNvPr>
          <p:cNvSpPr>
            <a:spLocks noGrp="1"/>
          </p:cNvSpPr>
          <p:nvPr>
            <p:ph type="sldNum" sz="quarter" idx="4"/>
          </p:nvPr>
        </p:nvSpPr>
        <p:spPr/>
        <p:txBody>
          <a:bodyPr/>
          <a:lstStyle/>
          <a:p>
            <a:pPr>
              <a:defRPr/>
            </a:pPr>
            <a:fld id="{B8C3CD40-D32D-4A66-9ED6-B023972553E0}" type="slidenum">
              <a:rPr lang="en-US" smtClean="0"/>
              <a:pPr>
                <a:defRPr/>
              </a:pPr>
              <a:t>129</a:t>
            </a:fld>
            <a:endParaRPr lang="en-US"/>
          </a:p>
        </p:txBody>
      </p:sp>
      <p:sp>
        <p:nvSpPr>
          <p:cNvPr id="4" name="Rectangle 3">
            <a:extLst>
              <a:ext uri="{FF2B5EF4-FFF2-40B4-BE49-F238E27FC236}">
                <a16:creationId xmlns:a16="http://schemas.microsoft.com/office/drawing/2014/main" id="{7EFC1CEC-B3B7-427F-A7FC-7A2CC0F9EB1F}"/>
              </a:ext>
            </a:extLst>
          </p:cNvPr>
          <p:cNvSpPr/>
          <p:nvPr/>
        </p:nvSpPr>
        <p:spPr bwMode="auto">
          <a:xfrm>
            <a:off x="252663" y="1425677"/>
            <a:ext cx="8075260" cy="727588"/>
          </a:xfrm>
          <a:prstGeom prst="rect">
            <a:avLst/>
          </a:prstGeom>
          <a:no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5" name="Rectangle 4">
            <a:extLst>
              <a:ext uri="{FF2B5EF4-FFF2-40B4-BE49-F238E27FC236}">
                <a16:creationId xmlns:a16="http://schemas.microsoft.com/office/drawing/2014/main" id="{042FCF0F-4DBB-4F94-92E0-7C1D7D702445}"/>
              </a:ext>
            </a:extLst>
          </p:cNvPr>
          <p:cNvSpPr/>
          <p:nvPr/>
        </p:nvSpPr>
        <p:spPr bwMode="auto">
          <a:xfrm>
            <a:off x="252663" y="2256503"/>
            <a:ext cx="8075260" cy="2560320"/>
          </a:xfrm>
          <a:prstGeom prst="rect">
            <a:avLst/>
          </a:prstGeom>
          <a:no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6" name="Rectangle 5">
            <a:extLst>
              <a:ext uri="{FF2B5EF4-FFF2-40B4-BE49-F238E27FC236}">
                <a16:creationId xmlns:a16="http://schemas.microsoft.com/office/drawing/2014/main" id="{B3E1A68F-89C7-4B46-BA0A-8A4682C7B6A0}"/>
              </a:ext>
            </a:extLst>
          </p:cNvPr>
          <p:cNvSpPr/>
          <p:nvPr/>
        </p:nvSpPr>
        <p:spPr bwMode="auto">
          <a:xfrm>
            <a:off x="252663" y="4933393"/>
            <a:ext cx="8075260" cy="727588"/>
          </a:xfrm>
          <a:prstGeom prst="rect">
            <a:avLst/>
          </a:prstGeom>
          <a:no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7" name="TextBox 6">
            <a:extLst>
              <a:ext uri="{FF2B5EF4-FFF2-40B4-BE49-F238E27FC236}">
                <a16:creationId xmlns:a16="http://schemas.microsoft.com/office/drawing/2014/main" id="{7F65F48C-7F23-4E7F-9C1B-C13AA426784A}"/>
              </a:ext>
            </a:extLst>
          </p:cNvPr>
          <p:cNvSpPr txBox="1"/>
          <p:nvPr/>
        </p:nvSpPr>
        <p:spPr>
          <a:xfrm>
            <a:off x="252663" y="1604805"/>
            <a:ext cx="1854934"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Classification</a:t>
            </a:r>
          </a:p>
        </p:txBody>
      </p:sp>
      <p:sp>
        <p:nvSpPr>
          <p:cNvPr id="8" name="TextBox 7">
            <a:extLst>
              <a:ext uri="{FF2B5EF4-FFF2-40B4-BE49-F238E27FC236}">
                <a16:creationId xmlns:a16="http://schemas.microsoft.com/office/drawing/2014/main" id="{D5F70DC9-A139-44E8-9662-A73F62A68941}"/>
              </a:ext>
            </a:extLst>
          </p:cNvPr>
          <p:cNvSpPr txBox="1"/>
          <p:nvPr/>
        </p:nvSpPr>
        <p:spPr>
          <a:xfrm>
            <a:off x="252663" y="3351997"/>
            <a:ext cx="1744450"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Recognition</a:t>
            </a:r>
          </a:p>
        </p:txBody>
      </p:sp>
      <p:sp>
        <p:nvSpPr>
          <p:cNvPr id="9" name="TextBox 8">
            <a:extLst>
              <a:ext uri="{FF2B5EF4-FFF2-40B4-BE49-F238E27FC236}">
                <a16:creationId xmlns:a16="http://schemas.microsoft.com/office/drawing/2014/main" id="{F384F556-4C92-479C-88DB-799D0EB13F2A}"/>
              </a:ext>
            </a:extLst>
          </p:cNvPr>
          <p:cNvSpPr txBox="1"/>
          <p:nvPr/>
        </p:nvSpPr>
        <p:spPr>
          <a:xfrm>
            <a:off x="252663" y="5112521"/>
            <a:ext cx="1854934"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Measurement</a:t>
            </a:r>
          </a:p>
        </p:txBody>
      </p:sp>
      <p:sp>
        <p:nvSpPr>
          <p:cNvPr id="10" name="TextBox 9">
            <a:extLst>
              <a:ext uri="{FF2B5EF4-FFF2-40B4-BE49-F238E27FC236}">
                <a16:creationId xmlns:a16="http://schemas.microsoft.com/office/drawing/2014/main" id="{DA057050-82BC-471E-8F9A-0303A043CA14}"/>
              </a:ext>
            </a:extLst>
          </p:cNvPr>
          <p:cNvSpPr txBox="1"/>
          <p:nvPr/>
        </p:nvSpPr>
        <p:spPr>
          <a:xfrm>
            <a:off x="2107597" y="1635582"/>
            <a:ext cx="5965592" cy="307777"/>
          </a:xfrm>
          <a:prstGeom prst="rect">
            <a:avLst/>
          </a:prstGeom>
          <a:noFill/>
          <a:ln w="19050">
            <a:solidFill>
              <a:srgbClr val="78797B"/>
            </a:solidFill>
          </a:ln>
        </p:spPr>
        <p:txBody>
          <a:bodyPr wrap="square" rtlCol="0">
            <a:spAutoFit/>
          </a:bodyPr>
          <a:lstStyle/>
          <a:p>
            <a:r>
              <a:rPr lang="en-US" sz="1400" dirty="0">
                <a:solidFill>
                  <a:schemeClr val="accent1"/>
                </a:solidFill>
                <a:latin typeface="Georgia" panose="02040502050405020303" pitchFamily="18" charset="0"/>
              </a:rPr>
              <a:t>Is the transaction an exchange?</a:t>
            </a:r>
          </a:p>
        </p:txBody>
      </p:sp>
      <p:sp>
        <p:nvSpPr>
          <p:cNvPr id="11" name="TextBox 10">
            <a:extLst>
              <a:ext uri="{FF2B5EF4-FFF2-40B4-BE49-F238E27FC236}">
                <a16:creationId xmlns:a16="http://schemas.microsoft.com/office/drawing/2014/main" id="{57C4E5FB-D7A9-44C9-937A-32BB560D4F25}"/>
              </a:ext>
            </a:extLst>
          </p:cNvPr>
          <p:cNvSpPr txBox="1"/>
          <p:nvPr/>
        </p:nvSpPr>
        <p:spPr>
          <a:xfrm>
            <a:off x="2107597" y="5043621"/>
            <a:ext cx="5965592" cy="523220"/>
          </a:xfrm>
          <a:prstGeom prst="rect">
            <a:avLst/>
          </a:prstGeom>
          <a:noFill/>
          <a:ln w="19050">
            <a:solidFill>
              <a:srgbClr val="78797B"/>
            </a:solidFill>
          </a:ln>
        </p:spPr>
        <p:txBody>
          <a:bodyPr wrap="square" rtlCol="0">
            <a:spAutoFit/>
          </a:bodyPr>
          <a:lstStyle/>
          <a:p>
            <a:r>
              <a:rPr lang="en-US" sz="1400" i="1" dirty="0">
                <a:solidFill>
                  <a:schemeClr val="accent1"/>
                </a:solidFill>
                <a:latin typeface="Georgia" panose="02040502050405020303" pitchFamily="18" charset="0"/>
              </a:rPr>
              <a:t>Measurement is not addressed in the Invitation to Comment but is expected to be addressed in a later due process document.</a:t>
            </a:r>
          </a:p>
        </p:txBody>
      </p:sp>
      <p:sp>
        <p:nvSpPr>
          <p:cNvPr id="12" name="TextBox 11">
            <a:extLst>
              <a:ext uri="{FF2B5EF4-FFF2-40B4-BE49-F238E27FC236}">
                <a16:creationId xmlns:a16="http://schemas.microsoft.com/office/drawing/2014/main" id="{3A8E39B0-524E-404A-9A7E-8ABD32B55035}"/>
              </a:ext>
            </a:extLst>
          </p:cNvPr>
          <p:cNvSpPr txBox="1"/>
          <p:nvPr/>
        </p:nvSpPr>
        <p:spPr>
          <a:xfrm>
            <a:off x="2107597" y="2703558"/>
            <a:ext cx="3041919" cy="2031325"/>
          </a:xfrm>
          <a:prstGeom prst="rect">
            <a:avLst/>
          </a:prstGeom>
          <a:noFill/>
          <a:ln w="19050">
            <a:solidFill>
              <a:srgbClr val="78797B"/>
            </a:solidFill>
          </a:ln>
        </p:spPr>
        <p:txBody>
          <a:bodyPr wrap="square" rtlCol="0">
            <a:spAutoFit/>
          </a:bodyPr>
          <a:lstStyle/>
          <a:p>
            <a:r>
              <a:rPr lang="en-US" sz="1400" b="1" dirty="0">
                <a:solidFill>
                  <a:schemeClr val="accent1"/>
                </a:solidFill>
                <a:latin typeface="Georgia" panose="02040502050405020303" pitchFamily="18" charset="0"/>
              </a:rPr>
              <a:t>Earnings recognition approach:</a:t>
            </a:r>
          </a:p>
          <a:p>
            <a:endParaRPr lang="en-US" sz="1400" dirty="0">
              <a:solidFill>
                <a:schemeClr val="accent1"/>
              </a:solidFill>
              <a:latin typeface="Georgia" panose="02040502050405020303" pitchFamily="18" charset="0"/>
            </a:endParaRP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Government controls a resource, or incurs an obligation to sacrifice a resource,</a:t>
            </a:r>
          </a:p>
          <a:p>
            <a:r>
              <a:rPr lang="en-US" sz="1400" dirty="0">
                <a:solidFill>
                  <a:schemeClr val="accent1"/>
                </a:solidFill>
                <a:latin typeface="Georgia" panose="02040502050405020303" pitchFamily="18" charset="0"/>
              </a:rPr>
              <a:t>	</a:t>
            </a:r>
            <a:r>
              <a:rPr lang="en-US" sz="1400" b="1" i="1" dirty="0">
                <a:solidFill>
                  <a:schemeClr val="accent1"/>
                </a:solidFill>
                <a:latin typeface="Georgia" panose="02040502050405020303" pitchFamily="18" charset="0"/>
              </a:rPr>
              <a:t>and</a:t>
            </a:r>
            <a:endParaRPr lang="en-US" sz="1400" dirty="0">
              <a:solidFill>
                <a:schemeClr val="accent1"/>
              </a:solidFill>
              <a:latin typeface="Georgia" panose="02040502050405020303" pitchFamily="18" charset="0"/>
            </a:endParaRP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The change in net assets is not applicable to a future period</a:t>
            </a:r>
          </a:p>
        </p:txBody>
      </p:sp>
      <p:sp>
        <p:nvSpPr>
          <p:cNvPr id="13" name="TextBox 12">
            <a:extLst>
              <a:ext uri="{FF2B5EF4-FFF2-40B4-BE49-F238E27FC236}">
                <a16:creationId xmlns:a16="http://schemas.microsoft.com/office/drawing/2014/main" id="{7F7C5578-656D-44DA-A695-3C0E6768D410}"/>
              </a:ext>
            </a:extLst>
          </p:cNvPr>
          <p:cNvSpPr txBox="1"/>
          <p:nvPr/>
        </p:nvSpPr>
        <p:spPr>
          <a:xfrm>
            <a:off x="5217760" y="2703558"/>
            <a:ext cx="3041919" cy="2039112"/>
          </a:xfrm>
          <a:prstGeom prst="rect">
            <a:avLst/>
          </a:prstGeom>
          <a:noFill/>
          <a:ln w="19050">
            <a:solidFill>
              <a:srgbClr val="78797B"/>
            </a:solidFill>
          </a:ln>
        </p:spPr>
        <p:txBody>
          <a:bodyPr wrap="square" rtlCol="0">
            <a:spAutoFit/>
          </a:bodyPr>
          <a:lstStyle/>
          <a:p>
            <a:r>
              <a:rPr lang="en-US" sz="1400" b="1" dirty="0">
                <a:solidFill>
                  <a:schemeClr val="accent1"/>
                </a:solidFill>
                <a:latin typeface="Georgia" panose="02040502050405020303" pitchFamily="18" charset="0"/>
              </a:rPr>
              <a:t>Provisions of Statement 33:</a:t>
            </a:r>
          </a:p>
          <a:p>
            <a:endParaRPr lang="en-US" sz="1400" dirty="0">
              <a:solidFill>
                <a:schemeClr val="accent1"/>
              </a:solidFill>
              <a:latin typeface="Georgia" panose="02040502050405020303" pitchFamily="18" charset="0"/>
            </a:endParaRP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Derived tax revenue</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Imposed nonexchange revenue</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Government-mandated nonexchange transaction</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Voluntary nonexchange transaction</a:t>
            </a:r>
          </a:p>
        </p:txBody>
      </p:sp>
      <p:sp>
        <p:nvSpPr>
          <p:cNvPr id="14" name="TextBox 13">
            <a:extLst>
              <a:ext uri="{FF2B5EF4-FFF2-40B4-BE49-F238E27FC236}">
                <a16:creationId xmlns:a16="http://schemas.microsoft.com/office/drawing/2014/main" id="{C5ECAA75-4AE9-4191-B0C2-2C685128D8DF}"/>
              </a:ext>
            </a:extLst>
          </p:cNvPr>
          <p:cNvSpPr txBox="1"/>
          <p:nvPr/>
        </p:nvSpPr>
        <p:spPr>
          <a:xfrm>
            <a:off x="3267608" y="2306719"/>
            <a:ext cx="721896" cy="338554"/>
          </a:xfrm>
          <a:prstGeom prst="rect">
            <a:avLst/>
          </a:prstGeom>
          <a:noFill/>
        </p:spPr>
        <p:txBody>
          <a:bodyPr wrap="square" rtlCol="0">
            <a:spAutoFit/>
          </a:bodyPr>
          <a:lstStyle/>
          <a:p>
            <a:pPr algn="ctr"/>
            <a:r>
              <a:rPr lang="en-US" sz="1600" b="1" dirty="0">
                <a:latin typeface="Georgia" panose="02040502050405020303" pitchFamily="18" charset="0"/>
              </a:rPr>
              <a:t>YES</a:t>
            </a:r>
          </a:p>
        </p:txBody>
      </p:sp>
      <p:sp>
        <p:nvSpPr>
          <p:cNvPr id="15" name="TextBox 14">
            <a:extLst>
              <a:ext uri="{FF2B5EF4-FFF2-40B4-BE49-F238E27FC236}">
                <a16:creationId xmlns:a16="http://schemas.microsoft.com/office/drawing/2014/main" id="{4F979D46-5CF6-4CFD-B9B4-082CD1C12E31}"/>
              </a:ext>
            </a:extLst>
          </p:cNvPr>
          <p:cNvSpPr txBox="1"/>
          <p:nvPr/>
        </p:nvSpPr>
        <p:spPr>
          <a:xfrm>
            <a:off x="6377771" y="2306719"/>
            <a:ext cx="721896" cy="338554"/>
          </a:xfrm>
          <a:prstGeom prst="rect">
            <a:avLst/>
          </a:prstGeom>
          <a:noFill/>
        </p:spPr>
        <p:txBody>
          <a:bodyPr wrap="square" rtlCol="0">
            <a:spAutoFit/>
          </a:bodyPr>
          <a:lstStyle/>
          <a:p>
            <a:pPr algn="ctr"/>
            <a:r>
              <a:rPr lang="en-US" sz="1600" b="1" dirty="0">
                <a:latin typeface="Georgia" panose="02040502050405020303" pitchFamily="18" charset="0"/>
              </a:rPr>
              <a:t>NO</a:t>
            </a:r>
          </a:p>
        </p:txBody>
      </p:sp>
    </p:spTree>
    <p:extLst>
      <p:ext uri="{BB962C8B-B14F-4D97-AF65-F5344CB8AC3E}">
        <p14:creationId xmlns:p14="http://schemas.microsoft.com/office/powerpoint/2010/main" val="301860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t>Consider established pattern of practice with regard to sharing of benefit-related costs with inactive employees</a:t>
            </a:r>
          </a:p>
          <a:p>
            <a:r>
              <a:rPr lang="en-US"/>
              <a:t>Based on claims costs or age-adjusted premiums approximating claims costs, in accordance with Actuarial Standards of Practice</a:t>
            </a:r>
          </a:p>
          <a:p>
            <a:r>
              <a:rPr lang="en-US"/>
              <a:t>Includes taxes or other assessments expected to be imposed on benefit payments </a:t>
            </a:r>
          </a:p>
          <a:p>
            <a:r>
              <a:rPr lang="en-US"/>
              <a:t>Consider legal or contractual benefit caps if determined to be effective</a:t>
            </a:r>
          </a:p>
          <a:p>
            <a:endParaRPr lang="en-US"/>
          </a:p>
          <a:p>
            <a:endParaRPr lang="en-US">
              <a:solidFill>
                <a:schemeClr val="tx1"/>
              </a:solidFill>
            </a:endParaRPr>
          </a:p>
          <a:p>
            <a:endParaRPr lang="en-US">
              <a:solidFill>
                <a:schemeClr val="tx1"/>
              </a:solidFill>
            </a:endParaRPr>
          </a:p>
          <a:p>
            <a:pPr lvl="1"/>
            <a:endParaRPr lang="en-US">
              <a:solidFill>
                <a:schemeClr val="tx1"/>
              </a:solidFill>
            </a:endParaRPr>
          </a:p>
          <a:p>
            <a:endParaRPr lang="en-US"/>
          </a:p>
        </p:txBody>
      </p:sp>
      <p:sp>
        <p:nvSpPr>
          <p:cNvPr id="2" name="Title 1"/>
          <p:cNvSpPr>
            <a:spLocks noGrp="1"/>
          </p:cNvSpPr>
          <p:nvPr>
            <p:ph type="title"/>
          </p:nvPr>
        </p:nvSpPr>
        <p:spPr/>
        <p:txBody>
          <a:bodyPr>
            <a:normAutofit fontScale="90000"/>
          </a:bodyPr>
          <a:lstStyle/>
          <a:p>
            <a:r>
              <a:rPr lang="en-US"/>
              <a:t>Measurement of the Total OPEB Liability: Projections of OPEB Payments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13</a:t>
            </a:fld>
            <a:endParaRPr lang="en-US"/>
          </a:p>
        </p:txBody>
      </p:sp>
    </p:spTree>
    <p:extLst>
      <p:ext uri="{BB962C8B-B14F-4D97-AF65-F5344CB8AC3E}">
        <p14:creationId xmlns:p14="http://schemas.microsoft.com/office/powerpoint/2010/main" val="16596943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performance obligation is a promise in a </a:t>
            </a:r>
            <a:r>
              <a:rPr lang="en-US" i="1" dirty="0">
                <a:solidFill>
                  <a:srgbClr val="339933"/>
                </a:solidFill>
              </a:rPr>
              <a:t>binding arrangement</a:t>
            </a:r>
            <a:r>
              <a:rPr lang="en-US" dirty="0"/>
              <a:t> between a government and </a:t>
            </a:r>
            <a:r>
              <a:rPr lang="en-US" i="1" dirty="0">
                <a:solidFill>
                  <a:srgbClr val="339933"/>
                </a:solidFill>
              </a:rPr>
              <a:t>another party</a:t>
            </a:r>
            <a:r>
              <a:rPr lang="en-US" dirty="0">
                <a:solidFill>
                  <a:srgbClr val="339933"/>
                </a:solidFill>
              </a:rPr>
              <a:t> </a:t>
            </a:r>
            <a:r>
              <a:rPr lang="en-US" dirty="0"/>
              <a:t>to provide </a:t>
            </a:r>
            <a:r>
              <a:rPr lang="en-US" i="1" dirty="0">
                <a:solidFill>
                  <a:srgbClr val="339933"/>
                </a:solidFill>
              </a:rPr>
              <a:t>distinct goods or services</a:t>
            </a:r>
            <a:r>
              <a:rPr lang="en-US" dirty="0">
                <a:solidFill>
                  <a:srgbClr val="339933"/>
                </a:solidFill>
              </a:rPr>
              <a:t> </a:t>
            </a:r>
            <a:r>
              <a:rPr lang="en-US" dirty="0"/>
              <a:t>to a </a:t>
            </a:r>
            <a:r>
              <a:rPr lang="en-US" i="1" dirty="0">
                <a:solidFill>
                  <a:srgbClr val="339933"/>
                </a:solidFill>
              </a:rPr>
              <a:t>specific beneficiary</a:t>
            </a:r>
            <a:r>
              <a:rPr lang="en-US" dirty="0"/>
              <a:t>.</a:t>
            </a:r>
          </a:p>
          <a:p>
            <a:pPr lvl="1"/>
            <a:r>
              <a:rPr lang="en-US" sz="2000" dirty="0"/>
              <a:t>A binding arrangement is a legally enforceable mutual understanding between a government and another party.</a:t>
            </a:r>
          </a:p>
          <a:p>
            <a:pPr lvl="1"/>
            <a:r>
              <a:rPr lang="en-US" sz="2000" dirty="0"/>
              <a:t>Another party can be a customer, a vendor, a resource provider, an employee, and so on.</a:t>
            </a:r>
          </a:p>
          <a:p>
            <a:pPr lvl="1"/>
            <a:r>
              <a:rPr lang="en-US" sz="2000" dirty="0"/>
              <a:t>Distinct goods or services are separately identifiable and can provide benefits on their own.</a:t>
            </a:r>
          </a:p>
          <a:p>
            <a:pPr lvl="1"/>
            <a:r>
              <a:rPr lang="en-US" sz="2000" dirty="0"/>
              <a:t>A specific beneficiary would be identifiable and distinguished from the general public.</a:t>
            </a:r>
          </a:p>
        </p:txBody>
      </p:sp>
      <p:sp>
        <p:nvSpPr>
          <p:cNvPr id="2" name="Title 1"/>
          <p:cNvSpPr>
            <a:spLocks noGrp="1"/>
          </p:cNvSpPr>
          <p:nvPr>
            <p:ph type="title"/>
          </p:nvPr>
        </p:nvSpPr>
        <p:spPr/>
        <p:txBody>
          <a:bodyPr>
            <a:normAutofit/>
          </a:bodyPr>
          <a:lstStyle/>
          <a:p>
            <a:r>
              <a:rPr lang="en-US" dirty="0"/>
              <a:t>Performance Obligation Definition</a:t>
            </a:r>
          </a:p>
        </p:txBody>
      </p:sp>
      <p:sp>
        <p:nvSpPr>
          <p:cNvPr id="4" name="Slide Number Placeholder 3"/>
          <p:cNvSpPr>
            <a:spLocks noGrp="1"/>
          </p:cNvSpPr>
          <p:nvPr>
            <p:ph type="sldNum" sz="quarter" idx="4"/>
          </p:nvPr>
        </p:nvSpPr>
        <p:spPr/>
        <p:txBody>
          <a:bodyPr/>
          <a:lstStyle/>
          <a:p>
            <a:fld id="{B678A430-2B5E-9C4F-A94E-0139B75F11B5}" type="slidenum">
              <a:rPr lang="en-US" smtClean="0"/>
              <a:pPr/>
              <a:t>130</a:t>
            </a:fld>
            <a:endParaRPr lang="en-US"/>
          </a:p>
        </p:txBody>
      </p:sp>
    </p:spTree>
    <p:extLst>
      <p:ext uri="{BB962C8B-B14F-4D97-AF65-F5344CB8AC3E}">
        <p14:creationId xmlns:p14="http://schemas.microsoft.com/office/powerpoint/2010/main" val="21688137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72E7-1B3E-43F4-9460-7D14E1BD5AC4}"/>
              </a:ext>
            </a:extLst>
          </p:cNvPr>
          <p:cNvSpPr>
            <a:spLocks noGrp="1"/>
          </p:cNvSpPr>
          <p:nvPr>
            <p:ph type="title"/>
          </p:nvPr>
        </p:nvSpPr>
        <p:spPr>
          <a:xfrm>
            <a:off x="99838" y="197983"/>
            <a:ext cx="8677797" cy="897252"/>
          </a:xfrm>
        </p:spPr>
        <p:txBody>
          <a:bodyPr/>
          <a:lstStyle/>
          <a:p>
            <a:r>
              <a:rPr lang="en-US" dirty="0"/>
              <a:t>Performance Obligation/</a:t>
            </a:r>
            <a:br>
              <a:rPr lang="en-US" dirty="0"/>
            </a:br>
            <a:r>
              <a:rPr lang="en-US" dirty="0"/>
              <a:t>No Performance Obligation Model </a:t>
            </a:r>
          </a:p>
        </p:txBody>
      </p:sp>
      <p:sp>
        <p:nvSpPr>
          <p:cNvPr id="3" name="Slide Number Placeholder 2">
            <a:extLst>
              <a:ext uri="{FF2B5EF4-FFF2-40B4-BE49-F238E27FC236}">
                <a16:creationId xmlns:a16="http://schemas.microsoft.com/office/drawing/2014/main" id="{1E54062D-79DF-4BCC-958B-7CECA1199172}"/>
              </a:ext>
            </a:extLst>
          </p:cNvPr>
          <p:cNvSpPr>
            <a:spLocks noGrp="1"/>
          </p:cNvSpPr>
          <p:nvPr>
            <p:ph type="sldNum" sz="quarter" idx="4"/>
          </p:nvPr>
        </p:nvSpPr>
        <p:spPr/>
        <p:txBody>
          <a:bodyPr/>
          <a:lstStyle/>
          <a:p>
            <a:pPr>
              <a:defRPr/>
            </a:pPr>
            <a:fld id="{B8C3CD40-D32D-4A66-9ED6-B023972553E0}" type="slidenum">
              <a:rPr lang="en-US" smtClean="0"/>
              <a:pPr>
                <a:defRPr/>
              </a:pPr>
              <a:t>131</a:t>
            </a:fld>
            <a:endParaRPr lang="en-US"/>
          </a:p>
        </p:txBody>
      </p:sp>
      <p:sp>
        <p:nvSpPr>
          <p:cNvPr id="4" name="Rectangle 3">
            <a:extLst>
              <a:ext uri="{FF2B5EF4-FFF2-40B4-BE49-F238E27FC236}">
                <a16:creationId xmlns:a16="http://schemas.microsoft.com/office/drawing/2014/main" id="{7EFC1CEC-B3B7-427F-A7FC-7A2CC0F9EB1F}"/>
              </a:ext>
            </a:extLst>
          </p:cNvPr>
          <p:cNvSpPr/>
          <p:nvPr/>
        </p:nvSpPr>
        <p:spPr bwMode="auto">
          <a:xfrm>
            <a:off x="252662" y="1317392"/>
            <a:ext cx="8771022" cy="727588"/>
          </a:xfrm>
          <a:prstGeom prst="rect">
            <a:avLst/>
          </a:prstGeom>
          <a:no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5" name="Rectangle 4">
            <a:extLst>
              <a:ext uri="{FF2B5EF4-FFF2-40B4-BE49-F238E27FC236}">
                <a16:creationId xmlns:a16="http://schemas.microsoft.com/office/drawing/2014/main" id="{042FCF0F-4DBB-4F94-92E0-7C1D7D702445}"/>
              </a:ext>
            </a:extLst>
          </p:cNvPr>
          <p:cNvSpPr/>
          <p:nvPr/>
        </p:nvSpPr>
        <p:spPr bwMode="auto">
          <a:xfrm>
            <a:off x="252662" y="2137452"/>
            <a:ext cx="8771021" cy="2834640"/>
          </a:xfrm>
          <a:prstGeom prst="rect">
            <a:avLst/>
          </a:prstGeom>
          <a:no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6" name="Rectangle 5">
            <a:extLst>
              <a:ext uri="{FF2B5EF4-FFF2-40B4-BE49-F238E27FC236}">
                <a16:creationId xmlns:a16="http://schemas.microsoft.com/office/drawing/2014/main" id="{B3E1A68F-89C7-4B46-BA0A-8A4682C7B6A0}"/>
              </a:ext>
            </a:extLst>
          </p:cNvPr>
          <p:cNvSpPr/>
          <p:nvPr/>
        </p:nvSpPr>
        <p:spPr bwMode="auto">
          <a:xfrm>
            <a:off x="252663" y="5065745"/>
            <a:ext cx="8771020" cy="727588"/>
          </a:xfrm>
          <a:prstGeom prst="rect">
            <a:avLst/>
          </a:prstGeom>
          <a:solidFill>
            <a:schemeClr val="bg1"/>
          </a:solidFill>
          <a:ln w="28575">
            <a:solidFill>
              <a:schemeClr val="accent2"/>
            </a:solid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latin typeface="Arial" charset="0"/>
              <a:cs typeface="Arial" charset="0"/>
            </a:endParaRPr>
          </a:p>
        </p:txBody>
      </p:sp>
      <p:sp>
        <p:nvSpPr>
          <p:cNvPr id="7" name="TextBox 6">
            <a:extLst>
              <a:ext uri="{FF2B5EF4-FFF2-40B4-BE49-F238E27FC236}">
                <a16:creationId xmlns:a16="http://schemas.microsoft.com/office/drawing/2014/main" id="{7F65F48C-7F23-4E7F-9C1B-C13AA426784A}"/>
              </a:ext>
            </a:extLst>
          </p:cNvPr>
          <p:cNvSpPr txBox="1"/>
          <p:nvPr/>
        </p:nvSpPr>
        <p:spPr>
          <a:xfrm>
            <a:off x="252663" y="1496520"/>
            <a:ext cx="1854934"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Classification</a:t>
            </a:r>
          </a:p>
        </p:txBody>
      </p:sp>
      <p:sp>
        <p:nvSpPr>
          <p:cNvPr id="8" name="TextBox 7">
            <a:extLst>
              <a:ext uri="{FF2B5EF4-FFF2-40B4-BE49-F238E27FC236}">
                <a16:creationId xmlns:a16="http://schemas.microsoft.com/office/drawing/2014/main" id="{D5F70DC9-A139-44E8-9662-A73F62A68941}"/>
              </a:ext>
            </a:extLst>
          </p:cNvPr>
          <p:cNvSpPr txBox="1"/>
          <p:nvPr/>
        </p:nvSpPr>
        <p:spPr>
          <a:xfrm>
            <a:off x="252663" y="3484349"/>
            <a:ext cx="1744450"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Recognition</a:t>
            </a:r>
          </a:p>
        </p:txBody>
      </p:sp>
      <p:sp>
        <p:nvSpPr>
          <p:cNvPr id="9" name="TextBox 8">
            <a:extLst>
              <a:ext uri="{FF2B5EF4-FFF2-40B4-BE49-F238E27FC236}">
                <a16:creationId xmlns:a16="http://schemas.microsoft.com/office/drawing/2014/main" id="{F384F556-4C92-479C-88DB-799D0EB13F2A}"/>
              </a:ext>
            </a:extLst>
          </p:cNvPr>
          <p:cNvSpPr txBox="1"/>
          <p:nvPr/>
        </p:nvSpPr>
        <p:spPr>
          <a:xfrm>
            <a:off x="252663" y="5244873"/>
            <a:ext cx="1854934" cy="369332"/>
          </a:xfrm>
          <a:prstGeom prst="rect">
            <a:avLst/>
          </a:prstGeom>
          <a:noFill/>
        </p:spPr>
        <p:txBody>
          <a:bodyPr wrap="square" rtlCol="0">
            <a:spAutoFit/>
          </a:bodyPr>
          <a:lstStyle/>
          <a:p>
            <a:r>
              <a:rPr lang="en-US" b="1" dirty="0">
                <a:solidFill>
                  <a:schemeClr val="accent1"/>
                </a:solidFill>
                <a:latin typeface="Georgia" panose="02040502050405020303" pitchFamily="18" charset="0"/>
              </a:rPr>
              <a:t>Measurement</a:t>
            </a:r>
          </a:p>
        </p:txBody>
      </p:sp>
      <p:sp>
        <p:nvSpPr>
          <p:cNvPr id="10" name="TextBox 9">
            <a:extLst>
              <a:ext uri="{FF2B5EF4-FFF2-40B4-BE49-F238E27FC236}">
                <a16:creationId xmlns:a16="http://schemas.microsoft.com/office/drawing/2014/main" id="{DA057050-82BC-471E-8F9A-0303A043CA14}"/>
              </a:ext>
            </a:extLst>
          </p:cNvPr>
          <p:cNvSpPr txBox="1"/>
          <p:nvPr/>
        </p:nvSpPr>
        <p:spPr>
          <a:xfrm>
            <a:off x="2107597" y="1527297"/>
            <a:ext cx="6670038" cy="307777"/>
          </a:xfrm>
          <a:prstGeom prst="rect">
            <a:avLst/>
          </a:prstGeom>
          <a:noFill/>
          <a:ln w="19050">
            <a:solidFill>
              <a:srgbClr val="78797B"/>
            </a:solidFill>
          </a:ln>
        </p:spPr>
        <p:txBody>
          <a:bodyPr wrap="square" rtlCol="0">
            <a:spAutoFit/>
          </a:bodyPr>
          <a:lstStyle/>
          <a:p>
            <a:r>
              <a:rPr lang="en-US" sz="1400" dirty="0">
                <a:solidFill>
                  <a:schemeClr val="accent1"/>
                </a:solidFill>
                <a:latin typeface="Georgia" panose="02040502050405020303" pitchFamily="18" charset="0"/>
              </a:rPr>
              <a:t>Does the transaction contain a performance obligation?</a:t>
            </a:r>
          </a:p>
        </p:txBody>
      </p:sp>
      <p:sp>
        <p:nvSpPr>
          <p:cNvPr id="11" name="TextBox 10">
            <a:extLst>
              <a:ext uri="{FF2B5EF4-FFF2-40B4-BE49-F238E27FC236}">
                <a16:creationId xmlns:a16="http://schemas.microsoft.com/office/drawing/2014/main" id="{57C4E5FB-D7A9-44C9-937A-32BB560D4F25}"/>
              </a:ext>
            </a:extLst>
          </p:cNvPr>
          <p:cNvSpPr txBox="1"/>
          <p:nvPr/>
        </p:nvSpPr>
        <p:spPr>
          <a:xfrm>
            <a:off x="2107597" y="5175973"/>
            <a:ext cx="6670038" cy="523220"/>
          </a:xfrm>
          <a:prstGeom prst="rect">
            <a:avLst/>
          </a:prstGeom>
          <a:noFill/>
          <a:ln w="19050">
            <a:solidFill>
              <a:srgbClr val="78797B"/>
            </a:solidFill>
          </a:ln>
        </p:spPr>
        <p:txBody>
          <a:bodyPr wrap="square" rtlCol="0">
            <a:spAutoFit/>
          </a:bodyPr>
          <a:lstStyle/>
          <a:p>
            <a:r>
              <a:rPr lang="en-US" sz="1400" i="1" dirty="0">
                <a:solidFill>
                  <a:schemeClr val="accent1"/>
                </a:solidFill>
                <a:latin typeface="Georgia" panose="02040502050405020303" pitchFamily="18" charset="0"/>
              </a:rPr>
              <a:t>Measurement is not addressed in the Invitation to Comment but is expected to be addressed in a later due process document.</a:t>
            </a:r>
          </a:p>
        </p:txBody>
      </p:sp>
      <p:sp>
        <p:nvSpPr>
          <p:cNvPr id="12" name="TextBox 11">
            <a:extLst>
              <a:ext uri="{FF2B5EF4-FFF2-40B4-BE49-F238E27FC236}">
                <a16:creationId xmlns:a16="http://schemas.microsoft.com/office/drawing/2014/main" id="{3A8E39B0-524E-404A-9A7E-8ABD32B55035}"/>
              </a:ext>
            </a:extLst>
          </p:cNvPr>
          <p:cNvSpPr txBox="1"/>
          <p:nvPr/>
        </p:nvSpPr>
        <p:spPr>
          <a:xfrm>
            <a:off x="2111543" y="2498317"/>
            <a:ext cx="3483141" cy="2246769"/>
          </a:xfrm>
          <a:prstGeom prst="rect">
            <a:avLst/>
          </a:prstGeom>
          <a:noFill/>
          <a:ln w="19050">
            <a:solidFill>
              <a:srgbClr val="78797B"/>
            </a:solidFill>
          </a:ln>
        </p:spPr>
        <p:txBody>
          <a:bodyPr wrap="square" rtlCol="0">
            <a:spAutoFit/>
          </a:bodyPr>
          <a:lstStyle/>
          <a:p>
            <a:r>
              <a:rPr lang="en-US" sz="1400" b="1" dirty="0">
                <a:solidFill>
                  <a:schemeClr val="accent1"/>
                </a:solidFill>
                <a:latin typeface="Georgia" panose="02040502050405020303" pitchFamily="18" charset="0"/>
              </a:rPr>
              <a:t>Performance recognition approach:</a:t>
            </a:r>
          </a:p>
          <a:p>
            <a:endParaRPr lang="en-US" sz="1400" dirty="0">
              <a:solidFill>
                <a:schemeClr val="accent1"/>
              </a:solidFill>
              <a:latin typeface="Georgia" panose="02040502050405020303" pitchFamily="18" charset="0"/>
            </a:endParaRP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Determine consideration</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Allocate consideration to performance obligation(s)</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Recognize revenue or expense as each performance obligation is satisfied (at a point in time or over time) and the transaction is applicable to the reporting period(s)</a:t>
            </a:r>
          </a:p>
        </p:txBody>
      </p:sp>
      <p:sp>
        <p:nvSpPr>
          <p:cNvPr id="13" name="TextBox 12">
            <a:extLst>
              <a:ext uri="{FF2B5EF4-FFF2-40B4-BE49-F238E27FC236}">
                <a16:creationId xmlns:a16="http://schemas.microsoft.com/office/drawing/2014/main" id="{7F7C5578-656D-44DA-A695-3C0E6768D410}"/>
              </a:ext>
            </a:extLst>
          </p:cNvPr>
          <p:cNvSpPr txBox="1"/>
          <p:nvPr/>
        </p:nvSpPr>
        <p:spPr>
          <a:xfrm>
            <a:off x="5735716" y="2498317"/>
            <a:ext cx="3041919" cy="2249424"/>
          </a:xfrm>
          <a:prstGeom prst="rect">
            <a:avLst/>
          </a:prstGeom>
          <a:noFill/>
          <a:ln w="19050">
            <a:solidFill>
              <a:srgbClr val="78797B"/>
            </a:solidFill>
          </a:ln>
        </p:spPr>
        <p:txBody>
          <a:bodyPr wrap="square" rtlCol="0">
            <a:spAutoFit/>
          </a:bodyPr>
          <a:lstStyle/>
          <a:p>
            <a:r>
              <a:rPr lang="en-US" sz="1400" b="1" dirty="0">
                <a:solidFill>
                  <a:schemeClr val="accent1"/>
                </a:solidFill>
                <a:latin typeface="Georgia" panose="02040502050405020303" pitchFamily="18" charset="0"/>
              </a:rPr>
              <a:t>Provisions of Statement 33:</a:t>
            </a:r>
          </a:p>
          <a:p>
            <a:endParaRPr lang="en-US" sz="1400" dirty="0">
              <a:solidFill>
                <a:schemeClr val="accent1"/>
              </a:solidFill>
              <a:latin typeface="Georgia" panose="02040502050405020303" pitchFamily="18" charset="0"/>
            </a:endParaRP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Derived tax revenue</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Imposed nonexchange revenue</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Government-mandated nonexchange transaction</a:t>
            </a:r>
          </a:p>
          <a:p>
            <a:pPr marL="285750" indent="-285750">
              <a:buFont typeface="Arial" panose="020B0604020202020204" pitchFamily="34" charset="0"/>
              <a:buChar char="•"/>
            </a:pPr>
            <a:r>
              <a:rPr lang="en-US" sz="1400" dirty="0">
                <a:solidFill>
                  <a:schemeClr val="accent1"/>
                </a:solidFill>
                <a:latin typeface="Georgia" panose="02040502050405020303" pitchFamily="18" charset="0"/>
              </a:rPr>
              <a:t>Voluntary nonexchange transaction</a:t>
            </a:r>
          </a:p>
        </p:txBody>
      </p:sp>
      <p:sp>
        <p:nvSpPr>
          <p:cNvPr id="14" name="TextBox 13">
            <a:extLst>
              <a:ext uri="{FF2B5EF4-FFF2-40B4-BE49-F238E27FC236}">
                <a16:creationId xmlns:a16="http://schemas.microsoft.com/office/drawing/2014/main" id="{C5ECAA75-4AE9-4191-B0C2-2C685128D8DF}"/>
              </a:ext>
            </a:extLst>
          </p:cNvPr>
          <p:cNvSpPr txBox="1"/>
          <p:nvPr/>
        </p:nvSpPr>
        <p:spPr>
          <a:xfrm>
            <a:off x="3492165" y="2174371"/>
            <a:ext cx="721896" cy="338554"/>
          </a:xfrm>
          <a:prstGeom prst="rect">
            <a:avLst/>
          </a:prstGeom>
          <a:noFill/>
        </p:spPr>
        <p:txBody>
          <a:bodyPr wrap="square" rtlCol="0">
            <a:spAutoFit/>
          </a:bodyPr>
          <a:lstStyle/>
          <a:p>
            <a:pPr algn="ctr"/>
            <a:r>
              <a:rPr lang="en-US" sz="1600" b="1" dirty="0">
                <a:latin typeface="Georgia" panose="02040502050405020303" pitchFamily="18" charset="0"/>
              </a:rPr>
              <a:t>YES</a:t>
            </a:r>
          </a:p>
        </p:txBody>
      </p:sp>
      <p:sp>
        <p:nvSpPr>
          <p:cNvPr id="15" name="TextBox 14">
            <a:extLst>
              <a:ext uri="{FF2B5EF4-FFF2-40B4-BE49-F238E27FC236}">
                <a16:creationId xmlns:a16="http://schemas.microsoft.com/office/drawing/2014/main" id="{4F979D46-5CF6-4CFD-B9B4-082CD1C12E31}"/>
              </a:ext>
            </a:extLst>
          </p:cNvPr>
          <p:cNvSpPr txBox="1"/>
          <p:nvPr/>
        </p:nvSpPr>
        <p:spPr>
          <a:xfrm>
            <a:off x="6895727" y="2174371"/>
            <a:ext cx="721896" cy="338554"/>
          </a:xfrm>
          <a:prstGeom prst="rect">
            <a:avLst/>
          </a:prstGeom>
          <a:noFill/>
        </p:spPr>
        <p:txBody>
          <a:bodyPr wrap="square" rtlCol="0">
            <a:spAutoFit/>
          </a:bodyPr>
          <a:lstStyle/>
          <a:p>
            <a:pPr algn="ctr"/>
            <a:r>
              <a:rPr lang="en-US" sz="1600" b="1" dirty="0">
                <a:latin typeface="Georgia" panose="02040502050405020303" pitchFamily="18" charset="0"/>
              </a:rPr>
              <a:t>NO</a:t>
            </a:r>
          </a:p>
        </p:txBody>
      </p:sp>
    </p:spTree>
    <p:extLst>
      <p:ext uri="{BB962C8B-B14F-4D97-AF65-F5344CB8AC3E}">
        <p14:creationId xmlns:p14="http://schemas.microsoft.com/office/powerpoint/2010/main" val="5958506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07121110"/>
              </p:ext>
            </p:extLst>
          </p:nvPr>
        </p:nvGraphicFramePr>
        <p:xfrm>
          <a:off x="566007" y="1434576"/>
          <a:ext cx="8231292" cy="2678656"/>
        </p:xfrm>
        <a:graphic>
          <a:graphicData uri="http://schemas.openxmlformats.org/drawingml/2006/table">
            <a:tbl>
              <a:tblPr bandRow="1">
                <a:tableStyleId>{5C22544A-7EE6-4342-B048-85BDC9FD1C3A}</a:tableStyleId>
              </a:tblPr>
              <a:tblGrid>
                <a:gridCol w="4115646">
                  <a:extLst>
                    <a:ext uri="{9D8B030D-6E8A-4147-A177-3AD203B41FA5}">
                      <a16:colId xmlns:a16="http://schemas.microsoft.com/office/drawing/2014/main" val="20000"/>
                    </a:ext>
                  </a:extLst>
                </a:gridCol>
                <a:gridCol w="4115646">
                  <a:extLst>
                    <a:ext uri="{9D8B030D-6E8A-4147-A177-3AD203B41FA5}">
                      <a16:colId xmlns:a16="http://schemas.microsoft.com/office/drawing/2014/main" val="20001"/>
                    </a:ext>
                  </a:extLst>
                </a:gridCol>
              </a:tblGrid>
              <a:tr h="462579">
                <a:tc>
                  <a:txBody>
                    <a:bodyPr/>
                    <a:lstStyle/>
                    <a:p>
                      <a:pPr algn="ctr"/>
                      <a:r>
                        <a:rPr lang="en-US" sz="1800" dirty="0"/>
                        <a:t>Pre-Agenda Research Started</a:t>
                      </a:r>
                    </a:p>
                  </a:txBody>
                  <a:tcPr marL="71455" marR="71455" marT="34290" marB="34290" anchor="ctr"/>
                </a:tc>
                <a:tc>
                  <a:txBody>
                    <a:bodyPr/>
                    <a:lstStyle/>
                    <a:p>
                      <a:pPr algn="ctr"/>
                      <a:r>
                        <a:rPr lang="en-US" sz="1800"/>
                        <a:t>September</a:t>
                      </a:r>
                      <a:r>
                        <a:rPr lang="en-US" sz="1800" baseline="0"/>
                        <a:t> </a:t>
                      </a:r>
                      <a:r>
                        <a:rPr lang="en-US" sz="1800"/>
                        <a:t>2015</a:t>
                      </a:r>
                    </a:p>
                  </a:txBody>
                  <a:tcPr marL="71455" marR="71455" marT="34290" marB="34290" anchor="ctr"/>
                </a:tc>
                <a:extLst>
                  <a:ext uri="{0D108BD9-81ED-4DB2-BD59-A6C34878D82A}">
                    <a16:rowId xmlns:a16="http://schemas.microsoft.com/office/drawing/2014/main" val="10001"/>
                  </a:ext>
                </a:extLst>
              </a:tr>
              <a:tr h="451821">
                <a:tc>
                  <a:txBody>
                    <a:bodyPr/>
                    <a:lstStyle/>
                    <a:p>
                      <a:pPr algn="ctr"/>
                      <a:r>
                        <a:rPr lang="en-US" sz="1800" dirty="0"/>
                        <a:t>Added to Current Technical Agenda </a:t>
                      </a:r>
                    </a:p>
                  </a:txBody>
                  <a:tcPr marL="71455" marR="71455" marT="34290" marB="34290" anchor="ctr"/>
                </a:tc>
                <a:tc>
                  <a:txBody>
                    <a:bodyPr/>
                    <a:lstStyle/>
                    <a:p>
                      <a:pPr algn="ctr"/>
                      <a:r>
                        <a:rPr lang="en-US" sz="1800"/>
                        <a:t>April 2016</a:t>
                      </a:r>
                    </a:p>
                  </a:txBody>
                  <a:tcPr marL="71455" marR="71455" marT="34290" marB="34290" anchor="ctr"/>
                </a:tc>
                <a:extLst>
                  <a:ext uri="{0D108BD9-81ED-4DB2-BD59-A6C34878D82A}">
                    <a16:rowId xmlns:a16="http://schemas.microsoft.com/office/drawing/2014/main" val="10002"/>
                  </a:ext>
                </a:extLst>
              </a:tr>
              <a:tr h="441064">
                <a:tc>
                  <a:txBody>
                    <a:bodyPr/>
                    <a:lstStyle/>
                    <a:p>
                      <a:pPr algn="ctr"/>
                      <a:r>
                        <a:rPr lang="en-US" sz="1800" baseline="0" dirty="0"/>
                        <a:t>Invitation to Comment Cleared</a:t>
                      </a:r>
                      <a:endParaRPr lang="en-US" sz="1800" dirty="0"/>
                    </a:p>
                  </a:txBody>
                  <a:tcPr marL="71455" marR="71455" marT="34290" marB="34290" anchor="ctr"/>
                </a:tc>
                <a:tc>
                  <a:txBody>
                    <a:bodyPr/>
                    <a:lstStyle/>
                    <a:p>
                      <a:pPr algn="ctr"/>
                      <a:r>
                        <a:rPr lang="en-US" sz="1800" dirty="0"/>
                        <a:t>January 23, 2018</a:t>
                      </a:r>
                    </a:p>
                  </a:txBody>
                  <a:tcPr marL="71455" marR="71455" marT="34290" marB="34290" anchor="ctr"/>
                </a:tc>
                <a:extLst>
                  <a:ext uri="{0D108BD9-81ED-4DB2-BD59-A6C34878D82A}">
                    <a16:rowId xmlns:a16="http://schemas.microsoft.com/office/drawing/2014/main" val="10003"/>
                  </a:ext>
                </a:extLst>
              </a:tr>
              <a:tr h="441064">
                <a:tc>
                  <a:txBody>
                    <a:bodyPr/>
                    <a:lstStyle/>
                    <a:p>
                      <a:pPr algn="ctr"/>
                      <a:r>
                        <a:rPr lang="en-US" sz="1800" dirty="0"/>
                        <a:t>Comment Period Ended</a:t>
                      </a:r>
                    </a:p>
                  </a:txBody>
                  <a:tcPr marL="71455" marR="71455" marT="34290" marB="34290" anchor="ctr"/>
                </a:tc>
                <a:tc>
                  <a:txBody>
                    <a:bodyPr/>
                    <a:lstStyle/>
                    <a:p>
                      <a:pPr algn="ctr"/>
                      <a:r>
                        <a:rPr lang="en-US" sz="1800" dirty="0"/>
                        <a:t>April 27, 2018</a:t>
                      </a:r>
                    </a:p>
                  </a:txBody>
                  <a:tcPr marL="71455" marR="71455" marT="34290" marB="34290" anchor="ctr"/>
                </a:tc>
                <a:extLst>
                  <a:ext uri="{0D108BD9-81ED-4DB2-BD59-A6C34878D82A}">
                    <a16:rowId xmlns:a16="http://schemas.microsoft.com/office/drawing/2014/main" val="4044189934"/>
                  </a:ext>
                </a:extLst>
              </a:tr>
              <a:tr h="441064">
                <a:tc>
                  <a:txBody>
                    <a:bodyPr/>
                    <a:lstStyle/>
                    <a:p>
                      <a:pPr algn="ctr"/>
                      <a:r>
                        <a:rPr lang="en-US" sz="1800" dirty="0"/>
                        <a:t>Redeliberations Expected to Begin</a:t>
                      </a:r>
                    </a:p>
                  </a:txBody>
                  <a:tcPr marL="71455" marR="71455" marT="34290" marB="34290" anchor="ctr"/>
                </a:tc>
                <a:tc>
                  <a:txBody>
                    <a:bodyPr/>
                    <a:lstStyle/>
                    <a:p>
                      <a:pPr algn="ctr"/>
                      <a:r>
                        <a:rPr lang="en-US" sz="1800" dirty="0"/>
                        <a:t>June 2018</a:t>
                      </a:r>
                    </a:p>
                  </a:txBody>
                  <a:tcPr marL="71455" marR="71455" marT="34290" marB="34290" anchor="ctr"/>
                </a:tc>
                <a:extLst>
                  <a:ext uri="{0D108BD9-81ED-4DB2-BD59-A6C34878D82A}">
                    <a16:rowId xmlns:a16="http://schemas.microsoft.com/office/drawing/2014/main" val="3869146700"/>
                  </a:ext>
                </a:extLst>
              </a:tr>
              <a:tr h="441064">
                <a:tc>
                  <a:txBody>
                    <a:bodyPr/>
                    <a:lstStyle/>
                    <a:p>
                      <a:pPr algn="ctr"/>
                      <a:r>
                        <a:rPr lang="en-US" sz="1800" dirty="0"/>
                        <a:t>Preliminary Views Expected</a:t>
                      </a:r>
                    </a:p>
                  </a:txBody>
                  <a:tcPr marL="71455" marR="71455" marT="34290" marB="34290" anchor="ctr"/>
                </a:tc>
                <a:tc>
                  <a:txBody>
                    <a:bodyPr/>
                    <a:lstStyle/>
                    <a:p>
                      <a:pPr algn="ctr"/>
                      <a:r>
                        <a:rPr lang="en-US" sz="1800" dirty="0"/>
                        <a:t>May 2020</a:t>
                      </a:r>
                    </a:p>
                  </a:txBody>
                  <a:tcPr marL="71455" marR="71455" marT="34290" marB="34290" anchor="ctr"/>
                </a:tc>
                <a:extLst>
                  <a:ext uri="{0D108BD9-81ED-4DB2-BD59-A6C34878D82A}">
                    <a16:rowId xmlns:a16="http://schemas.microsoft.com/office/drawing/2014/main" val="2510661114"/>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132</a:t>
            </a:fld>
            <a:endParaRPr lang="en-US"/>
          </a:p>
        </p:txBody>
      </p:sp>
    </p:spTree>
    <p:extLst>
      <p:ext uri="{BB962C8B-B14F-4D97-AF65-F5344CB8AC3E}">
        <p14:creationId xmlns:p14="http://schemas.microsoft.com/office/powerpoint/2010/main" val="24128431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Subscription-Based Information Technology Arrangements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133</a:t>
            </a:fld>
            <a:endParaRPr lang="en-US"/>
          </a:p>
        </p:txBody>
      </p:sp>
    </p:spTree>
    <p:extLst>
      <p:ext uri="{BB962C8B-B14F-4D97-AF65-F5344CB8AC3E}">
        <p14:creationId xmlns:p14="http://schemas.microsoft.com/office/powerpoint/2010/main" val="3944033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What: </a:t>
            </a:r>
            <a:r>
              <a:rPr lang="en-US" dirty="0"/>
              <a:t>The Board is considering establishing standards related to reporting subscription-based information technology arrangements (SBITAs), such as cloud computing contracts</a:t>
            </a:r>
          </a:p>
          <a:p>
            <a:r>
              <a:rPr lang="en-US" b="1" dirty="0"/>
              <a:t>Why: </a:t>
            </a:r>
            <a:r>
              <a:rPr lang="en-US" dirty="0"/>
              <a:t>Stakeholders are concerned that these transactions may not be covered by the guidance in Statements 51 or 87</a:t>
            </a:r>
          </a:p>
          <a:p>
            <a:r>
              <a:rPr lang="en-US" b="1" dirty="0"/>
              <a:t>When: </a:t>
            </a:r>
            <a:r>
              <a:rPr lang="en-US" dirty="0"/>
              <a:t>Deliberations began August 2018</a:t>
            </a:r>
            <a:endParaRPr lang="en-US" b="1" dirty="0"/>
          </a:p>
        </p:txBody>
      </p:sp>
      <p:sp>
        <p:nvSpPr>
          <p:cNvPr id="4" name="Title 3"/>
          <p:cNvSpPr>
            <a:spLocks noGrp="1"/>
          </p:cNvSpPr>
          <p:nvPr>
            <p:ph type="title"/>
          </p:nvPr>
        </p:nvSpPr>
        <p:spPr/>
        <p:txBody>
          <a:bodyPr>
            <a:normAutofit/>
          </a:bodyPr>
          <a:lstStyle/>
          <a:p>
            <a:r>
              <a:rPr lang="en-US"/>
              <a:t>Information Technology Arrangements</a:t>
            </a:r>
          </a:p>
        </p:txBody>
      </p:sp>
      <p:sp>
        <p:nvSpPr>
          <p:cNvPr id="2" name="Slide Number Placeholder 1"/>
          <p:cNvSpPr>
            <a:spLocks noGrp="1"/>
          </p:cNvSpPr>
          <p:nvPr>
            <p:ph type="sldNum" sz="quarter" idx="4"/>
          </p:nvPr>
        </p:nvSpPr>
        <p:spPr/>
        <p:txBody>
          <a:bodyPr/>
          <a:lstStyle/>
          <a:p>
            <a:fld id="{B678A430-2B5E-9C4F-A94E-0139B75F11B5}" type="slidenum">
              <a:rPr lang="en-US" smtClean="0"/>
              <a:pPr/>
              <a:t>134</a:t>
            </a:fld>
            <a:endParaRPr lang="en-US"/>
          </a:p>
        </p:txBody>
      </p:sp>
    </p:spTree>
    <p:extLst>
      <p:ext uri="{BB962C8B-B14F-4D97-AF65-F5344CB8AC3E}">
        <p14:creationId xmlns:p14="http://schemas.microsoft.com/office/powerpoint/2010/main" val="31397701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276532"/>
            <a:ext cx="8471342" cy="5000386"/>
          </a:xfrm>
        </p:spPr>
        <p:txBody>
          <a:bodyPr/>
          <a:lstStyle/>
          <a:p>
            <a:pPr lvl="0"/>
            <a:r>
              <a:rPr lang="en-US" dirty="0"/>
              <a:t>Do SBITAs or a particular stage(s) of SBITAs meet the definition of an asset in Concepts Statement 4? If so, do they meet the Statement 51 definition of an intangible asset? </a:t>
            </a:r>
          </a:p>
          <a:p>
            <a:pPr lvl="0"/>
            <a:r>
              <a:rPr lang="en-US" dirty="0"/>
              <a:t>What are the similarities and differences between SBITAs and on-premise software arrangements? </a:t>
            </a:r>
          </a:p>
          <a:p>
            <a:pPr lvl="0"/>
            <a:r>
              <a:rPr lang="en-US" dirty="0"/>
              <a:t>How should governments account for fees paid for SBITAs? </a:t>
            </a:r>
          </a:p>
        </p:txBody>
      </p:sp>
      <p:sp>
        <p:nvSpPr>
          <p:cNvPr id="2" name="Title 1"/>
          <p:cNvSpPr>
            <a:spLocks noGrp="1"/>
          </p:cNvSpPr>
          <p:nvPr>
            <p:ph type="title"/>
          </p:nvPr>
        </p:nvSpPr>
        <p:spPr>
          <a:xfrm>
            <a:off x="61296" y="379279"/>
            <a:ext cx="8677797" cy="897252"/>
          </a:xfrm>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135</a:t>
            </a:fld>
            <a:endParaRPr lang="en-US"/>
          </a:p>
        </p:txBody>
      </p:sp>
    </p:spTree>
    <p:extLst>
      <p:ext uri="{BB962C8B-B14F-4D97-AF65-F5344CB8AC3E}">
        <p14:creationId xmlns:p14="http://schemas.microsoft.com/office/powerpoint/2010/main" val="3523940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276532"/>
            <a:ext cx="8471342" cy="5000386"/>
          </a:xfrm>
        </p:spPr>
        <p:txBody>
          <a:bodyPr/>
          <a:lstStyle/>
          <a:p>
            <a:r>
              <a:rPr lang="en-US" dirty="0"/>
              <a:t>If the contract for a SBITAs is separate from the contract for the initial implementation of that SBITAs, how should governments account for outlays incurred during the initial implementation of SBITAs? </a:t>
            </a:r>
          </a:p>
          <a:p>
            <a:pPr lvl="0"/>
            <a:r>
              <a:rPr lang="en-US" dirty="0"/>
              <a:t>Should outlays associated with SBITAs be grouped into three stages, similar to the three stages described for developing and installing internally generated computer software in Statement 51? </a:t>
            </a:r>
          </a:p>
          <a:p>
            <a:pPr lvl="0"/>
            <a:r>
              <a:rPr lang="en-US" dirty="0"/>
              <a:t>Some SBITAs have multiple components that may go into service at different times. Should governments account for those components separately? </a:t>
            </a:r>
          </a:p>
        </p:txBody>
      </p:sp>
      <p:sp>
        <p:nvSpPr>
          <p:cNvPr id="2" name="Title 1"/>
          <p:cNvSpPr>
            <a:spLocks noGrp="1"/>
          </p:cNvSpPr>
          <p:nvPr>
            <p:ph type="title"/>
          </p:nvPr>
        </p:nvSpPr>
        <p:spPr>
          <a:xfrm>
            <a:off x="61296" y="379279"/>
            <a:ext cx="8677797" cy="897252"/>
          </a:xfrm>
        </p:spPr>
        <p:txBody>
          <a:bodyPr/>
          <a:lstStyle/>
          <a:p>
            <a:r>
              <a:rPr lang="en-US" dirty="0"/>
              <a:t>Topics to Be Considered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136</a:t>
            </a:fld>
            <a:endParaRPr lang="en-US"/>
          </a:p>
        </p:txBody>
      </p:sp>
    </p:spTree>
    <p:extLst>
      <p:ext uri="{BB962C8B-B14F-4D97-AF65-F5344CB8AC3E}">
        <p14:creationId xmlns:p14="http://schemas.microsoft.com/office/powerpoint/2010/main" val="459439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57185979"/>
              </p:ext>
            </p:extLst>
          </p:nvPr>
        </p:nvGraphicFramePr>
        <p:xfrm>
          <a:off x="119063" y="1652588"/>
          <a:ext cx="8561388" cy="2209148"/>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dirty="0"/>
                        <a:t>Pre-Agenda Research Approved</a:t>
                      </a:r>
                    </a:p>
                  </a:txBody>
                  <a:tcPr marL="95127" marR="95127" anchor="ctr"/>
                </a:tc>
                <a:tc>
                  <a:txBody>
                    <a:bodyPr/>
                    <a:lstStyle/>
                    <a:p>
                      <a:pPr algn="ctr"/>
                      <a:r>
                        <a:rPr lang="en-US" dirty="0"/>
                        <a:t>April 2017</a:t>
                      </a:r>
                    </a:p>
                  </a:txBody>
                  <a:tcPr marL="95127" marR="95127" anchor="ctr"/>
                </a:tc>
                <a:extLst>
                  <a:ext uri="{0D108BD9-81ED-4DB2-BD59-A6C34878D82A}">
                    <a16:rowId xmlns:a16="http://schemas.microsoft.com/office/drawing/2014/main" val="10001"/>
                  </a:ext>
                </a:extLst>
              </a:tr>
              <a:tr h="552287">
                <a:tc>
                  <a:txBody>
                    <a:bodyPr/>
                    <a:lstStyle/>
                    <a:p>
                      <a:pPr algn="ctr"/>
                      <a:r>
                        <a:rPr lang="en-US"/>
                        <a:t>Added to Current Technical Agenda </a:t>
                      </a:r>
                    </a:p>
                  </a:txBody>
                  <a:tcPr marL="95127" marR="95127" anchor="ctr"/>
                </a:tc>
                <a:tc>
                  <a:txBody>
                    <a:bodyPr/>
                    <a:lstStyle/>
                    <a:p>
                      <a:pPr algn="ctr"/>
                      <a:r>
                        <a:rPr lang="en-US" dirty="0"/>
                        <a:t>April 2018</a:t>
                      </a:r>
                    </a:p>
                  </a:txBody>
                  <a:tcPr marL="95127" marR="95127" anchor="ctr"/>
                </a:tc>
                <a:extLst>
                  <a:ext uri="{0D108BD9-81ED-4DB2-BD59-A6C34878D82A}">
                    <a16:rowId xmlns:a16="http://schemas.microsoft.com/office/drawing/2014/main" val="10002"/>
                  </a:ext>
                </a:extLst>
              </a:tr>
              <a:tr h="552287">
                <a:tc>
                  <a:txBody>
                    <a:bodyPr/>
                    <a:lstStyle/>
                    <a:p>
                      <a:pPr algn="ctr"/>
                      <a:r>
                        <a:rPr lang="en-US" dirty="0"/>
                        <a:t>Deliberations Began</a:t>
                      </a:r>
                    </a:p>
                  </a:txBody>
                  <a:tcPr marL="95127" marR="95127" anchor="ctr"/>
                </a:tc>
                <a:tc>
                  <a:txBody>
                    <a:bodyPr/>
                    <a:lstStyle/>
                    <a:p>
                      <a:pPr algn="ctr"/>
                      <a:r>
                        <a:rPr lang="en-US" dirty="0"/>
                        <a:t>August 2018</a:t>
                      </a:r>
                    </a:p>
                  </a:txBody>
                  <a:tcPr marL="95127" marR="95127" anchor="ctr"/>
                </a:tc>
                <a:extLst>
                  <a:ext uri="{0D108BD9-81ED-4DB2-BD59-A6C34878D82A}">
                    <a16:rowId xmlns:a16="http://schemas.microsoft.com/office/drawing/2014/main" val="1596887691"/>
                  </a:ext>
                </a:extLst>
              </a:tr>
              <a:tr h="552287">
                <a:tc>
                  <a:txBody>
                    <a:bodyPr/>
                    <a:lstStyle/>
                    <a:p>
                      <a:pPr algn="ctr"/>
                      <a:r>
                        <a:rPr lang="en-US" baseline="0" dirty="0"/>
                        <a:t>Exposure Draft Expected</a:t>
                      </a:r>
                      <a:endParaRPr lang="en-US" dirty="0"/>
                    </a:p>
                  </a:txBody>
                  <a:tcPr marL="95127" marR="95127" anchor="ctr"/>
                </a:tc>
                <a:tc>
                  <a:txBody>
                    <a:bodyPr/>
                    <a:lstStyle/>
                    <a:p>
                      <a:pPr algn="ctr"/>
                      <a:r>
                        <a:rPr lang="en-US" dirty="0"/>
                        <a:t>April 2019</a:t>
                      </a:r>
                    </a:p>
                  </a:txBody>
                  <a:tcPr marL="95127" marR="95127" anchor="ct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137</a:t>
            </a:fld>
            <a:endParaRPr lang="en-US"/>
          </a:p>
        </p:txBody>
      </p:sp>
    </p:spTree>
    <p:extLst>
      <p:ext uri="{BB962C8B-B14F-4D97-AF65-F5344CB8AC3E}">
        <p14:creationId xmlns:p14="http://schemas.microsoft.com/office/powerpoint/2010/main" val="37997502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a:t>
            </a:r>
          </a:p>
        </p:txBody>
      </p:sp>
      <p:sp>
        <p:nvSpPr>
          <p:cNvPr id="6" name="Text Placeholder 5"/>
          <p:cNvSpPr>
            <a:spLocks noGrp="1"/>
          </p:cNvSpPr>
          <p:nvPr>
            <p:ph type="body" sz="quarter" idx="11"/>
          </p:nvPr>
        </p:nvSpPr>
        <p:spPr/>
        <p:txBody>
          <a:bodyPr/>
          <a:lstStyle/>
          <a:p>
            <a:r>
              <a:rPr lang="en-US"/>
              <a:t>Visit www.gasb.org</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138</a:t>
            </a:fld>
            <a:endParaRPr lang="en-US"/>
          </a:p>
        </p:txBody>
      </p:sp>
    </p:spTree>
    <p:extLst>
      <p:ext uri="{BB962C8B-B14F-4D97-AF65-F5344CB8AC3E}">
        <p14:creationId xmlns:p14="http://schemas.microsoft.com/office/powerpoint/2010/main" val="39628972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Pre-Agenda Research Activities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139</a:t>
            </a:fld>
            <a:endParaRPr lang="en-US"/>
          </a:p>
        </p:txBody>
      </p:sp>
    </p:spTree>
    <p:extLst>
      <p:ext uri="{BB962C8B-B14F-4D97-AF65-F5344CB8AC3E}">
        <p14:creationId xmlns:p14="http://schemas.microsoft.com/office/powerpoint/2010/main" val="324425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t>Alternative measurement method may be applied if fewer than 100 employees (active and inactive) are provided benefits through plan as of the beginning of the measurement period</a:t>
            </a:r>
          </a:p>
          <a:p>
            <a:pPr lvl="1"/>
            <a:r>
              <a:rPr lang="en-US"/>
              <a:t>Generally, same simplifications to assumptions can be used as were permitted by Statement 45</a:t>
            </a:r>
            <a:endParaRPr lang="en-US">
              <a:solidFill>
                <a:schemeClr val="tx1"/>
              </a:solidFill>
            </a:endParaRPr>
          </a:p>
          <a:p>
            <a:endParaRPr lang="en-US">
              <a:solidFill>
                <a:schemeClr val="tx1"/>
              </a:solidFill>
            </a:endParaRPr>
          </a:p>
          <a:p>
            <a:pPr lvl="1"/>
            <a:endParaRPr lang="en-US">
              <a:solidFill>
                <a:schemeClr val="tx1"/>
              </a:solidFill>
            </a:endParaRPr>
          </a:p>
          <a:p>
            <a:endParaRPr lang="en-US"/>
          </a:p>
        </p:txBody>
      </p:sp>
      <p:sp>
        <p:nvSpPr>
          <p:cNvPr id="2" name="Title 1"/>
          <p:cNvSpPr>
            <a:spLocks noGrp="1"/>
          </p:cNvSpPr>
          <p:nvPr>
            <p:ph type="title"/>
          </p:nvPr>
        </p:nvSpPr>
        <p:spPr/>
        <p:txBody>
          <a:bodyPr>
            <a:normAutofit fontScale="90000"/>
          </a:bodyPr>
          <a:lstStyle/>
          <a:p>
            <a:r>
              <a:rPr lang="en-US"/>
              <a:t>Measurement of the Total OPEB Liability: Alternative Measurement Method</a:t>
            </a:r>
          </a:p>
        </p:txBody>
      </p:sp>
      <p:sp>
        <p:nvSpPr>
          <p:cNvPr id="4" name="Slide Number Placeholder 3"/>
          <p:cNvSpPr>
            <a:spLocks noGrp="1"/>
          </p:cNvSpPr>
          <p:nvPr>
            <p:ph type="sldNum" sz="quarter" idx="4"/>
          </p:nvPr>
        </p:nvSpPr>
        <p:spPr/>
        <p:txBody>
          <a:bodyPr/>
          <a:lstStyle/>
          <a:p>
            <a:fld id="{B678A430-2B5E-9C4F-A94E-0139B75F11B5}" type="slidenum">
              <a:rPr lang="en-US" smtClean="0"/>
              <a:pPr/>
              <a:t>14</a:t>
            </a:fld>
            <a:endParaRPr lang="en-US"/>
          </a:p>
        </p:txBody>
      </p:sp>
    </p:spTree>
    <p:extLst>
      <p:ext uri="{BB962C8B-B14F-4D97-AF65-F5344CB8AC3E}">
        <p14:creationId xmlns:p14="http://schemas.microsoft.com/office/powerpoint/2010/main" val="29111188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Compensated Absences:</a:t>
            </a:r>
            <a:br>
              <a:rPr lang="en-US" dirty="0"/>
            </a:br>
            <a:r>
              <a:rPr lang="en-US" dirty="0"/>
              <a:t>Reexamination of Statement 16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140</a:t>
            </a:fld>
            <a:endParaRPr lang="en-US"/>
          </a:p>
        </p:txBody>
      </p:sp>
    </p:spTree>
    <p:extLst>
      <p:ext uri="{BB962C8B-B14F-4D97-AF65-F5344CB8AC3E}">
        <p14:creationId xmlns:p14="http://schemas.microsoft.com/office/powerpoint/2010/main" val="19404963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434576"/>
            <a:ext cx="8561387" cy="4842341"/>
          </a:xfrm>
        </p:spPr>
        <p:txBody>
          <a:bodyPr/>
          <a:lstStyle/>
          <a:p>
            <a:r>
              <a:rPr lang="en-US" b="1" dirty="0"/>
              <a:t>What: </a:t>
            </a:r>
            <a:r>
              <a:rPr lang="en-US" dirty="0"/>
              <a:t>Research to evaluate the effectiveness of Statement 16 and consider whether additional guidance needs to be developed</a:t>
            </a:r>
          </a:p>
          <a:p>
            <a:r>
              <a:rPr lang="en-US" b="1" dirty="0"/>
              <a:t>Why: </a:t>
            </a:r>
            <a:r>
              <a:rPr lang="en-US" dirty="0"/>
              <a:t>The GASB routinely reviews whether existing standards are meeting their intended objectives; Statement 16 became effective in 1994</a:t>
            </a:r>
          </a:p>
          <a:p>
            <a:r>
              <a:rPr lang="en-US" b="1" dirty="0"/>
              <a:t>When: </a:t>
            </a:r>
            <a:r>
              <a:rPr lang="en-US" dirty="0"/>
              <a:t>The Board added the pre-agenda research in August 2018</a:t>
            </a:r>
            <a:endParaRPr lang="en-US" b="1" dirty="0"/>
          </a:p>
        </p:txBody>
      </p:sp>
      <p:sp>
        <p:nvSpPr>
          <p:cNvPr id="4" name="Title 3"/>
          <p:cNvSpPr>
            <a:spLocks noGrp="1"/>
          </p:cNvSpPr>
          <p:nvPr>
            <p:ph type="title"/>
          </p:nvPr>
        </p:nvSpPr>
        <p:spPr/>
        <p:txBody>
          <a:bodyPr>
            <a:normAutofit/>
          </a:bodyPr>
          <a:lstStyle/>
          <a:p>
            <a:r>
              <a:rPr lang="en-US" dirty="0"/>
              <a:t>Compensated Absences</a:t>
            </a:r>
          </a:p>
        </p:txBody>
      </p:sp>
      <p:sp>
        <p:nvSpPr>
          <p:cNvPr id="2" name="Slide Number Placeholder 1"/>
          <p:cNvSpPr>
            <a:spLocks noGrp="1"/>
          </p:cNvSpPr>
          <p:nvPr>
            <p:ph type="sldNum" sz="quarter" idx="4"/>
          </p:nvPr>
        </p:nvSpPr>
        <p:spPr/>
        <p:txBody>
          <a:bodyPr/>
          <a:lstStyle/>
          <a:p>
            <a:fld id="{B678A430-2B5E-9C4F-A94E-0139B75F11B5}" type="slidenum">
              <a:rPr lang="en-US" smtClean="0"/>
              <a:pPr/>
              <a:t>141</a:t>
            </a:fld>
            <a:endParaRPr lang="en-US"/>
          </a:p>
        </p:txBody>
      </p:sp>
    </p:spTree>
    <p:extLst>
      <p:ext uri="{BB962C8B-B14F-4D97-AF65-F5344CB8AC3E}">
        <p14:creationId xmlns:p14="http://schemas.microsoft.com/office/powerpoint/2010/main" val="106063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276532"/>
            <a:ext cx="8471342" cy="5000386"/>
          </a:xfrm>
        </p:spPr>
        <p:txBody>
          <a:bodyPr/>
          <a:lstStyle/>
          <a:p>
            <a:pPr lvl="0"/>
            <a:r>
              <a:rPr lang="en-US" dirty="0"/>
              <a:t>What method(s) do governments use to calculate the liability for compensated absences: the termination payment method or the vesting method (as described in paragraph 8 of Statement 16)?</a:t>
            </a:r>
          </a:p>
          <a:p>
            <a:pPr lvl="0"/>
            <a:r>
              <a:rPr lang="en-US" dirty="0"/>
              <a:t>Should there continue to be a choice regarding how to calculate the liability? Should one method be eliminated?</a:t>
            </a:r>
          </a:p>
        </p:txBody>
      </p:sp>
      <p:sp>
        <p:nvSpPr>
          <p:cNvPr id="2" name="Title 1"/>
          <p:cNvSpPr>
            <a:spLocks noGrp="1"/>
          </p:cNvSpPr>
          <p:nvPr>
            <p:ph type="title"/>
          </p:nvPr>
        </p:nvSpPr>
        <p:spPr>
          <a:xfrm>
            <a:off x="61296" y="379279"/>
            <a:ext cx="8677797" cy="897252"/>
          </a:xfrm>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142</a:t>
            </a:fld>
            <a:endParaRPr lang="en-US"/>
          </a:p>
        </p:txBody>
      </p:sp>
    </p:spTree>
    <p:extLst>
      <p:ext uri="{BB962C8B-B14F-4D97-AF65-F5344CB8AC3E}">
        <p14:creationId xmlns:p14="http://schemas.microsoft.com/office/powerpoint/2010/main" val="9847288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Deferred Compensation Plans: Reexamination of Statement 32</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143</a:t>
            </a:fld>
            <a:endParaRPr lang="en-US"/>
          </a:p>
        </p:txBody>
      </p:sp>
    </p:spTree>
    <p:extLst>
      <p:ext uri="{BB962C8B-B14F-4D97-AF65-F5344CB8AC3E}">
        <p14:creationId xmlns:p14="http://schemas.microsoft.com/office/powerpoint/2010/main" val="19766527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434576"/>
            <a:ext cx="8561387" cy="4842341"/>
          </a:xfrm>
        </p:spPr>
        <p:txBody>
          <a:bodyPr/>
          <a:lstStyle/>
          <a:p>
            <a:r>
              <a:rPr lang="en-US" b="1" dirty="0"/>
              <a:t>What: </a:t>
            </a:r>
            <a:r>
              <a:rPr lang="en-US" dirty="0"/>
              <a:t>Research to evaluate the effectiveness of Statement 32 by (1) assessing the changes in characteristics of the Section 457 plans and (2) considering whether existing requirements provide users of financial statements with essential information</a:t>
            </a:r>
          </a:p>
          <a:p>
            <a:r>
              <a:rPr lang="en-US" b="1" dirty="0"/>
              <a:t>Why: </a:t>
            </a:r>
            <a:r>
              <a:rPr lang="en-US" dirty="0"/>
              <a:t>The GASB routinely reviews whether existing standards are meeting their intended objectives</a:t>
            </a:r>
          </a:p>
          <a:p>
            <a:r>
              <a:rPr lang="en-US" b="1" dirty="0"/>
              <a:t>When: </a:t>
            </a:r>
            <a:r>
              <a:rPr lang="en-US" dirty="0"/>
              <a:t>The Board added the pre-agenda research in April 2018</a:t>
            </a:r>
            <a:endParaRPr lang="en-US" b="1" dirty="0"/>
          </a:p>
        </p:txBody>
      </p:sp>
      <p:sp>
        <p:nvSpPr>
          <p:cNvPr id="4" name="Title 3"/>
          <p:cNvSpPr>
            <a:spLocks noGrp="1"/>
          </p:cNvSpPr>
          <p:nvPr>
            <p:ph type="title"/>
          </p:nvPr>
        </p:nvSpPr>
        <p:spPr/>
        <p:txBody>
          <a:bodyPr>
            <a:normAutofit/>
          </a:bodyPr>
          <a:lstStyle/>
          <a:p>
            <a:r>
              <a:rPr lang="en-US" dirty="0"/>
              <a:t>Deferred Compensation Plans</a:t>
            </a:r>
          </a:p>
        </p:txBody>
      </p:sp>
      <p:sp>
        <p:nvSpPr>
          <p:cNvPr id="2" name="Slide Number Placeholder 1"/>
          <p:cNvSpPr>
            <a:spLocks noGrp="1"/>
          </p:cNvSpPr>
          <p:nvPr>
            <p:ph type="sldNum" sz="quarter" idx="4"/>
          </p:nvPr>
        </p:nvSpPr>
        <p:spPr/>
        <p:txBody>
          <a:bodyPr/>
          <a:lstStyle/>
          <a:p>
            <a:fld id="{B678A430-2B5E-9C4F-A94E-0139B75F11B5}" type="slidenum">
              <a:rPr lang="en-US" smtClean="0"/>
              <a:pPr/>
              <a:t>144</a:t>
            </a:fld>
            <a:endParaRPr lang="en-US"/>
          </a:p>
        </p:txBody>
      </p:sp>
    </p:spTree>
    <p:extLst>
      <p:ext uri="{BB962C8B-B14F-4D97-AF65-F5344CB8AC3E}">
        <p14:creationId xmlns:p14="http://schemas.microsoft.com/office/powerpoint/2010/main" val="32450245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276532"/>
            <a:ext cx="8471342" cy="5000386"/>
          </a:xfrm>
        </p:spPr>
        <p:txBody>
          <a:bodyPr/>
          <a:lstStyle/>
          <a:p>
            <a:pPr lvl="0"/>
            <a:r>
              <a:rPr lang="en-US" dirty="0"/>
              <a:t>Are Section 457 plans that are reported in accordance with Statement 32, as amended, significantly different that pension plans that are reported in accordance with Statement No. 67, </a:t>
            </a:r>
            <a:r>
              <a:rPr lang="en-US" i="1" dirty="0"/>
              <a:t>Financial Reporting for Pension Plans?</a:t>
            </a:r>
            <a:endParaRPr lang="en-US" dirty="0"/>
          </a:p>
          <a:p>
            <a:pPr lvl="0"/>
            <a:r>
              <a:rPr lang="en-US" dirty="0"/>
              <a:t>If the arrangements are significantly different, are the requirements of Statement 32, as amended, sufficient to meet the information needs of users of financial statements?</a:t>
            </a:r>
          </a:p>
        </p:txBody>
      </p:sp>
      <p:sp>
        <p:nvSpPr>
          <p:cNvPr id="2" name="Title 1"/>
          <p:cNvSpPr>
            <a:spLocks noGrp="1"/>
          </p:cNvSpPr>
          <p:nvPr>
            <p:ph type="title"/>
          </p:nvPr>
        </p:nvSpPr>
        <p:spPr>
          <a:xfrm>
            <a:off x="61296" y="379279"/>
            <a:ext cx="8677797" cy="897252"/>
          </a:xfrm>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145</a:t>
            </a:fld>
            <a:endParaRPr lang="en-US"/>
          </a:p>
        </p:txBody>
      </p:sp>
    </p:spTree>
    <p:extLst>
      <p:ext uri="{BB962C8B-B14F-4D97-AF65-F5344CB8AC3E}">
        <p14:creationId xmlns:p14="http://schemas.microsoft.com/office/powerpoint/2010/main" val="34559382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Going Concern Disclosures: Reexamination of Statement 56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146</a:t>
            </a:fld>
            <a:endParaRPr lang="en-US"/>
          </a:p>
        </p:txBody>
      </p:sp>
    </p:spTree>
    <p:extLst>
      <p:ext uri="{BB962C8B-B14F-4D97-AF65-F5344CB8AC3E}">
        <p14:creationId xmlns:p14="http://schemas.microsoft.com/office/powerpoint/2010/main" val="27410177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a:t>What: </a:t>
            </a:r>
            <a:r>
              <a:rPr lang="en-US"/>
              <a:t>A review of existing standards related to going concern considerations, which were incorporated into GASB literature mostly as-is from the AICPA literature in Statement 56</a:t>
            </a:r>
          </a:p>
          <a:p>
            <a:r>
              <a:rPr lang="en-US" b="1"/>
              <a:t>Why: </a:t>
            </a:r>
            <a:r>
              <a:rPr lang="en-US"/>
              <a:t>As it is currently defined, going concern may not be meaningful for governments, which hardly ever go out of business; AICPA and others have asked the GASB to examine the issue</a:t>
            </a:r>
          </a:p>
          <a:p>
            <a:r>
              <a:rPr lang="en-US" b="1"/>
              <a:t>When: </a:t>
            </a:r>
            <a:r>
              <a:rPr lang="en-US"/>
              <a:t>The Board added the pre-agenda research in April 2015</a:t>
            </a:r>
            <a:endParaRPr lang="en-US" b="1"/>
          </a:p>
        </p:txBody>
      </p:sp>
      <p:sp>
        <p:nvSpPr>
          <p:cNvPr id="4" name="Title 3"/>
          <p:cNvSpPr>
            <a:spLocks noGrp="1"/>
          </p:cNvSpPr>
          <p:nvPr>
            <p:ph type="title"/>
          </p:nvPr>
        </p:nvSpPr>
        <p:spPr/>
        <p:txBody>
          <a:bodyPr>
            <a:normAutofit/>
          </a:bodyPr>
          <a:lstStyle/>
          <a:p>
            <a:r>
              <a:rPr lang="en-US"/>
              <a:t>Going Concern Disclosures</a:t>
            </a:r>
          </a:p>
        </p:txBody>
      </p:sp>
      <p:sp>
        <p:nvSpPr>
          <p:cNvPr id="2" name="Slide Number Placeholder 1"/>
          <p:cNvSpPr>
            <a:spLocks noGrp="1"/>
          </p:cNvSpPr>
          <p:nvPr>
            <p:ph type="sldNum" sz="quarter" idx="4"/>
          </p:nvPr>
        </p:nvSpPr>
        <p:spPr/>
        <p:txBody>
          <a:bodyPr/>
          <a:lstStyle/>
          <a:p>
            <a:fld id="{B678A430-2B5E-9C4F-A94E-0139B75F11B5}" type="slidenum">
              <a:rPr lang="en-US" smtClean="0"/>
              <a:pPr/>
              <a:t>147</a:t>
            </a:fld>
            <a:endParaRPr lang="en-US"/>
          </a:p>
        </p:txBody>
      </p:sp>
    </p:spTree>
    <p:extLst>
      <p:ext uri="{BB962C8B-B14F-4D97-AF65-F5344CB8AC3E}">
        <p14:creationId xmlns:p14="http://schemas.microsoft.com/office/powerpoint/2010/main" val="36239914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434576"/>
            <a:ext cx="8561387" cy="4842341"/>
          </a:xfrm>
        </p:spPr>
        <p:txBody>
          <a:bodyPr/>
          <a:lstStyle/>
          <a:p>
            <a:pPr lvl="0"/>
            <a:r>
              <a:rPr lang="en-US"/>
              <a:t>Are the current going concern indicators presented in note disclosures appropriate for state and local governments, in light of the fact that, even under severe financial stress, few governments cease to operate even when encountering such indicators?</a:t>
            </a:r>
          </a:p>
          <a:p>
            <a:pPr lvl="0"/>
            <a:r>
              <a:rPr lang="en-US"/>
              <a:t>What other criteria might better achieve the objective of disclosing severe financial stress uncertainties with respect to governments?</a:t>
            </a:r>
          </a:p>
          <a:p>
            <a:pPr lvl="0"/>
            <a:r>
              <a:rPr lang="en-US"/>
              <a:t>What information do financial statement users need with respect to the disclosure of severe financial stress uncertainties?</a:t>
            </a:r>
          </a:p>
        </p:txBody>
      </p:sp>
      <p:sp>
        <p:nvSpPr>
          <p:cNvPr id="2" name="Title 1"/>
          <p:cNvSpPr>
            <a:spLocks noGrp="1"/>
          </p:cNvSpPr>
          <p:nvPr>
            <p:ph type="title"/>
          </p:nvPr>
        </p:nvSpPr>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148</a:t>
            </a:fld>
            <a:endParaRPr lang="en-US"/>
          </a:p>
        </p:txBody>
      </p:sp>
    </p:spTree>
    <p:extLst>
      <p:ext uri="{BB962C8B-B14F-4D97-AF65-F5344CB8AC3E}">
        <p14:creationId xmlns:p14="http://schemas.microsoft.com/office/powerpoint/2010/main" val="19454864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1950720"/>
            <a:ext cx="8216651" cy="1260479"/>
          </a:xfrm>
        </p:spPr>
        <p:txBody>
          <a:bodyPr>
            <a:normAutofit fontScale="90000"/>
          </a:bodyPr>
          <a:lstStyle/>
          <a:p>
            <a:r>
              <a:rPr lang="en-US" dirty="0"/>
              <a:t>Prior-Period Adjustments, Accounting Changes, and Error Corrections:</a:t>
            </a:r>
            <a:br>
              <a:rPr lang="en-US" dirty="0"/>
            </a:br>
            <a:r>
              <a:rPr lang="en-US" dirty="0"/>
              <a:t>Reexamination of Statement 62</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149</a:t>
            </a:fld>
            <a:endParaRPr lang="en-US"/>
          </a:p>
        </p:txBody>
      </p:sp>
    </p:spTree>
    <p:extLst>
      <p:ext uri="{BB962C8B-B14F-4D97-AF65-F5344CB8AC3E}">
        <p14:creationId xmlns:p14="http://schemas.microsoft.com/office/powerpoint/2010/main" val="367174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58645"/>
            <a:ext cx="8561387" cy="5018272"/>
          </a:xfrm>
        </p:spPr>
        <p:txBody>
          <a:bodyPr>
            <a:normAutofit fontScale="92500" lnSpcReduction="10000"/>
          </a:bodyPr>
          <a:lstStyle/>
          <a:p>
            <a:r>
              <a:rPr lang="en-US"/>
              <a:t>Recognize most changes in liability for the current reporting period as OPEB expense immediately, except:</a:t>
            </a:r>
          </a:p>
          <a:p>
            <a:pPr lvl="1"/>
            <a:r>
              <a:rPr lang="en-US" sz="2400">
                <a:solidFill>
                  <a:schemeClr val="tx1"/>
                </a:solidFill>
              </a:rPr>
              <a:t>Changes in total OPEB liability:</a:t>
            </a:r>
          </a:p>
          <a:p>
            <a:pPr lvl="2"/>
            <a:r>
              <a:rPr lang="en-US">
                <a:solidFill>
                  <a:schemeClr val="tx1"/>
                </a:solidFill>
              </a:rPr>
              <a:t>Differences between expected and actual experience with regard to economic and demographic factors in the measurement of the total OPEB liability</a:t>
            </a:r>
          </a:p>
          <a:p>
            <a:pPr lvl="2"/>
            <a:r>
              <a:rPr lang="en-US">
                <a:solidFill>
                  <a:schemeClr val="tx1"/>
                </a:solidFill>
              </a:rPr>
              <a:t>Changes of assumptions in the measurement of the total OPEB liability</a:t>
            </a:r>
          </a:p>
          <a:p>
            <a:pPr lvl="2"/>
            <a:r>
              <a:rPr lang="en-US">
                <a:solidFill>
                  <a:schemeClr val="tx1"/>
                </a:solidFill>
              </a:rPr>
              <a:t>For OPEB not administered through a trust in which specified criteria are met, benefit payments</a:t>
            </a:r>
          </a:p>
          <a:p>
            <a:pPr lvl="1"/>
            <a:r>
              <a:rPr lang="en-US" sz="2400">
                <a:solidFill>
                  <a:schemeClr val="tx1"/>
                </a:solidFill>
              </a:rPr>
              <a:t>For OPEB administered through trust in which specified criteria are met:</a:t>
            </a:r>
          </a:p>
          <a:p>
            <a:pPr lvl="2"/>
            <a:r>
              <a:rPr lang="en-US">
                <a:solidFill>
                  <a:schemeClr val="tx1"/>
                </a:solidFill>
              </a:rPr>
              <a:t>Difference between projected and actual earnings on OPEB plan investments	</a:t>
            </a:r>
          </a:p>
          <a:p>
            <a:pPr lvl="2"/>
            <a:r>
              <a:rPr lang="en-US">
                <a:solidFill>
                  <a:schemeClr val="tx1"/>
                </a:solidFill>
              </a:rPr>
              <a:t>Employer contributions</a:t>
            </a:r>
            <a:endParaRPr lang="en-US"/>
          </a:p>
          <a:p>
            <a:endParaRPr lang="en-US" sz="2800"/>
          </a:p>
          <a:p>
            <a:endParaRPr lang="en-US" sz="2800"/>
          </a:p>
          <a:p>
            <a:endParaRPr lang="en-US" sz="2800"/>
          </a:p>
          <a:p>
            <a:endParaRPr lang="en-US" sz="2800"/>
          </a:p>
          <a:p>
            <a:endParaRPr lang="en-US" sz="2800"/>
          </a:p>
        </p:txBody>
      </p:sp>
      <p:sp>
        <p:nvSpPr>
          <p:cNvPr id="2" name="Title 1"/>
          <p:cNvSpPr>
            <a:spLocks noGrp="1"/>
          </p:cNvSpPr>
          <p:nvPr>
            <p:ph type="title"/>
          </p:nvPr>
        </p:nvSpPr>
        <p:spPr>
          <a:xfrm>
            <a:off x="119502" y="260592"/>
            <a:ext cx="8677797" cy="897252"/>
          </a:xfrm>
        </p:spPr>
        <p:txBody>
          <a:bodyPr/>
          <a:lstStyle/>
          <a:p>
            <a:r>
              <a:rPr lang="en-US" dirty="0"/>
              <a:t>Changes in the Liability</a:t>
            </a:r>
          </a:p>
        </p:txBody>
      </p:sp>
      <p:sp>
        <p:nvSpPr>
          <p:cNvPr id="4" name="Slide Number Placeholder 3"/>
          <p:cNvSpPr>
            <a:spLocks noGrp="1"/>
          </p:cNvSpPr>
          <p:nvPr>
            <p:ph type="sldNum" sz="quarter" idx="4"/>
          </p:nvPr>
        </p:nvSpPr>
        <p:spPr/>
        <p:txBody>
          <a:bodyPr/>
          <a:lstStyle/>
          <a:p>
            <a:fld id="{B678A430-2B5E-9C4F-A94E-0139B75F11B5}" type="slidenum">
              <a:rPr lang="en-US" smtClean="0"/>
              <a:pPr/>
              <a:t>15</a:t>
            </a:fld>
            <a:endParaRPr lang="en-US"/>
          </a:p>
        </p:txBody>
      </p:sp>
    </p:spTree>
    <p:extLst>
      <p:ext uri="{BB962C8B-B14F-4D97-AF65-F5344CB8AC3E}">
        <p14:creationId xmlns:p14="http://schemas.microsoft.com/office/powerpoint/2010/main" val="27813935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502" y="1535289"/>
            <a:ext cx="8677797" cy="4741628"/>
          </a:xfrm>
        </p:spPr>
        <p:txBody>
          <a:bodyPr/>
          <a:lstStyle/>
          <a:p>
            <a:r>
              <a:rPr lang="en-US" b="1" dirty="0"/>
              <a:t>What: </a:t>
            </a:r>
            <a:r>
              <a:rPr lang="en-US" dirty="0"/>
              <a:t>A review of existing standards related to note disclosures except for those (1) required by pronouncements that have not been effective for at least three years, and (2) related to leases, debt extinguishments, outstanding debt, conduit debt, and going concern (which are the subjects of separate projects or research)</a:t>
            </a:r>
          </a:p>
          <a:p>
            <a:r>
              <a:rPr lang="en-US" b="1" dirty="0"/>
              <a:t>Why: </a:t>
            </a:r>
            <a:r>
              <a:rPr lang="en-US" dirty="0"/>
              <a:t>The guidance has been in effect without review by the GASB for several decades</a:t>
            </a:r>
          </a:p>
          <a:p>
            <a:r>
              <a:rPr lang="en-US" b="1" dirty="0"/>
              <a:t>When: </a:t>
            </a:r>
            <a:r>
              <a:rPr lang="en-US" dirty="0"/>
              <a:t>The Board added the pre-agenda research in August 2016</a:t>
            </a:r>
            <a:endParaRPr lang="en-US" b="1" dirty="0"/>
          </a:p>
        </p:txBody>
      </p:sp>
      <p:sp>
        <p:nvSpPr>
          <p:cNvPr id="4" name="Title 3"/>
          <p:cNvSpPr>
            <a:spLocks noGrp="1"/>
          </p:cNvSpPr>
          <p:nvPr>
            <p:ph type="title"/>
          </p:nvPr>
        </p:nvSpPr>
        <p:spPr/>
        <p:txBody>
          <a:bodyPr>
            <a:normAutofit/>
          </a:bodyPr>
          <a:lstStyle/>
          <a:p>
            <a:r>
              <a:rPr lang="en-US" dirty="0"/>
              <a:t>Reexamination of Statement 62</a:t>
            </a:r>
          </a:p>
        </p:txBody>
      </p:sp>
      <p:sp>
        <p:nvSpPr>
          <p:cNvPr id="2" name="Slide Number Placeholder 1"/>
          <p:cNvSpPr>
            <a:spLocks noGrp="1"/>
          </p:cNvSpPr>
          <p:nvPr>
            <p:ph type="sldNum" sz="quarter" idx="4"/>
          </p:nvPr>
        </p:nvSpPr>
        <p:spPr/>
        <p:txBody>
          <a:bodyPr/>
          <a:lstStyle/>
          <a:p>
            <a:fld id="{B678A430-2B5E-9C4F-A94E-0139B75F11B5}" type="slidenum">
              <a:rPr lang="en-US" smtClean="0"/>
              <a:pPr/>
              <a:t>150</a:t>
            </a:fld>
            <a:endParaRPr lang="en-US"/>
          </a:p>
        </p:txBody>
      </p:sp>
    </p:spTree>
    <p:extLst>
      <p:ext uri="{BB962C8B-B14F-4D97-AF65-F5344CB8AC3E}">
        <p14:creationId xmlns:p14="http://schemas.microsoft.com/office/powerpoint/2010/main" val="14666914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434576"/>
            <a:ext cx="8677797" cy="4842341"/>
          </a:xfrm>
        </p:spPr>
        <p:txBody>
          <a:bodyPr/>
          <a:lstStyle/>
          <a:p>
            <a:pPr lvl="0"/>
            <a:r>
              <a:rPr lang="en-US" sz="2000" dirty="0"/>
              <a:t>How prevalent are prior-period adjustments, accounting changes, and error corrections in state and local government financial statements?</a:t>
            </a:r>
          </a:p>
          <a:p>
            <a:pPr lvl="0"/>
            <a:r>
              <a:rPr lang="en-US" sz="2000" dirty="0"/>
              <a:t>What is the nature of those that are being reported? How large are the amounts involved?</a:t>
            </a:r>
          </a:p>
          <a:p>
            <a:pPr lvl="0"/>
            <a:r>
              <a:rPr lang="en-US" sz="2000" dirty="0"/>
              <a:t>Are users aware of their reporting? Do users understand what they mean?</a:t>
            </a:r>
          </a:p>
          <a:p>
            <a:pPr lvl="0"/>
            <a:r>
              <a:rPr lang="en-US" sz="2000" dirty="0"/>
              <a:t>Is the reported information valuable to users for making decisions and assessing accountability? How is it used?</a:t>
            </a:r>
          </a:p>
        </p:txBody>
      </p:sp>
      <p:sp>
        <p:nvSpPr>
          <p:cNvPr id="2" name="Title 1"/>
          <p:cNvSpPr>
            <a:spLocks noGrp="1"/>
          </p:cNvSpPr>
          <p:nvPr>
            <p:ph type="title"/>
          </p:nvPr>
        </p:nvSpPr>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151</a:t>
            </a:fld>
            <a:endParaRPr lang="en-US"/>
          </a:p>
        </p:txBody>
      </p:sp>
    </p:spTree>
    <p:extLst>
      <p:ext uri="{BB962C8B-B14F-4D97-AF65-F5344CB8AC3E}">
        <p14:creationId xmlns:p14="http://schemas.microsoft.com/office/powerpoint/2010/main" val="25528459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502" y="399012"/>
            <a:ext cx="8677797" cy="897252"/>
          </a:xfrm>
        </p:spPr>
        <p:txBody>
          <a:bodyPr/>
          <a:lstStyle/>
          <a:p>
            <a:r>
              <a:rPr lang="en-US"/>
              <a:t>www.gasb.org</a:t>
            </a:r>
          </a:p>
        </p:txBody>
      </p:sp>
      <p:sp>
        <p:nvSpPr>
          <p:cNvPr id="2" name="Slide Number Placeholder 1"/>
          <p:cNvSpPr>
            <a:spLocks noGrp="1"/>
          </p:cNvSpPr>
          <p:nvPr>
            <p:ph type="sldNum" sz="quarter" idx="4"/>
          </p:nvPr>
        </p:nvSpPr>
        <p:spPr/>
        <p:txBody>
          <a:bodyPr/>
          <a:lstStyle/>
          <a:p>
            <a:fld id="{B678A430-2B5E-9C4F-A94E-0139B75F11B5}" type="slidenum">
              <a:rPr lang="en-US" smtClean="0"/>
              <a:pPr/>
              <a:t>152</a:t>
            </a:fld>
            <a:endParaRPr lang="en-US"/>
          </a:p>
        </p:txBody>
      </p:sp>
      <p:pic>
        <p:nvPicPr>
          <p:cNvPr id="4" name="Picture 3">
            <a:extLst>
              <a:ext uri="{FF2B5EF4-FFF2-40B4-BE49-F238E27FC236}">
                <a16:creationId xmlns:a16="http://schemas.microsoft.com/office/drawing/2014/main" id="{3499F6F0-1A2F-45F6-9322-CFDF52E09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7" y="1296264"/>
            <a:ext cx="8031192" cy="4390593"/>
          </a:xfrm>
          <a:prstGeom prst="rect">
            <a:avLst/>
          </a:prstGeom>
        </p:spPr>
      </p:pic>
    </p:spTree>
    <p:extLst>
      <p:ext uri="{BB962C8B-B14F-4D97-AF65-F5344CB8AC3E}">
        <p14:creationId xmlns:p14="http://schemas.microsoft.com/office/powerpoint/2010/main" val="9820757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061050"/>
            <a:ext cx="8677797" cy="5215868"/>
          </a:xfrm>
        </p:spPr>
        <p:txBody>
          <a:bodyPr>
            <a:noAutofit/>
          </a:bodyPr>
          <a:lstStyle/>
          <a:p>
            <a:r>
              <a:rPr lang="en-US"/>
              <a:t>Free download of Statements, Implementation Guides, Concepts Statements and other pronouncements</a:t>
            </a:r>
            <a:endParaRPr lang="en-US" i="1"/>
          </a:p>
          <a:p>
            <a:r>
              <a:rPr lang="en-US"/>
              <a:t>Free access to the basic view of Governmental Accounting Research System (GARS)</a:t>
            </a:r>
          </a:p>
          <a:p>
            <a:r>
              <a:rPr lang="en-US"/>
              <a:t>Free copies of proposals </a:t>
            </a:r>
          </a:p>
          <a:p>
            <a:r>
              <a:rPr lang="en-US"/>
              <a:t>Up-to-date information on current projects </a:t>
            </a:r>
          </a:p>
          <a:p>
            <a:r>
              <a:rPr lang="en-US"/>
              <a:t>Articles and Fact Sheets about proposed and final pronouncements</a:t>
            </a:r>
          </a:p>
          <a:p>
            <a:r>
              <a:rPr lang="en-US"/>
              <a:t>Form for submitting technical questions</a:t>
            </a:r>
          </a:p>
          <a:p>
            <a:r>
              <a:rPr lang="en-US"/>
              <a:t>Educational materials, including podcasts</a:t>
            </a:r>
          </a:p>
        </p:txBody>
      </p:sp>
      <p:sp>
        <p:nvSpPr>
          <p:cNvPr id="2" name="Title 1"/>
          <p:cNvSpPr>
            <a:spLocks noGrp="1"/>
          </p:cNvSpPr>
          <p:nvPr>
            <p:ph type="title"/>
          </p:nvPr>
        </p:nvSpPr>
        <p:spPr>
          <a:xfrm>
            <a:off x="119501" y="95121"/>
            <a:ext cx="8677797" cy="897252"/>
          </a:xfrm>
        </p:spPr>
        <p:txBody>
          <a:bodyPr/>
          <a:lstStyle/>
          <a:p>
            <a:r>
              <a:rPr lang="en-US"/>
              <a:t>Website Resources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153</a:t>
            </a:fld>
            <a:endParaRPr lang="en-US"/>
          </a:p>
        </p:txBody>
      </p:sp>
    </p:spTree>
    <p:extLst>
      <p:ext uri="{BB962C8B-B14F-4D97-AF65-F5344CB8AC3E}">
        <p14:creationId xmlns:p14="http://schemas.microsoft.com/office/powerpoint/2010/main" val="20204191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41417"/>
            <a:ext cx="8561387" cy="4735500"/>
          </a:xfrm>
        </p:spPr>
        <p:txBody>
          <a:bodyPr>
            <a:normAutofit/>
          </a:bodyPr>
          <a:lstStyle/>
          <a:p>
            <a:r>
              <a:rPr lang="en-US" dirty="0"/>
              <a:t>The GASB is committed to communicating in plain language with constituents about its standards and standards-setting activities. </a:t>
            </a:r>
          </a:p>
          <a:p>
            <a:r>
              <a:rPr lang="en-US" dirty="0"/>
              <a:t>Revised version of “Why Governmental Accounting Is—and Should Be—Different” (October 2017)</a:t>
            </a:r>
          </a:p>
          <a:p>
            <a:r>
              <a:rPr lang="en-US" dirty="0"/>
              <a:t>Fact Sheets are prepared for complex projects to answer commonly raised questions</a:t>
            </a:r>
          </a:p>
        </p:txBody>
      </p:sp>
      <p:sp>
        <p:nvSpPr>
          <p:cNvPr id="2" name="Title 1"/>
          <p:cNvSpPr>
            <a:spLocks noGrp="1"/>
          </p:cNvSpPr>
          <p:nvPr>
            <p:ph type="title"/>
          </p:nvPr>
        </p:nvSpPr>
        <p:spPr/>
        <p:txBody>
          <a:bodyPr/>
          <a:lstStyle/>
          <a:p>
            <a:r>
              <a:rPr lang="en-US"/>
              <a:t>Plain-Language Materials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154</a:t>
            </a:fld>
            <a:endParaRPr lang="en-US"/>
          </a:p>
        </p:txBody>
      </p:sp>
    </p:spTree>
    <p:extLst>
      <p:ext uri="{BB962C8B-B14F-4D97-AF65-F5344CB8AC3E}">
        <p14:creationId xmlns:p14="http://schemas.microsoft.com/office/powerpoint/2010/main" val="314201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600"/>
              <a:t>Relevant only for OPEB administered through trust in which specified criteria are met</a:t>
            </a:r>
          </a:p>
          <a:p>
            <a:r>
              <a:rPr lang="en-US" sz="2600"/>
              <a:t>Recognize proportionate shares of collective net OPEB liability, OPEB expense, and deferred outflows of resources/deferred inflows of resources related to OPEB</a:t>
            </a:r>
          </a:p>
          <a:p>
            <a:r>
              <a:rPr lang="en-US" sz="2600"/>
              <a:t>Proportion (%)</a:t>
            </a:r>
          </a:p>
          <a:p>
            <a:pPr lvl="1"/>
            <a:r>
              <a:rPr lang="en-US">
                <a:solidFill>
                  <a:schemeClr val="tx1"/>
                </a:solidFill>
              </a:rPr>
              <a:t>Basis required to be consistent with contributions</a:t>
            </a:r>
          </a:p>
          <a:p>
            <a:pPr lvl="1"/>
            <a:r>
              <a:rPr lang="en-US">
                <a:solidFill>
                  <a:schemeClr val="tx1"/>
                </a:solidFill>
              </a:rPr>
              <a:t>Use of relative long-term projected contribution effort encouraged</a:t>
            </a:r>
          </a:p>
          <a:p>
            <a:r>
              <a:rPr lang="en-US" sz="2600"/>
              <a:t>Collective measure </a:t>
            </a:r>
            <a:r>
              <a:rPr lang="en-US" sz="2600" b="0"/>
              <a:t>×</a:t>
            </a:r>
            <a:r>
              <a:rPr lang="en-US" sz="2600"/>
              <a:t> proportion = proportionate share of collective measure</a:t>
            </a:r>
          </a:p>
          <a:p>
            <a:pPr lvl="1"/>
            <a:endParaRPr lang="en-US"/>
          </a:p>
        </p:txBody>
      </p:sp>
      <p:sp>
        <p:nvSpPr>
          <p:cNvPr id="2" name="Title 1"/>
          <p:cNvSpPr>
            <a:spLocks noGrp="1"/>
          </p:cNvSpPr>
          <p:nvPr>
            <p:ph type="title"/>
          </p:nvPr>
        </p:nvSpPr>
        <p:spPr/>
        <p:txBody>
          <a:bodyPr>
            <a:normAutofit/>
          </a:bodyPr>
          <a:lstStyle/>
          <a:p>
            <a:r>
              <a:rPr lang="en-US"/>
              <a:t>Cost-Sharing Employers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16</a:t>
            </a:fld>
            <a:endParaRPr lang="en-US"/>
          </a:p>
        </p:txBody>
      </p:sp>
    </p:spTree>
    <p:extLst>
      <p:ext uri="{BB962C8B-B14F-4D97-AF65-F5344CB8AC3E}">
        <p14:creationId xmlns:p14="http://schemas.microsoft.com/office/powerpoint/2010/main" val="341136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502" y="1434575"/>
            <a:ext cx="8561387" cy="4842341"/>
          </a:xfrm>
        </p:spPr>
        <p:txBody>
          <a:bodyPr/>
          <a:lstStyle/>
          <a:p>
            <a:r>
              <a:rPr lang="en-US" sz="2000"/>
              <a:t>Similar to those required for pensions</a:t>
            </a:r>
          </a:p>
          <a:p>
            <a:r>
              <a:rPr lang="en-US" sz="2000"/>
              <a:t>Disclosure of effect on net/total OPEB liability of a discount rate +/- 1 percent</a:t>
            </a:r>
          </a:p>
          <a:p>
            <a:r>
              <a:rPr lang="en-US" sz="2000"/>
              <a:t>Disclosure of effect on net/total OPEB liability of a healthcare cost trend rate +/- 1 percent </a:t>
            </a:r>
          </a:p>
          <a:p>
            <a:r>
              <a:rPr lang="en-US" sz="2000"/>
              <a:t>Single and agent employers: 10-year RSI schedules for changes in the net OPEB liability, ratios, and actuarially determined contributions (statutorily or contractually determined contributions, if no actuarially determined contribution is calculated)</a:t>
            </a:r>
          </a:p>
          <a:p>
            <a:r>
              <a:rPr lang="en-US" sz="2000"/>
              <a:t>Cost-sharing employers: 10-year RSI schedules for proportionate share/ratios, and statutorily or contractually determined contributions</a:t>
            </a:r>
          </a:p>
        </p:txBody>
      </p:sp>
      <p:sp>
        <p:nvSpPr>
          <p:cNvPr id="3" name="Title 2"/>
          <p:cNvSpPr>
            <a:spLocks noGrp="1"/>
          </p:cNvSpPr>
          <p:nvPr>
            <p:ph type="title"/>
          </p:nvPr>
        </p:nvSpPr>
        <p:spPr/>
        <p:txBody>
          <a:bodyPr/>
          <a:lstStyle/>
          <a:p>
            <a:r>
              <a:rPr lang="en-US"/>
              <a:t>Notes and RSI</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17</a:t>
            </a:fld>
            <a:endParaRPr lang="en-US"/>
          </a:p>
        </p:txBody>
      </p:sp>
    </p:spTree>
    <p:extLst>
      <p:ext uri="{BB962C8B-B14F-4D97-AF65-F5344CB8AC3E}">
        <p14:creationId xmlns:p14="http://schemas.microsoft.com/office/powerpoint/2010/main" val="142213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393" y="1103086"/>
            <a:ext cx="8216651" cy="2108113"/>
          </a:xfrm>
        </p:spPr>
        <p:txBody>
          <a:bodyPr>
            <a:normAutofit fontScale="90000"/>
          </a:bodyPr>
          <a:lstStyle/>
          <a:p>
            <a:r>
              <a:rPr lang="en-US" i="1"/>
              <a:t>Implementation Guide No. 2017-3, Accounting and Financial Reporting for Postemployment Benefits Other Than Pensions (and Certain Issues Related to OPEB Plan Reporting)</a:t>
            </a:r>
          </a:p>
        </p:txBody>
      </p:sp>
      <p:sp>
        <p:nvSpPr>
          <p:cNvPr id="3" name="Slide Number Placeholder 2"/>
          <p:cNvSpPr>
            <a:spLocks noGrp="1"/>
          </p:cNvSpPr>
          <p:nvPr>
            <p:ph type="sldNum" sz="quarter" idx="4294967295"/>
          </p:nvPr>
        </p:nvSpPr>
        <p:spPr>
          <a:xfrm>
            <a:off x="8204200" y="6354763"/>
            <a:ext cx="939800" cy="304800"/>
          </a:xfrm>
        </p:spPr>
        <p:txBody>
          <a:bodyPr/>
          <a:lstStyle/>
          <a:p>
            <a:fld id="{B8C3CD40-D32D-4A66-9ED6-B023972553E0}" type="slidenum">
              <a:rPr lang="en-US" smtClean="0"/>
              <a:pPr/>
              <a:t>18</a:t>
            </a:fld>
            <a:endParaRPr lang="en-US"/>
          </a:p>
        </p:txBody>
      </p:sp>
    </p:spTree>
    <p:extLst>
      <p:ext uri="{BB962C8B-B14F-4D97-AF65-F5344CB8AC3E}">
        <p14:creationId xmlns:p14="http://schemas.microsoft.com/office/powerpoint/2010/main" val="406470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173255"/>
            <a:ext cx="8907921" cy="1259608"/>
          </a:xfrm>
        </p:spPr>
        <p:txBody>
          <a:bodyPr>
            <a:normAutofit/>
          </a:bodyPr>
          <a:lstStyle/>
          <a:p>
            <a:r>
              <a:rPr lang="en-US"/>
              <a:t>OPEB Implementation Guidance</a:t>
            </a:r>
          </a:p>
        </p:txBody>
      </p:sp>
      <p:sp>
        <p:nvSpPr>
          <p:cNvPr id="3" name="Content Placeholder 2"/>
          <p:cNvSpPr>
            <a:spLocks noGrp="1"/>
          </p:cNvSpPr>
          <p:nvPr>
            <p:ph idx="1"/>
          </p:nvPr>
        </p:nvSpPr>
        <p:spPr/>
        <p:txBody>
          <a:bodyPr/>
          <a:lstStyle/>
          <a:p>
            <a:r>
              <a:rPr lang="en-US" sz="2400" b="1"/>
              <a:t>What:</a:t>
            </a:r>
            <a:r>
              <a:rPr lang="en-US" sz="2400"/>
              <a:t> An Implementation Guide for OPEB and certain issues related to OPEB plan reporting was published in December 2017.</a:t>
            </a:r>
          </a:p>
          <a:p>
            <a:r>
              <a:rPr lang="en-US" sz="2400" b="1"/>
              <a:t>Why:</a:t>
            </a:r>
            <a:r>
              <a:rPr lang="en-US" sz="2400"/>
              <a:t> </a:t>
            </a:r>
            <a:r>
              <a:rPr lang="en-US" sz="2400">
                <a:solidFill>
                  <a:prstClr val="black">
                    <a:lumMod val="95000"/>
                    <a:lumOff val="5000"/>
                  </a:prstClr>
                </a:solidFill>
              </a:rPr>
              <a:t>The effective date for Statement 75 is periods beginning after June 15, 2017. An Implementation Guide to Statement 74 on OPEB plan reporting was published in April 2017.</a:t>
            </a:r>
            <a:endParaRPr lang="en-US" sz="2400"/>
          </a:p>
          <a:p>
            <a:r>
              <a:rPr lang="en-US" sz="2400" b="1"/>
              <a:t>When:</a:t>
            </a:r>
            <a:r>
              <a:rPr lang="en-US" sz="2400"/>
              <a:t> Generally effective for periods </a:t>
            </a:r>
            <a:r>
              <a:rPr lang="en-US" sz="2400">
                <a:solidFill>
                  <a:prstClr val="black">
                    <a:lumMod val="95000"/>
                    <a:lumOff val="5000"/>
                  </a:prstClr>
                </a:solidFill>
              </a:rPr>
              <a:t>beginning after June 15, 2017, the same as for Statement 75</a:t>
            </a:r>
            <a:r>
              <a:rPr lang="en-US" sz="2400"/>
              <a:t>.</a:t>
            </a:r>
          </a:p>
        </p:txBody>
      </p:sp>
      <p:sp>
        <p:nvSpPr>
          <p:cNvPr id="5" name="Slide Number Placeholder 4"/>
          <p:cNvSpPr>
            <a:spLocks noGrp="1"/>
          </p:cNvSpPr>
          <p:nvPr>
            <p:ph type="sldNum" sz="quarter" idx="12"/>
          </p:nvPr>
        </p:nvSpPr>
        <p:spPr/>
        <p:txBody>
          <a:bodyPr/>
          <a:lstStyle/>
          <a:p>
            <a:fld id="{B678A430-2B5E-9C4F-A94E-0139B75F11B5}" type="slidenum">
              <a:rPr lang="en-US" smtClean="0"/>
              <a:pPr/>
              <a:t>19</a:t>
            </a:fld>
            <a:endParaRPr lang="en-US"/>
          </a:p>
        </p:txBody>
      </p:sp>
    </p:spTree>
    <p:extLst>
      <p:ext uri="{BB962C8B-B14F-4D97-AF65-F5344CB8AC3E}">
        <p14:creationId xmlns:p14="http://schemas.microsoft.com/office/powerpoint/2010/main" val="97948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Information about the GASB</a:t>
            </a:r>
          </a:p>
          <a:p>
            <a:r>
              <a:rPr lang="en-US" dirty="0"/>
              <a:t>Pronouncements currently being implemented</a:t>
            </a:r>
          </a:p>
          <a:p>
            <a:r>
              <a:rPr lang="en-US" dirty="0"/>
              <a:t>Documents issued for public comment</a:t>
            </a:r>
          </a:p>
          <a:p>
            <a:r>
              <a:rPr lang="en-US" dirty="0"/>
              <a:t>Projects currently being deliberated by the Board</a:t>
            </a:r>
          </a:p>
          <a:p>
            <a:r>
              <a:rPr lang="en-US" dirty="0"/>
              <a:t>Pre-agenda research activities</a:t>
            </a:r>
          </a:p>
        </p:txBody>
      </p:sp>
      <p:sp>
        <p:nvSpPr>
          <p:cNvPr id="2" name="Title 1"/>
          <p:cNvSpPr>
            <a:spLocks noGrp="1"/>
          </p:cNvSpPr>
          <p:nvPr>
            <p:ph type="title"/>
          </p:nvPr>
        </p:nvSpPr>
        <p:spPr/>
        <p:txBody>
          <a:bodyPr/>
          <a:lstStyle/>
          <a:p>
            <a:r>
              <a:rPr lang="en-US"/>
              <a:t>Presentation Overview</a:t>
            </a:r>
          </a:p>
        </p:txBody>
      </p:sp>
      <p:sp>
        <p:nvSpPr>
          <p:cNvPr id="4" name="Slide Number Placeholder 3"/>
          <p:cNvSpPr>
            <a:spLocks noGrp="1"/>
          </p:cNvSpPr>
          <p:nvPr>
            <p:ph type="sldNum" sz="quarter" idx="4"/>
          </p:nvPr>
        </p:nvSpPr>
        <p:spPr/>
        <p:txBody>
          <a:bodyPr/>
          <a:lstStyle/>
          <a:p>
            <a:fld id="{B678A430-2B5E-9C4F-A94E-0139B75F11B5}" type="slidenum">
              <a:rPr lang="en-US" smtClean="0"/>
              <a:pPr/>
              <a:t>2</a:t>
            </a:fld>
            <a:endParaRPr lang="en-US"/>
          </a:p>
        </p:txBody>
      </p:sp>
    </p:spTree>
    <p:extLst>
      <p:ext uri="{BB962C8B-B14F-4D97-AF65-F5344CB8AC3E}">
        <p14:creationId xmlns:p14="http://schemas.microsoft.com/office/powerpoint/2010/main" val="83868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90" y="1520792"/>
            <a:ext cx="8561387" cy="4593988"/>
          </a:xfrm>
        </p:spPr>
        <p:txBody>
          <a:bodyPr/>
          <a:lstStyle/>
          <a:p>
            <a:r>
              <a:rPr lang="en-US" sz="2400"/>
              <a:t>More than 500 questions and answers related to employer accounting and financial reporting for OPEB</a:t>
            </a:r>
          </a:p>
          <a:p>
            <a:r>
              <a:rPr lang="en-US" sz="2400"/>
              <a:t>Additional questions and answers related to OPEB plan reporting (Statement 74)</a:t>
            </a:r>
          </a:p>
        </p:txBody>
      </p:sp>
      <p:sp>
        <p:nvSpPr>
          <p:cNvPr id="3" name="Title 2"/>
          <p:cNvSpPr>
            <a:spLocks noGrp="1"/>
          </p:cNvSpPr>
          <p:nvPr>
            <p:ph type="title"/>
          </p:nvPr>
        </p:nvSpPr>
        <p:spPr>
          <a:xfrm>
            <a:off x="242790" y="296693"/>
            <a:ext cx="8561220" cy="897252"/>
          </a:xfrm>
        </p:spPr>
        <p:txBody>
          <a:bodyPr/>
          <a:lstStyle/>
          <a:p>
            <a:r>
              <a:rPr lang="en-US"/>
              <a:t>Implementation Guidance</a:t>
            </a:r>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20</a:t>
            </a:fld>
            <a:endParaRPr lang="en-US"/>
          </a:p>
        </p:txBody>
      </p:sp>
    </p:spTree>
    <p:extLst>
      <p:ext uri="{BB962C8B-B14F-4D97-AF65-F5344CB8AC3E}">
        <p14:creationId xmlns:p14="http://schemas.microsoft.com/office/powerpoint/2010/main" val="270005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90" y="1337912"/>
            <a:ext cx="8561387" cy="4776868"/>
          </a:xfrm>
        </p:spPr>
        <p:txBody>
          <a:bodyPr/>
          <a:lstStyle/>
          <a:p>
            <a:r>
              <a:rPr lang="en-US" sz="2200"/>
              <a:t>Determination of benefit payments if blended premium rates are stated</a:t>
            </a:r>
          </a:p>
          <a:p>
            <a:r>
              <a:rPr lang="en-US" sz="2200"/>
              <a:t>Determination of the discount rate in circumstances in which benefits are paid by the employer with its own resources as they come due and the OPEB plan is administered through a trust that meets the criteria in paragraph 4 of Statement 75</a:t>
            </a:r>
          </a:p>
          <a:p>
            <a:r>
              <a:rPr lang="en-US" sz="2200"/>
              <a:t>Determination of certain amounts to be presented in a single or agent employer’s required supplementary information (RSI) schedule of contribution-related information</a:t>
            </a:r>
          </a:p>
          <a:p>
            <a:r>
              <a:rPr lang="en-US" sz="2200"/>
              <a:t>Note disclosures, RSI, and calculation of certain recognized amounts for a cost-sharing employer</a:t>
            </a:r>
          </a:p>
        </p:txBody>
      </p:sp>
      <p:sp>
        <p:nvSpPr>
          <p:cNvPr id="3" name="Title 2"/>
          <p:cNvSpPr>
            <a:spLocks noGrp="1"/>
          </p:cNvSpPr>
          <p:nvPr>
            <p:ph type="title"/>
          </p:nvPr>
        </p:nvSpPr>
        <p:spPr>
          <a:xfrm>
            <a:off x="242790" y="277442"/>
            <a:ext cx="8561220" cy="897252"/>
          </a:xfrm>
        </p:spPr>
        <p:txBody>
          <a:bodyPr/>
          <a:lstStyle/>
          <a:p>
            <a:r>
              <a:rPr lang="en-US"/>
              <a:t>Illustrations</a:t>
            </a:r>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21</a:t>
            </a:fld>
            <a:endParaRPr lang="en-US"/>
          </a:p>
        </p:txBody>
      </p:sp>
    </p:spTree>
    <p:extLst>
      <p:ext uri="{BB962C8B-B14F-4D97-AF65-F5344CB8AC3E}">
        <p14:creationId xmlns:p14="http://schemas.microsoft.com/office/powerpoint/2010/main" val="52859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09BE3-9D92-4EB5-968A-9E5EB2E4B706}"/>
              </a:ext>
            </a:extLst>
          </p:cNvPr>
          <p:cNvSpPr>
            <a:spLocks noGrp="1"/>
          </p:cNvSpPr>
          <p:nvPr>
            <p:ph idx="1"/>
          </p:nvPr>
        </p:nvSpPr>
        <p:spPr>
          <a:xfrm>
            <a:off x="119503" y="897252"/>
            <a:ext cx="8516498" cy="5379665"/>
          </a:xfrm>
        </p:spPr>
        <p:txBody>
          <a:bodyPr/>
          <a:lstStyle/>
          <a:p>
            <a:pPr marL="233045" indent="-226695"/>
            <a:r>
              <a:rPr lang="en-US"/>
              <a:t>In general, the same as Statement 75: periods beginning after June 15, 2017</a:t>
            </a:r>
          </a:p>
          <a:p>
            <a:pPr marL="233045" indent="-226695"/>
            <a:r>
              <a:rPr lang="en-US"/>
              <a:t>Questions 4.85, 4.103, 4.108, 4.109, 4.225, 4.239, 4.244, 4.245, and 5.1–5.4 are effective for actuarial valuations as of December 15, 2017, or later</a:t>
            </a:r>
          </a:p>
          <a:p>
            <a:pPr marL="233045" indent="-226695"/>
            <a:r>
              <a:rPr lang="en-US"/>
              <a:t>Questions 4.484 and 4.491 are effective for an employer or </a:t>
            </a:r>
            <a:r>
              <a:rPr lang="en-US" err="1"/>
              <a:t>nonemployer</a:t>
            </a:r>
            <a:r>
              <a:rPr lang="en-US"/>
              <a:t> contributing entity in the first reporting period in which the measurement date of the (collective) net OPEB liability is on or after June 15, 2018.</a:t>
            </a:r>
          </a:p>
        </p:txBody>
      </p:sp>
      <p:sp>
        <p:nvSpPr>
          <p:cNvPr id="3" name="Title 2">
            <a:extLst>
              <a:ext uri="{FF2B5EF4-FFF2-40B4-BE49-F238E27FC236}">
                <a16:creationId xmlns:a16="http://schemas.microsoft.com/office/drawing/2014/main" id="{A25C9C67-300B-4BB5-A61F-548F4AA53306}"/>
              </a:ext>
            </a:extLst>
          </p:cNvPr>
          <p:cNvSpPr>
            <a:spLocks noGrp="1"/>
          </p:cNvSpPr>
          <p:nvPr>
            <p:ph type="title"/>
          </p:nvPr>
        </p:nvSpPr>
        <p:spPr>
          <a:xfrm>
            <a:off x="119502" y="0"/>
            <a:ext cx="8677797" cy="897252"/>
          </a:xfrm>
        </p:spPr>
        <p:txBody>
          <a:bodyPr/>
          <a:lstStyle/>
          <a:p>
            <a:r>
              <a:rPr lang="en-US"/>
              <a:t>Effective Dates</a:t>
            </a:r>
          </a:p>
        </p:txBody>
      </p:sp>
      <p:sp>
        <p:nvSpPr>
          <p:cNvPr id="4" name="Slide Number Placeholder 3">
            <a:extLst>
              <a:ext uri="{FF2B5EF4-FFF2-40B4-BE49-F238E27FC236}">
                <a16:creationId xmlns:a16="http://schemas.microsoft.com/office/drawing/2014/main" id="{5CD6A3E4-9C6B-4400-B602-B4248CCDCD2D}"/>
              </a:ext>
            </a:extLst>
          </p:cNvPr>
          <p:cNvSpPr>
            <a:spLocks noGrp="1"/>
          </p:cNvSpPr>
          <p:nvPr>
            <p:ph type="sldNum" sz="quarter" idx="4"/>
          </p:nvPr>
        </p:nvSpPr>
        <p:spPr/>
        <p:txBody>
          <a:bodyPr/>
          <a:lstStyle/>
          <a:p>
            <a:pPr>
              <a:defRPr/>
            </a:pPr>
            <a:fld id="{B8C3CD40-D32D-4A66-9ED6-B023972553E0}" type="slidenum">
              <a:rPr lang="en-US" smtClean="0"/>
              <a:pPr>
                <a:defRPr/>
              </a:pPr>
              <a:t>22</a:t>
            </a:fld>
            <a:endParaRPr lang="en-US"/>
          </a:p>
        </p:txBody>
      </p:sp>
    </p:spTree>
    <p:extLst>
      <p:ext uri="{BB962C8B-B14F-4D97-AF65-F5344CB8AC3E}">
        <p14:creationId xmlns:p14="http://schemas.microsoft.com/office/powerpoint/2010/main" val="45838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Irrevocable Split-Interest Agreements</a:t>
            </a:r>
          </a:p>
        </p:txBody>
      </p:sp>
      <p:sp>
        <p:nvSpPr>
          <p:cNvPr id="6" name="Text Placeholder 5"/>
          <p:cNvSpPr>
            <a:spLocks noGrp="1"/>
          </p:cNvSpPr>
          <p:nvPr>
            <p:ph type="body" sz="quarter" idx="11"/>
          </p:nvPr>
        </p:nvSpPr>
        <p:spPr/>
        <p:txBody>
          <a:bodyPr/>
          <a:lstStyle/>
          <a:p>
            <a:r>
              <a:rPr lang="en-US"/>
              <a:t>Statement No. 81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23</a:t>
            </a:fld>
            <a:endParaRPr lang="en-US"/>
          </a:p>
        </p:txBody>
      </p:sp>
    </p:spTree>
    <p:extLst>
      <p:ext uri="{BB962C8B-B14F-4D97-AF65-F5344CB8AC3E}">
        <p14:creationId xmlns:p14="http://schemas.microsoft.com/office/powerpoint/2010/main" val="278801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434576"/>
            <a:ext cx="8561387" cy="4842341"/>
          </a:xfrm>
        </p:spPr>
        <p:txBody>
          <a:bodyPr/>
          <a:lstStyle/>
          <a:p>
            <a:r>
              <a:rPr lang="en-US" b="1"/>
              <a:t>What:</a:t>
            </a:r>
            <a:r>
              <a:rPr lang="en-US"/>
              <a:t> Statement 81 addresses irrevocable split-interest agreements, which are particularly prevalent among public colleges and universities and public healthcare entities</a:t>
            </a:r>
          </a:p>
          <a:p>
            <a:r>
              <a:rPr lang="en-US" b="1"/>
              <a:t>Why:</a:t>
            </a:r>
            <a:r>
              <a:rPr lang="en-US"/>
              <a:t> </a:t>
            </a:r>
            <a:r>
              <a:rPr lang="en-US">
                <a:solidFill>
                  <a:prstClr val="black">
                    <a:lumMod val="95000"/>
                    <a:lumOff val="5000"/>
                  </a:prstClr>
                </a:solidFill>
              </a:rPr>
              <a:t>Limited guidance exists for </a:t>
            </a:r>
            <a:r>
              <a:rPr lang="en-US"/>
              <a:t>irrevocable </a:t>
            </a:r>
            <a:r>
              <a:rPr lang="en-US">
                <a:solidFill>
                  <a:prstClr val="black">
                    <a:lumMod val="95000"/>
                    <a:lumOff val="5000"/>
                  </a:prstClr>
                </a:solidFill>
              </a:rPr>
              <a:t>split-interest agreements in which the government acts as trustee (and is one of the beneficiaries); no guidance exists for situations in which a third party is the trustee and the government is one of the beneficiaries; users need information about these arrangements</a:t>
            </a:r>
            <a:endParaRPr lang="en-US"/>
          </a:p>
          <a:p>
            <a:r>
              <a:rPr lang="en-US" b="1"/>
              <a:t>When:</a:t>
            </a:r>
            <a:r>
              <a:rPr lang="en-US"/>
              <a:t> Effective for periods beginning after December 15, 2016</a:t>
            </a:r>
          </a:p>
        </p:txBody>
      </p:sp>
      <p:sp>
        <p:nvSpPr>
          <p:cNvPr id="2" name="Title 1"/>
          <p:cNvSpPr>
            <a:spLocks noGrp="1"/>
          </p:cNvSpPr>
          <p:nvPr>
            <p:ph type="title"/>
          </p:nvPr>
        </p:nvSpPr>
        <p:spPr/>
        <p:txBody>
          <a:bodyPr>
            <a:normAutofit/>
          </a:bodyPr>
          <a:lstStyle/>
          <a:p>
            <a:r>
              <a:rPr lang="en-US"/>
              <a:t>Irrevocable Split-Interest Agreements</a:t>
            </a:r>
          </a:p>
        </p:txBody>
      </p:sp>
      <p:sp>
        <p:nvSpPr>
          <p:cNvPr id="5" name="Slide Number Placeholder 4"/>
          <p:cNvSpPr>
            <a:spLocks noGrp="1"/>
          </p:cNvSpPr>
          <p:nvPr>
            <p:ph type="sldNum" sz="quarter" idx="4"/>
          </p:nvPr>
        </p:nvSpPr>
        <p:spPr/>
        <p:txBody>
          <a:bodyPr/>
          <a:lstStyle/>
          <a:p>
            <a:fld id="{B678A430-2B5E-9C4F-A94E-0139B75F11B5}" type="slidenum">
              <a:rPr lang="en-US" smtClean="0"/>
              <a:pPr/>
              <a:t>24</a:t>
            </a:fld>
            <a:endParaRPr lang="en-US"/>
          </a:p>
        </p:txBody>
      </p:sp>
    </p:spTree>
    <p:extLst>
      <p:ext uri="{BB962C8B-B14F-4D97-AF65-F5344CB8AC3E}">
        <p14:creationId xmlns:p14="http://schemas.microsoft.com/office/powerpoint/2010/main" val="37022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spcBef>
                <a:spcPts val="600"/>
              </a:spcBef>
              <a:spcAft>
                <a:spcPts val="600"/>
              </a:spcAft>
            </a:pPr>
            <a:r>
              <a:rPr lang="en-US" sz="2200" b="1"/>
              <a:t>Irrevocable split-interest agreements </a:t>
            </a:r>
            <a:r>
              <a:rPr lang="en-US" sz="2200"/>
              <a:t>for which the government is the intermediary (trustee or agent) and a beneficiary</a:t>
            </a:r>
          </a:p>
          <a:p>
            <a:pPr lvl="1"/>
            <a:r>
              <a:rPr lang="en-US" sz="2000">
                <a:solidFill>
                  <a:prstClr val="black"/>
                </a:solidFill>
              </a:rPr>
              <a:t>Donor gives resources to government that also is a beneficiary in the agreement</a:t>
            </a:r>
          </a:p>
          <a:p>
            <a:pPr lvl="1"/>
            <a:r>
              <a:rPr lang="en-US" sz="2000">
                <a:solidFill>
                  <a:prstClr val="black"/>
                </a:solidFill>
              </a:rPr>
              <a:t>Lead interest: payments during the life of the agreement, generally to non-governmental beneficiary (donor or donor’s relative)</a:t>
            </a:r>
          </a:p>
          <a:p>
            <a:pPr lvl="1"/>
            <a:r>
              <a:rPr lang="en-US" sz="2000">
                <a:solidFill>
                  <a:prstClr val="black"/>
                </a:solidFill>
              </a:rPr>
              <a:t>Remainder interest: assets remaining at termination of the agreement; generally goes to government</a:t>
            </a:r>
          </a:p>
          <a:p>
            <a:pPr>
              <a:lnSpc>
                <a:spcPct val="100000"/>
              </a:lnSpc>
              <a:spcBef>
                <a:spcPts val="600"/>
              </a:spcBef>
              <a:spcAft>
                <a:spcPts val="600"/>
              </a:spcAft>
            </a:pPr>
            <a:r>
              <a:rPr lang="en-US" sz="2200" b="1"/>
              <a:t>Beneficial interests </a:t>
            </a:r>
            <a:r>
              <a:rPr lang="en-US" sz="2200"/>
              <a:t>in resources held and administered by 3rd parties</a:t>
            </a:r>
          </a:p>
          <a:p>
            <a:pPr lvl="1">
              <a:lnSpc>
                <a:spcPct val="100000"/>
              </a:lnSpc>
              <a:spcBef>
                <a:spcPts val="600"/>
              </a:spcBef>
              <a:spcAft>
                <a:spcPts val="600"/>
              </a:spcAft>
            </a:pPr>
            <a:r>
              <a:rPr lang="en-US" sz="2000">
                <a:solidFill>
                  <a:schemeClr val="tx1"/>
                </a:solidFill>
              </a:rPr>
              <a:t>Refers to the right to receive resources in a future reporting period, from resources administered by a 3</a:t>
            </a:r>
            <a:r>
              <a:rPr lang="en-US" sz="2000" baseline="30000">
                <a:solidFill>
                  <a:schemeClr val="tx1"/>
                </a:solidFill>
              </a:rPr>
              <a:t>rd</a:t>
            </a:r>
            <a:r>
              <a:rPr lang="en-US" sz="2000">
                <a:solidFill>
                  <a:schemeClr val="tx1"/>
                </a:solidFill>
              </a:rPr>
              <a:t> party</a:t>
            </a:r>
          </a:p>
        </p:txBody>
      </p:sp>
      <p:sp>
        <p:nvSpPr>
          <p:cNvPr id="2" name="Title 1"/>
          <p:cNvSpPr>
            <a:spLocks noGrp="1"/>
          </p:cNvSpPr>
          <p:nvPr>
            <p:ph type="title"/>
          </p:nvPr>
        </p:nvSpPr>
        <p:spPr/>
        <p:txBody>
          <a:bodyPr/>
          <a:lstStyle/>
          <a:p>
            <a:r>
              <a:rPr lang="en-US"/>
              <a:t>Scope</a:t>
            </a:r>
          </a:p>
        </p:txBody>
      </p:sp>
      <p:sp>
        <p:nvSpPr>
          <p:cNvPr id="5" name="Slide Number Placeholder 4"/>
          <p:cNvSpPr>
            <a:spLocks noGrp="1"/>
          </p:cNvSpPr>
          <p:nvPr>
            <p:ph type="sldNum" sz="quarter" idx="4"/>
          </p:nvPr>
        </p:nvSpPr>
        <p:spPr/>
        <p:txBody>
          <a:bodyPr/>
          <a:lstStyle/>
          <a:p>
            <a:fld id="{8EDC38AE-20C7-40FD-B53A-27D883917EA3}" type="slidenum">
              <a:rPr lang="en-US" smtClean="0"/>
              <a:pPr/>
              <a:t>25</a:t>
            </a:fld>
            <a:endParaRPr lang="en-US"/>
          </a:p>
        </p:txBody>
      </p:sp>
    </p:spTree>
    <p:extLst>
      <p:ext uri="{BB962C8B-B14F-4D97-AF65-F5344CB8AC3E}">
        <p14:creationId xmlns:p14="http://schemas.microsoft.com/office/powerpoint/2010/main" val="218368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19063" y="1652588"/>
          <a:ext cx="8560798" cy="4394200"/>
        </p:xfrm>
        <a:graphic>
          <a:graphicData uri="http://schemas.openxmlformats.org/drawingml/2006/table">
            <a:tbl>
              <a:tblPr firstRow="1" bandRow="1">
                <a:tableStyleId>{5C22544A-7EE6-4342-B048-85BDC9FD1C3A}</a:tableStyleId>
              </a:tblPr>
              <a:tblGrid>
                <a:gridCol w="1762480">
                  <a:extLst>
                    <a:ext uri="{9D8B030D-6E8A-4147-A177-3AD203B41FA5}">
                      <a16:colId xmlns:a16="http://schemas.microsoft.com/office/drawing/2014/main" val="20000"/>
                    </a:ext>
                  </a:extLst>
                </a:gridCol>
                <a:gridCol w="2004922">
                  <a:extLst>
                    <a:ext uri="{9D8B030D-6E8A-4147-A177-3AD203B41FA5}">
                      <a16:colId xmlns:a16="http://schemas.microsoft.com/office/drawing/2014/main" val="20001"/>
                    </a:ext>
                  </a:extLst>
                </a:gridCol>
                <a:gridCol w="2241796">
                  <a:extLst>
                    <a:ext uri="{9D8B030D-6E8A-4147-A177-3AD203B41FA5}">
                      <a16:colId xmlns:a16="http://schemas.microsoft.com/office/drawing/2014/main" val="20002"/>
                    </a:ext>
                  </a:extLst>
                </a:gridCol>
                <a:gridCol w="2551600">
                  <a:extLst>
                    <a:ext uri="{9D8B030D-6E8A-4147-A177-3AD203B41FA5}">
                      <a16:colId xmlns:a16="http://schemas.microsoft.com/office/drawing/2014/main" val="20003"/>
                    </a:ext>
                  </a:extLst>
                </a:gridCol>
              </a:tblGrid>
              <a:tr h="370840">
                <a:tc>
                  <a:txBody>
                    <a:bodyPr/>
                    <a:lstStyle/>
                    <a:p>
                      <a:r>
                        <a:rPr lang="en-US"/>
                        <a:t>Measurement</a:t>
                      </a:r>
                    </a:p>
                  </a:txBody>
                  <a:tcPr marL="97246" marR="97246"/>
                </a:tc>
                <a:tc>
                  <a:txBody>
                    <a:bodyPr/>
                    <a:lstStyle/>
                    <a:p>
                      <a:r>
                        <a:rPr lang="en-US"/>
                        <a:t>Asset</a:t>
                      </a:r>
                    </a:p>
                  </a:txBody>
                  <a:tcPr marL="97246" marR="97246"/>
                </a:tc>
                <a:tc>
                  <a:txBody>
                    <a:bodyPr/>
                    <a:lstStyle/>
                    <a:p>
                      <a:r>
                        <a:rPr lang="en-US"/>
                        <a:t>Liability</a:t>
                      </a:r>
                    </a:p>
                  </a:txBody>
                  <a:tcPr marL="97246" marR="97246"/>
                </a:tc>
                <a:tc>
                  <a:txBody>
                    <a:bodyPr/>
                    <a:lstStyle/>
                    <a:p>
                      <a:r>
                        <a:rPr lang="en-US"/>
                        <a:t>Deferred Inflow</a:t>
                      </a:r>
                    </a:p>
                  </a:txBody>
                  <a:tcPr marL="97246" marR="97246"/>
                </a:tc>
                <a:extLst>
                  <a:ext uri="{0D108BD9-81ED-4DB2-BD59-A6C34878D82A}">
                    <a16:rowId xmlns:a16="http://schemas.microsoft.com/office/drawing/2014/main" val="10000"/>
                  </a:ext>
                </a:extLst>
              </a:tr>
              <a:tr h="370840">
                <a:tc>
                  <a:txBody>
                    <a:bodyPr/>
                    <a:lstStyle/>
                    <a:p>
                      <a:r>
                        <a:rPr lang="en-US"/>
                        <a:t>Initial</a:t>
                      </a:r>
                    </a:p>
                  </a:txBody>
                  <a:tcPr marL="97246" marR="97246"/>
                </a:tc>
                <a:tc>
                  <a:txBody>
                    <a:bodyPr/>
                    <a:lstStyle/>
                    <a:p>
                      <a:r>
                        <a:rPr lang="en-US"/>
                        <a:t>Resources measured at fair value</a:t>
                      </a:r>
                    </a:p>
                  </a:txBody>
                  <a:tcPr marL="97246" marR="97246"/>
                </a:tc>
                <a:tc>
                  <a:txBody>
                    <a:bodyPr/>
                    <a:lstStyle/>
                    <a:p>
                      <a:r>
                        <a:rPr lang="en-US"/>
                        <a:t>For benefit of </a:t>
                      </a:r>
                      <a:r>
                        <a:rPr lang="en-US" i="1"/>
                        <a:t>nongovernmental </a:t>
                      </a:r>
                      <a:r>
                        <a:rPr lang="en-US"/>
                        <a:t>beneficiary:</a:t>
                      </a:r>
                    </a:p>
                    <a:p>
                      <a:pPr marL="168275" indent="-168275">
                        <a:buFont typeface="Arial" panose="020B0604020202020204" pitchFamily="34" charset="0"/>
                        <a:buChar char="•"/>
                      </a:pPr>
                      <a:r>
                        <a:rPr lang="en-US"/>
                        <a:t>Lead interest—m</a:t>
                      </a:r>
                      <a:r>
                        <a:rPr lang="en-US">
                          <a:solidFill>
                            <a:prstClr val="black">
                              <a:lumMod val="95000"/>
                              <a:lumOff val="5000"/>
                            </a:prstClr>
                          </a:solidFill>
                        </a:rPr>
                        <a:t>easure directl</a:t>
                      </a:r>
                      <a:r>
                        <a:rPr lang="en-US" i="0">
                          <a:solidFill>
                            <a:prstClr val="black">
                              <a:lumMod val="95000"/>
                              <a:lumOff val="5000"/>
                            </a:prstClr>
                          </a:solidFill>
                        </a:rPr>
                        <a:t>y at settlement amount</a:t>
                      </a:r>
                    </a:p>
                  </a:txBody>
                  <a:tcPr marL="97246" marR="97246"/>
                </a:tc>
                <a:tc>
                  <a:txBody>
                    <a:bodyPr/>
                    <a:lstStyle/>
                    <a:p>
                      <a:r>
                        <a:rPr lang="en-US"/>
                        <a:t>For </a:t>
                      </a:r>
                      <a:r>
                        <a:rPr lang="en-US" i="1"/>
                        <a:t>government’s benefit </a:t>
                      </a:r>
                      <a:r>
                        <a:rPr lang="en-US"/>
                        <a:t>in resources:</a:t>
                      </a:r>
                    </a:p>
                    <a:p>
                      <a:pPr marL="168275"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prstClr val="black">
                              <a:lumMod val="95000"/>
                              <a:lumOff val="5000"/>
                            </a:prstClr>
                          </a:solidFill>
                        </a:rPr>
                        <a:t>Remainder interest—residual</a:t>
                      </a:r>
                      <a:r>
                        <a:rPr lang="en-US" i="0" baseline="0">
                          <a:solidFill>
                            <a:prstClr val="black">
                              <a:lumMod val="95000"/>
                              <a:lumOff val="5000"/>
                            </a:prstClr>
                          </a:solidFill>
                        </a:rPr>
                        <a:t> amount (assets less liability)</a:t>
                      </a:r>
                      <a:endParaRPr lang="en-US" i="0"/>
                    </a:p>
                  </a:txBody>
                  <a:tcPr marL="97246" marR="97246"/>
                </a:tc>
                <a:extLst>
                  <a:ext uri="{0D108BD9-81ED-4DB2-BD59-A6C34878D82A}">
                    <a16:rowId xmlns:a16="http://schemas.microsoft.com/office/drawing/2014/main" val="10001"/>
                  </a:ext>
                </a:extLst>
              </a:tr>
              <a:tr h="370840">
                <a:tc>
                  <a:txBody>
                    <a:bodyPr/>
                    <a:lstStyle/>
                    <a:p>
                      <a:r>
                        <a:rPr lang="en-US"/>
                        <a:t>Subsequent</a:t>
                      </a:r>
                    </a:p>
                  </a:txBody>
                  <a:tcPr marL="97246" marR="97246"/>
                </a:tc>
                <a:tc>
                  <a:txBody>
                    <a:bodyPr/>
                    <a:lstStyle/>
                    <a:p>
                      <a:r>
                        <a:rPr lang="en-US"/>
                        <a:t>Investments remeasured at fair value; changes in</a:t>
                      </a:r>
                      <a:r>
                        <a:rPr lang="en-US" baseline="0"/>
                        <a:t> assets will be reflected in deferred inflow</a:t>
                      </a:r>
                      <a:endParaRPr lang="en-US"/>
                    </a:p>
                  </a:txBody>
                  <a:tcPr marL="97246" marR="97246"/>
                </a:tc>
                <a:tc>
                  <a:txBody>
                    <a:bodyPr/>
                    <a:lstStyle/>
                    <a:p>
                      <a:r>
                        <a:rPr lang="en-US">
                          <a:solidFill>
                            <a:srgbClr val="000000"/>
                          </a:solidFill>
                        </a:rPr>
                        <a:t>Distributions to lead interest beneficiaries reduce the liability</a:t>
                      </a:r>
                      <a:endParaRPr lang="en-US"/>
                    </a:p>
                  </a:txBody>
                  <a:tcPr marL="97246" marR="97246"/>
                </a:tc>
                <a:tc>
                  <a:txBody>
                    <a:bodyPr/>
                    <a:lstStyle/>
                    <a:p>
                      <a:endParaRPr lang="en-US"/>
                    </a:p>
                  </a:txBody>
                  <a:tcPr marL="97246" marR="97246"/>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fontScale="90000"/>
          </a:bodyPr>
          <a:lstStyle/>
          <a:p>
            <a:r>
              <a:rPr lang="en-US"/>
              <a:t>Irrevocable Split-Interest Agreements with Resources Held by Government</a:t>
            </a:r>
          </a:p>
        </p:txBody>
      </p:sp>
      <p:sp>
        <p:nvSpPr>
          <p:cNvPr id="5" name="Slide Number Placeholder 4"/>
          <p:cNvSpPr>
            <a:spLocks noGrp="1"/>
          </p:cNvSpPr>
          <p:nvPr>
            <p:ph type="sldNum" sz="quarter" idx="4"/>
          </p:nvPr>
        </p:nvSpPr>
        <p:spPr/>
        <p:txBody>
          <a:bodyPr/>
          <a:lstStyle/>
          <a:p>
            <a:fld id="{B678A430-2B5E-9C4F-A94E-0139B75F11B5}" type="slidenum">
              <a:rPr lang="en-US" smtClean="0"/>
              <a:pPr/>
              <a:t>26</a:t>
            </a:fld>
            <a:endParaRPr lang="en-US"/>
          </a:p>
        </p:txBody>
      </p:sp>
    </p:spTree>
    <p:extLst>
      <p:ext uri="{BB962C8B-B14F-4D97-AF65-F5344CB8AC3E}">
        <p14:creationId xmlns:p14="http://schemas.microsoft.com/office/powerpoint/2010/main" val="2073746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19063" y="1652588"/>
          <a:ext cx="8560699" cy="1925320"/>
        </p:xfrm>
        <a:graphic>
          <a:graphicData uri="http://schemas.openxmlformats.org/drawingml/2006/table">
            <a:tbl>
              <a:tblPr firstRow="1" bandRow="1">
                <a:tableStyleId>{5C22544A-7EE6-4342-B048-85BDC9FD1C3A}</a:tableStyleId>
              </a:tblPr>
              <a:tblGrid>
                <a:gridCol w="1956126">
                  <a:extLst>
                    <a:ext uri="{9D8B030D-6E8A-4147-A177-3AD203B41FA5}">
                      <a16:colId xmlns:a16="http://schemas.microsoft.com/office/drawing/2014/main" val="20000"/>
                    </a:ext>
                  </a:extLst>
                </a:gridCol>
                <a:gridCol w="3109200">
                  <a:extLst>
                    <a:ext uri="{9D8B030D-6E8A-4147-A177-3AD203B41FA5}">
                      <a16:colId xmlns:a16="http://schemas.microsoft.com/office/drawing/2014/main" val="20001"/>
                    </a:ext>
                  </a:extLst>
                </a:gridCol>
                <a:gridCol w="3495373">
                  <a:extLst>
                    <a:ext uri="{9D8B030D-6E8A-4147-A177-3AD203B41FA5}">
                      <a16:colId xmlns:a16="http://schemas.microsoft.com/office/drawing/2014/main" val="20002"/>
                    </a:ext>
                  </a:extLst>
                </a:gridCol>
              </a:tblGrid>
              <a:tr h="370840">
                <a:tc>
                  <a:txBody>
                    <a:bodyPr/>
                    <a:lstStyle/>
                    <a:p>
                      <a:r>
                        <a:rPr lang="en-US"/>
                        <a:t>Measurement</a:t>
                      </a:r>
                    </a:p>
                  </a:txBody>
                  <a:tcPr marL="107931" marR="107931"/>
                </a:tc>
                <a:tc>
                  <a:txBody>
                    <a:bodyPr/>
                    <a:lstStyle/>
                    <a:p>
                      <a:r>
                        <a:rPr lang="en-US"/>
                        <a:t>Asset</a:t>
                      </a:r>
                    </a:p>
                  </a:txBody>
                  <a:tcPr marL="107931" marR="107931"/>
                </a:tc>
                <a:tc>
                  <a:txBody>
                    <a:bodyPr/>
                    <a:lstStyle/>
                    <a:p>
                      <a:r>
                        <a:rPr lang="en-US"/>
                        <a:t>Deferred Inflow</a:t>
                      </a:r>
                    </a:p>
                  </a:txBody>
                  <a:tcPr marL="107931" marR="107931"/>
                </a:tc>
                <a:extLst>
                  <a:ext uri="{0D108BD9-81ED-4DB2-BD59-A6C34878D82A}">
                    <a16:rowId xmlns:a16="http://schemas.microsoft.com/office/drawing/2014/main" val="10000"/>
                  </a:ext>
                </a:extLst>
              </a:tr>
              <a:tr h="370840">
                <a:tc>
                  <a:txBody>
                    <a:bodyPr/>
                    <a:lstStyle/>
                    <a:p>
                      <a:r>
                        <a:rPr lang="en-US"/>
                        <a:t>Initial</a:t>
                      </a:r>
                    </a:p>
                  </a:txBody>
                  <a:tcPr marL="107931" marR="107931"/>
                </a:tc>
                <a:tc>
                  <a:txBody>
                    <a:bodyPr/>
                    <a:lstStyle/>
                    <a:p>
                      <a:r>
                        <a:rPr lang="en-US"/>
                        <a:t>Resources initially measured at fair value</a:t>
                      </a:r>
                    </a:p>
                  </a:txBody>
                  <a:tcPr marL="107931" marR="107931"/>
                </a:tc>
                <a:tc>
                  <a:txBody>
                    <a:bodyPr/>
                    <a:lstStyle/>
                    <a:p>
                      <a:r>
                        <a:rPr lang="en-US"/>
                        <a:t>Same</a:t>
                      </a:r>
                      <a:r>
                        <a:rPr lang="en-US" baseline="0"/>
                        <a:t> as the asset</a:t>
                      </a:r>
                      <a:endParaRPr lang="en-US" i="0"/>
                    </a:p>
                  </a:txBody>
                  <a:tcPr marL="107931" marR="107931"/>
                </a:tc>
                <a:extLst>
                  <a:ext uri="{0D108BD9-81ED-4DB2-BD59-A6C34878D82A}">
                    <a16:rowId xmlns:a16="http://schemas.microsoft.com/office/drawing/2014/main" val="10001"/>
                  </a:ext>
                </a:extLst>
              </a:tr>
              <a:tr h="370840">
                <a:tc>
                  <a:txBody>
                    <a:bodyPr/>
                    <a:lstStyle/>
                    <a:p>
                      <a:r>
                        <a:rPr lang="en-US"/>
                        <a:t>Subsequent</a:t>
                      </a:r>
                    </a:p>
                  </a:txBody>
                  <a:tcPr marL="107931" marR="107931"/>
                </a:tc>
                <a:tc>
                  <a:txBody>
                    <a:bodyPr/>
                    <a:lstStyle/>
                    <a:p>
                      <a:r>
                        <a:rPr lang="en-US"/>
                        <a:t>Changes in fair value of resources reflected in the deferred</a:t>
                      </a:r>
                      <a:r>
                        <a:rPr lang="en-US" baseline="0"/>
                        <a:t> inflow</a:t>
                      </a:r>
                      <a:endParaRPr lang="en-US"/>
                    </a:p>
                  </a:txBody>
                  <a:tcPr marL="107931" marR="107931"/>
                </a:tc>
                <a:tc>
                  <a:txBody>
                    <a:bodyPr/>
                    <a:lstStyle/>
                    <a:p>
                      <a:endParaRPr lang="en-US"/>
                    </a:p>
                  </a:txBody>
                  <a:tcPr marL="107931" marR="107931"/>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fontScale="90000"/>
          </a:bodyPr>
          <a:lstStyle/>
          <a:p>
            <a:r>
              <a:rPr lang="en-US"/>
              <a:t>Irrevocable Split-Interest Agreements with Resources Held by Third Party</a:t>
            </a:r>
          </a:p>
        </p:txBody>
      </p:sp>
      <p:sp>
        <p:nvSpPr>
          <p:cNvPr id="5" name="Slide Number Placeholder 4"/>
          <p:cNvSpPr>
            <a:spLocks noGrp="1"/>
          </p:cNvSpPr>
          <p:nvPr>
            <p:ph type="sldNum" sz="quarter" idx="4"/>
          </p:nvPr>
        </p:nvSpPr>
        <p:spPr/>
        <p:txBody>
          <a:bodyPr/>
          <a:lstStyle/>
          <a:p>
            <a:fld id="{B678A430-2B5E-9C4F-A94E-0139B75F11B5}" type="slidenum">
              <a:rPr lang="en-US" smtClean="0"/>
              <a:pPr/>
              <a:t>27</a:t>
            </a:fld>
            <a:endParaRPr lang="en-US"/>
          </a:p>
        </p:txBody>
      </p:sp>
    </p:spTree>
    <p:extLst>
      <p:ext uri="{BB962C8B-B14F-4D97-AF65-F5344CB8AC3E}">
        <p14:creationId xmlns:p14="http://schemas.microsoft.com/office/powerpoint/2010/main" val="239251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Certain Asset Retirement Obligations</a:t>
            </a:r>
          </a:p>
        </p:txBody>
      </p:sp>
      <p:sp>
        <p:nvSpPr>
          <p:cNvPr id="2" name="Text Placeholder 1"/>
          <p:cNvSpPr>
            <a:spLocks noGrp="1"/>
          </p:cNvSpPr>
          <p:nvPr>
            <p:ph type="body" sz="quarter" idx="11"/>
          </p:nvPr>
        </p:nvSpPr>
        <p:spPr/>
        <p:txBody>
          <a:bodyPr/>
          <a:lstStyle/>
          <a:p>
            <a:r>
              <a:rPr lang="en-US"/>
              <a:t>Statement No. 83</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28</a:t>
            </a:fld>
            <a:endParaRPr lang="en-US"/>
          </a:p>
        </p:txBody>
      </p:sp>
    </p:spTree>
    <p:extLst>
      <p:ext uri="{BB962C8B-B14F-4D97-AF65-F5344CB8AC3E}">
        <p14:creationId xmlns:p14="http://schemas.microsoft.com/office/powerpoint/2010/main" val="283472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a:t>What:</a:t>
            </a:r>
            <a:r>
              <a:rPr lang="en-US"/>
              <a:t> The Board issued Statement 83 to establish accounting and financial reporting standards for legal obligations to retire certain capital assets, such as decommissioning nuclear power plants and removing sewage treatment plants</a:t>
            </a:r>
          </a:p>
          <a:p>
            <a:r>
              <a:rPr lang="en-US" b="1"/>
              <a:t>Why:</a:t>
            </a:r>
            <a:r>
              <a:rPr lang="en-US"/>
              <a:t> Statement 18 addressed only municipal landfills but governments have retirement obligations for other types of capital assets. Diversity exists in practice.</a:t>
            </a:r>
          </a:p>
          <a:p>
            <a:r>
              <a:rPr lang="en-US" b="1"/>
              <a:t>When:</a:t>
            </a:r>
            <a:r>
              <a:rPr lang="en-US"/>
              <a:t> Effective for fiscal years beginning after June 15, 2018. Earlier application is encouraged.</a:t>
            </a:r>
          </a:p>
        </p:txBody>
      </p:sp>
      <p:sp>
        <p:nvSpPr>
          <p:cNvPr id="2" name="Title 1"/>
          <p:cNvSpPr>
            <a:spLocks noGrp="1"/>
          </p:cNvSpPr>
          <p:nvPr>
            <p:ph type="title"/>
          </p:nvPr>
        </p:nvSpPr>
        <p:spPr/>
        <p:txBody>
          <a:bodyPr>
            <a:normAutofit/>
          </a:bodyPr>
          <a:lstStyle/>
          <a:p>
            <a:r>
              <a:rPr lang="en-US"/>
              <a:t>Certain Asset Retirement Obligations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29</a:t>
            </a:fld>
            <a:endParaRPr lang="en-US"/>
          </a:p>
        </p:txBody>
      </p:sp>
    </p:spTree>
    <p:extLst>
      <p:ext uri="{BB962C8B-B14F-4D97-AF65-F5344CB8AC3E}">
        <p14:creationId xmlns:p14="http://schemas.microsoft.com/office/powerpoint/2010/main" val="366511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281" y="1434576"/>
            <a:ext cx="5243071" cy="4133884"/>
          </a:xfrm>
        </p:spPr>
        <p:txBody>
          <a:bodyPr/>
          <a:lstStyle/>
          <a:p>
            <a:pPr>
              <a:lnSpc>
                <a:spcPct val="100000"/>
              </a:lnSpc>
            </a:pPr>
            <a:r>
              <a:rPr lang="en-US"/>
              <a:t>David A. Vaudt (Chairman)</a:t>
            </a:r>
          </a:p>
          <a:p>
            <a:pPr>
              <a:lnSpc>
                <a:spcPct val="100000"/>
              </a:lnSpc>
            </a:pPr>
            <a:r>
              <a:rPr lang="en-US"/>
              <a:t>Jeffrey J. </a:t>
            </a:r>
            <a:r>
              <a:rPr lang="en-US" err="1"/>
              <a:t>Previdi</a:t>
            </a:r>
            <a:r>
              <a:rPr lang="en-US"/>
              <a:t> (Vice Chairman)</a:t>
            </a:r>
          </a:p>
          <a:p>
            <a:pPr>
              <a:lnSpc>
                <a:spcPct val="100000"/>
              </a:lnSpc>
            </a:pPr>
            <a:r>
              <a:rPr lang="en-US"/>
              <a:t>James E. Brown</a:t>
            </a:r>
          </a:p>
          <a:p>
            <a:pPr>
              <a:lnSpc>
                <a:spcPct val="100000"/>
              </a:lnSpc>
            </a:pPr>
            <a:r>
              <a:rPr lang="en-US"/>
              <a:t>Brian W. Caputo</a:t>
            </a:r>
          </a:p>
          <a:p>
            <a:pPr>
              <a:lnSpc>
                <a:spcPct val="100000"/>
              </a:lnSpc>
            </a:pPr>
            <a:r>
              <a:rPr lang="en-US"/>
              <a:t>Michael H. </a:t>
            </a:r>
            <a:r>
              <a:rPr lang="en-US" err="1"/>
              <a:t>Granof</a:t>
            </a:r>
            <a:endParaRPr lang="en-US"/>
          </a:p>
          <a:p>
            <a:pPr>
              <a:lnSpc>
                <a:spcPct val="100000"/>
              </a:lnSpc>
            </a:pPr>
            <a:r>
              <a:rPr lang="en-US"/>
              <a:t>Kristopher E. Knight</a:t>
            </a:r>
          </a:p>
          <a:p>
            <a:pPr>
              <a:lnSpc>
                <a:spcPct val="100000"/>
              </a:lnSpc>
            </a:pPr>
            <a:r>
              <a:rPr lang="en-US"/>
              <a:t>David E. Sundstrom</a:t>
            </a:r>
          </a:p>
        </p:txBody>
      </p:sp>
      <p:sp>
        <p:nvSpPr>
          <p:cNvPr id="2" name="Title 1"/>
          <p:cNvSpPr>
            <a:spLocks noGrp="1"/>
          </p:cNvSpPr>
          <p:nvPr>
            <p:ph type="title"/>
          </p:nvPr>
        </p:nvSpPr>
        <p:spPr/>
        <p:txBody>
          <a:bodyPr/>
          <a:lstStyle/>
          <a:p>
            <a:r>
              <a:rPr lang="en-US"/>
              <a:t>GASB Members</a:t>
            </a:r>
          </a:p>
        </p:txBody>
      </p:sp>
      <p:sp>
        <p:nvSpPr>
          <p:cNvPr id="4" name="Slide Number Placeholder 3"/>
          <p:cNvSpPr>
            <a:spLocks noGrp="1"/>
          </p:cNvSpPr>
          <p:nvPr>
            <p:ph type="sldNum" sz="quarter" idx="4"/>
          </p:nvPr>
        </p:nvSpPr>
        <p:spPr/>
        <p:txBody>
          <a:bodyPr/>
          <a:lstStyle/>
          <a:p>
            <a:fld id="{2F8096BB-3F29-455E-A313-73E5D13384CD}" type="slidenum">
              <a:rPr lang="en-US" smtClean="0"/>
              <a:t>3</a:t>
            </a:fld>
            <a:endParaRPr lang="en-US"/>
          </a:p>
        </p:txBody>
      </p:sp>
      <p:pic>
        <p:nvPicPr>
          <p:cNvPr id="7" name="Picture 6">
            <a:extLst>
              <a:ext uri="{FF2B5EF4-FFF2-40B4-BE49-F238E27FC236}">
                <a16:creationId xmlns:a16="http://schemas.microsoft.com/office/drawing/2014/main" id="{1150CDD1-3700-4965-8B21-FB46DF79F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861" y="596340"/>
            <a:ext cx="1288719" cy="1913844"/>
          </a:xfrm>
          <a:prstGeom prst="rect">
            <a:avLst/>
          </a:prstGeom>
        </p:spPr>
      </p:pic>
      <p:pic>
        <p:nvPicPr>
          <p:cNvPr id="9" name="Picture 8">
            <a:extLst>
              <a:ext uri="{FF2B5EF4-FFF2-40B4-BE49-F238E27FC236}">
                <a16:creationId xmlns:a16="http://schemas.microsoft.com/office/drawing/2014/main" id="{9310F30A-4855-471A-8268-ADD7E80D5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917" y="2512654"/>
            <a:ext cx="1298336" cy="1913843"/>
          </a:xfrm>
          <a:prstGeom prst="rect">
            <a:avLst/>
          </a:prstGeom>
        </p:spPr>
      </p:pic>
      <p:pic>
        <p:nvPicPr>
          <p:cNvPr id="12" name="Picture 11">
            <a:extLst>
              <a:ext uri="{FF2B5EF4-FFF2-40B4-BE49-F238E27FC236}">
                <a16:creationId xmlns:a16="http://schemas.microsoft.com/office/drawing/2014/main" id="{982B76C8-19B5-475F-9014-15EF56E7B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748" y="2478862"/>
            <a:ext cx="1298336" cy="1923461"/>
          </a:xfrm>
          <a:prstGeom prst="rect">
            <a:avLst/>
          </a:prstGeom>
        </p:spPr>
      </p:pic>
      <p:pic>
        <p:nvPicPr>
          <p:cNvPr id="14" name="Picture 13">
            <a:extLst>
              <a:ext uri="{FF2B5EF4-FFF2-40B4-BE49-F238E27FC236}">
                <a16:creationId xmlns:a16="http://schemas.microsoft.com/office/drawing/2014/main" id="{176728EF-DEBF-4091-9AB2-D85F5BDD8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2832" y="2481076"/>
            <a:ext cx="1298336" cy="1923461"/>
          </a:xfrm>
          <a:prstGeom prst="rect">
            <a:avLst/>
          </a:prstGeom>
        </p:spPr>
      </p:pic>
      <p:pic>
        <p:nvPicPr>
          <p:cNvPr id="16" name="Picture 15">
            <a:extLst>
              <a:ext uri="{FF2B5EF4-FFF2-40B4-BE49-F238E27FC236}">
                <a16:creationId xmlns:a16="http://schemas.microsoft.com/office/drawing/2014/main" id="{95BC3411-AA50-45F5-8EC6-EA1C970E35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1490" y="4421558"/>
            <a:ext cx="1307954" cy="1913844"/>
          </a:xfrm>
          <a:prstGeom prst="rect">
            <a:avLst/>
          </a:prstGeom>
        </p:spPr>
      </p:pic>
      <p:pic>
        <p:nvPicPr>
          <p:cNvPr id="18" name="Picture 17">
            <a:extLst>
              <a:ext uri="{FF2B5EF4-FFF2-40B4-BE49-F238E27FC236}">
                <a16:creationId xmlns:a16="http://schemas.microsoft.com/office/drawing/2014/main" id="{BB848BFE-CDEE-4726-9188-66267D9205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017" y="4402323"/>
            <a:ext cx="1307954" cy="1933079"/>
          </a:xfrm>
          <a:prstGeom prst="rect">
            <a:avLst/>
          </a:prstGeom>
        </p:spPr>
      </p:pic>
      <p:pic>
        <p:nvPicPr>
          <p:cNvPr id="20" name="Picture 19">
            <a:extLst>
              <a:ext uri="{FF2B5EF4-FFF2-40B4-BE49-F238E27FC236}">
                <a16:creationId xmlns:a16="http://schemas.microsoft.com/office/drawing/2014/main" id="{0998AD88-9945-44BE-A705-FAFFB59A32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3466" y="4404321"/>
            <a:ext cx="1298336" cy="1923461"/>
          </a:xfrm>
          <a:prstGeom prst="rect">
            <a:avLst/>
          </a:prstGeom>
        </p:spPr>
      </p:pic>
    </p:spTree>
    <p:extLst>
      <p:ext uri="{BB962C8B-B14F-4D97-AF65-F5344CB8AC3E}">
        <p14:creationId xmlns:p14="http://schemas.microsoft.com/office/powerpoint/2010/main" val="131400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16828"/>
            <a:ext cx="8561387" cy="4760089"/>
          </a:xfrm>
        </p:spPr>
        <p:txBody>
          <a:bodyPr/>
          <a:lstStyle/>
          <a:p>
            <a:r>
              <a:rPr lang="en-US" b="1"/>
              <a:t>Asset retirement obligation</a:t>
            </a:r>
            <a:r>
              <a:rPr lang="en-US"/>
              <a:t>—Legally enforceable liability associated with the retirement of a tangible capital asset</a:t>
            </a:r>
          </a:p>
          <a:p>
            <a:r>
              <a:rPr lang="en-US" b="1"/>
              <a:t>Retirement</a:t>
            </a:r>
            <a:r>
              <a:rPr lang="en-US"/>
              <a:t> of a tangible capital asset—The permanent removal of a capital asset from service (such as from sale, abandonment, recycling, or disposal)</a:t>
            </a:r>
          </a:p>
          <a:p>
            <a:r>
              <a:rPr lang="en-US"/>
              <a:t>Includes:</a:t>
            </a:r>
          </a:p>
          <a:p>
            <a:pPr lvl="2"/>
            <a:r>
              <a:rPr lang="en-US"/>
              <a:t>Nuclear power plant decommissioning</a:t>
            </a:r>
          </a:p>
          <a:p>
            <a:pPr lvl="2"/>
            <a:r>
              <a:rPr lang="en-US"/>
              <a:t>Coal ash pond closure </a:t>
            </a:r>
          </a:p>
          <a:p>
            <a:pPr lvl="2">
              <a:spcAft>
                <a:spcPts val="0"/>
              </a:spcAft>
            </a:pPr>
            <a:r>
              <a:rPr lang="en-US"/>
              <a:t>Contractually required land restoration, such as removal of wind turbines</a:t>
            </a:r>
          </a:p>
          <a:p>
            <a:pPr lvl="2">
              <a:spcAft>
                <a:spcPts val="600"/>
              </a:spcAft>
            </a:pPr>
            <a:r>
              <a:rPr lang="en-US"/>
              <a:t>Other similar obligations</a:t>
            </a:r>
            <a:endParaRPr lang="en-US" sz="1800"/>
          </a:p>
        </p:txBody>
      </p:sp>
      <p:sp>
        <p:nvSpPr>
          <p:cNvPr id="2" name="Title 1"/>
          <p:cNvSpPr>
            <a:spLocks noGrp="1"/>
          </p:cNvSpPr>
          <p:nvPr>
            <p:ph type="title"/>
          </p:nvPr>
        </p:nvSpPr>
        <p:spPr/>
        <p:txBody>
          <a:bodyPr/>
          <a:lstStyle/>
          <a:p>
            <a:r>
              <a:rPr lang="en-US"/>
              <a:t>Definitions and Scope</a:t>
            </a:r>
          </a:p>
        </p:txBody>
      </p:sp>
      <p:sp>
        <p:nvSpPr>
          <p:cNvPr id="5" name="Slide Number Placeholder 4"/>
          <p:cNvSpPr>
            <a:spLocks noGrp="1"/>
          </p:cNvSpPr>
          <p:nvPr>
            <p:ph type="sldNum" sz="quarter" idx="4"/>
          </p:nvPr>
        </p:nvSpPr>
        <p:spPr/>
        <p:txBody>
          <a:bodyPr/>
          <a:lstStyle/>
          <a:p>
            <a:fld id="{8EDC38AE-20C7-40FD-B53A-27D883917EA3}" type="slidenum">
              <a:rPr lang="en-US" smtClean="0"/>
              <a:pPr/>
              <a:t>30</a:t>
            </a:fld>
            <a:endParaRPr lang="en-US"/>
          </a:p>
        </p:txBody>
      </p:sp>
    </p:spTree>
    <p:extLst>
      <p:ext uri="{BB962C8B-B14F-4D97-AF65-F5344CB8AC3E}">
        <p14:creationId xmlns:p14="http://schemas.microsoft.com/office/powerpoint/2010/main" val="3228888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19063" y="1652588"/>
          <a:ext cx="8561387" cy="4624387"/>
        </p:xfrm>
        <a:graphic>
          <a:graphicData uri="http://schemas.openxmlformats.org/drawingml/2006/table">
            <a:tbl>
              <a:tblPr firstRow="1" bandRow="1">
                <a:tableStyleId>{5C22544A-7EE6-4342-B048-85BDC9FD1C3A}</a:tableStyleId>
              </a:tblPr>
              <a:tblGrid>
                <a:gridCol w="1465755">
                  <a:extLst>
                    <a:ext uri="{9D8B030D-6E8A-4147-A177-3AD203B41FA5}">
                      <a16:colId xmlns:a16="http://schemas.microsoft.com/office/drawing/2014/main" val="20000"/>
                    </a:ext>
                  </a:extLst>
                </a:gridCol>
                <a:gridCol w="4241837">
                  <a:extLst>
                    <a:ext uri="{9D8B030D-6E8A-4147-A177-3AD203B41FA5}">
                      <a16:colId xmlns:a16="http://schemas.microsoft.com/office/drawing/2014/main" val="20001"/>
                    </a:ext>
                  </a:extLst>
                </a:gridCol>
                <a:gridCol w="2853796">
                  <a:extLst>
                    <a:ext uri="{9D8B030D-6E8A-4147-A177-3AD203B41FA5}">
                      <a16:colId xmlns:a16="http://schemas.microsoft.com/office/drawing/2014/main" val="20002"/>
                    </a:ext>
                  </a:extLst>
                </a:gridCol>
              </a:tblGrid>
              <a:tr h="370840">
                <a:tc>
                  <a:txBody>
                    <a:bodyPr/>
                    <a:lstStyle/>
                    <a:p>
                      <a:r>
                        <a:rPr lang="en-US" b="0"/>
                        <a:t>Initial Recognition</a:t>
                      </a:r>
                    </a:p>
                  </a:txBody>
                  <a:tcPr/>
                </a:tc>
                <a:tc>
                  <a:txBody>
                    <a:bodyPr/>
                    <a:lstStyle/>
                    <a:p>
                      <a:r>
                        <a:rPr lang="en-US" b="0"/>
                        <a:t>ARO liability when incurred and reasonably estimable. Incurrence manifested by both external and internal obligating events.</a:t>
                      </a:r>
                    </a:p>
                    <a:p>
                      <a:endParaRPr lang="en-US" b="0"/>
                    </a:p>
                    <a:p>
                      <a:r>
                        <a:rPr lang="en-US" b="0"/>
                        <a:t>Measured based on the best estimate of the current value of outlays expected to be incurred.</a:t>
                      </a:r>
                    </a:p>
                  </a:txBody>
                  <a:tcPr/>
                </a:tc>
                <a:tc>
                  <a:txBody>
                    <a:bodyPr/>
                    <a:lstStyle/>
                    <a:p>
                      <a:r>
                        <a:rPr lang="en-US" b="0"/>
                        <a:t>Deferred outflow of resources—same amount as the ARO liability</a:t>
                      </a:r>
                    </a:p>
                  </a:txBody>
                  <a:tcPr/>
                </a:tc>
                <a:extLst>
                  <a:ext uri="{0D108BD9-81ED-4DB2-BD59-A6C34878D82A}">
                    <a16:rowId xmlns:a16="http://schemas.microsoft.com/office/drawing/2014/main" val="10000"/>
                  </a:ext>
                </a:extLst>
              </a:tr>
              <a:tr h="370840">
                <a:tc>
                  <a:txBody>
                    <a:bodyPr/>
                    <a:lstStyle/>
                    <a:p>
                      <a:r>
                        <a:rPr lang="en-US"/>
                        <a:t>Subsequent Recognition</a:t>
                      </a:r>
                    </a:p>
                  </a:txBody>
                  <a:tcPr/>
                </a:tc>
                <a:tc>
                  <a:txBody>
                    <a:bodyPr/>
                    <a:lstStyle/>
                    <a:p>
                      <a:pPr marL="176213" indent="-176213">
                        <a:buFont typeface="Arial" panose="020B0604020202020204" pitchFamily="34" charset="0"/>
                        <a:buChar char="•"/>
                      </a:pPr>
                      <a:r>
                        <a:rPr lang="en-US"/>
                        <a:t>At least annually, adjust for general inflation or deflation</a:t>
                      </a:r>
                    </a:p>
                    <a:p>
                      <a:pPr marL="176213" indent="-176213">
                        <a:buFont typeface="Arial" panose="020B0604020202020204" pitchFamily="34" charset="0"/>
                        <a:buChar char="•"/>
                      </a:pPr>
                      <a:r>
                        <a:rPr lang="en-US"/>
                        <a:t>At least annually, evaluate relevant factors to determine if there is a significant change in the estimated outlays; remeasure liability when significant</a:t>
                      </a:r>
                    </a:p>
                  </a:txBody>
                  <a:tcPr/>
                </a:tc>
                <a:tc>
                  <a:txBody>
                    <a:bodyPr/>
                    <a:lstStyle/>
                    <a:p>
                      <a:r>
                        <a:rPr lang="en-US"/>
                        <a:t>An outflow of resources (such as expense) in a systematic and rational manner over the estimated useful life of the capital asset. Immediately expense if capital asset is abandoned.</a:t>
                      </a:r>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a:t>Recognition &amp; Measurement</a:t>
            </a:r>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31</a:t>
            </a:fld>
            <a:endParaRPr lang="en-US"/>
          </a:p>
        </p:txBody>
      </p:sp>
    </p:spTree>
    <p:extLst>
      <p:ext uri="{BB962C8B-B14F-4D97-AF65-F5344CB8AC3E}">
        <p14:creationId xmlns:p14="http://schemas.microsoft.com/office/powerpoint/2010/main" val="3078470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a:t>Minority share (less than 50 percent) of ownership interest in an undivided interest arrangement is one of the following:</a:t>
            </a:r>
          </a:p>
          <a:p>
            <a:pPr lvl="1"/>
            <a:r>
              <a:rPr lang="en-US" sz="1800"/>
              <a:t>A nongovernmental entity is the majority owner</a:t>
            </a:r>
          </a:p>
          <a:p>
            <a:pPr lvl="1"/>
            <a:r>
              <a:rPr lang="en-US" sz="1800"/>
              <a:t>No majority owner, but a nongovernmental owner has the operational responsibility</a:t>
            </a:r>
          </a:p>
          <a:p>
            <a:r>
              <a:rPr lang="en-US" sz="2000"/>
              <a:t>Initial and Subsequent Measurement Exception</a:t>
            </a:r>
          </a:p>
          <a:p>
            <a:pPr lvl="1"/>
            <a:r>
              <a:rPr lang="en-US" sz="1800"/>
              <a:t>The governmental minority owner should report its minority share of ARO using the measurement produced by the nongovernmental joint owner</a:t>
            </a:r>
          </a:p>
          <a:p>
            <a:r>
              <a:rPr lang="en-US" sz="2000"/>
              <a:t>The measurement date of such an ARO should be no more than one year and one day prior to the government’s financial reporting date</a:t>
            </a:r>
          </a:p>
          <a:p>
            <a:r>
              <a:rPr lang="en-US" sz="2000"/>
              <a:t>Specific disclosure requirements in this circumstance</a:t>
            </a:r>
          </a:p>
          <a:p>
            <a:pPr marL="0" indent="0">
              <a:buNone/>
            </a:pPr>
            <a:endParaRPr lang="en-US"/>
          </a:p>
        </p:txBody>
      </p:sp>
      <p:sp>
        <p:nvSpPr>
          <p:cNvPr id="3" name="Title 2"/>
          <p:cNvSpPr>
            <a:spLocks noGrp="1"/>
          </p:cNvSpPr>
          <p:nvPr>
            <p:ph type="title"/>
          </p:nvPr>
        </p:nvSpPr>
        <p:spPr/>
        <p:txBody>
          <a:bodyPr/>
          <a:lstStyle/>
          <a:p>
            <a:r>
              <a:rPr lang="en-US" sz="3200"/>
              <a:t>Measurement Exception for a Minority Owner of a Jointly Owned Capital Asset</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32</a:t>
            </a:fld>
            <a:endParaRPr lang="en-US"/>
          </a:p>
        </p:txBody>
      </p:sp>
    </p:spTree>
    <p:extLst>
      <p:ext uri="{BB962C8B-B14F-4D97-AF65-F5344CB8AC3E}">
        <p14:creationId xmlns:p14="http://schemas.microsoft.com/office/powerpoint/2010/main" val="289128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If legally required to provide funding and assurance, disclose that fact</a:t>
            </a:r>
          </a:p>
          <a:p>
            <a:r>
              <a:rPr lang="en-US"/>
              <a:t>Do not offset ARO with assets restricted for payment of the ARO</a:t>
            </a:r>
          </a:p>
          <a:p>
            <a:r>
              <a:rPr lang="en-US"/>
              <a:t>Costs to comply with funding and assurance provisions are period costs separate from the ARO expense</a:t>
            </a:r>
          </a:p>
        </p:txBody>
      </p:sp>
      <p:sp>
        <p:nvSpPr>
          <p:cNvPr id="2" name="Title 1"/>
          <p:cNvSpPr>
            <a:spLocks noGrp="1"/>
          </p:cNvSpPr>
          <p:nvPr>
            <p:ph type="title"/>
          </p:nvPr>
        </p:nvSpPr>
        <p:spPr/>
        <p:txBody>
          <a:bodyPr/>
          <a:lstStyle/>
          <a:p>
            <a:r>
              <a:rPr lang="en-US"/>
              <a:t>Effects of Funding and Assurance</a:t>
            </a:r>
          </a:p>
        </p:txBody>
      </p:sp>
      <p:sp>
        <p:nvSpPr>
          <p:cNvPr id="4" name="Slide Number Placeholder 3"/>
          <p:cNvSpPr>
            <a:spLocks noGrp="1"/>
          </p:cNvSpPr>
          <p:nvPr>
            <p:ph type="sldNum" sz="quarter" idx="4"/>
          </p:nvPr>
        </p:nvSpPr>
        <p:spPr/>
        <p:txBody>
          <a:bodyPr/>
          <a:lstStyle/>
          <a:p>
            <a:fld id="{B678A430-2B5E-9C4F-A94E-0139B75F11B5}" type="slidenum">
              <a:rPr lang="en-US" smtClean="0"/>
              <a:pPr/>
              <a:t>33</a:t>
            </a:fld>
            <a:endParaRPr lang="en-US"/>
          </a:p>
        </p:txBody>
      </p:sp>
    </p:spTree>
    <p:extLst>
      <p:ext uri="{BB962C8B-B14F-4D97-AF65-F5344CB8AC3E}">
        <p14:creationId xmlns:p14="http://schemas.microsoft.com/office/powerpoint/2010/main" val="65213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26372"/>
            <a:ext cx="8677797" cy="5050545"/>
          </a:xfrm>
        </p:spPr>
        <p:txBody>
          <a:bodyPr/>
          <a:lstStyle/>
          <a:p>
            <a:r>
              <a:rPr lang="en-US" sz="2200"/>
              <a:t>General description of ARO and associated tangible capital assets</a:t>
            </a:r>
          </a:p>
          <a:p>
            <a:pPr lvl="1"/>
            <a:r>
              <a:rPr lang="en-US" sz="2000"/>
              <a:t>Include source of AROs (federal, state, or local laws and regulations, contracts, or court judgments)</a:t>
            </a:r>
          </a:p>
          <a:p>
            <a:r>
              <a:rPr lang="en-US" sz="2200"/>
              <a:t>Methods and assumptions used to measure ARO liabilities</a:t>
            </a:r>
          </a:p>
          <a:p>
            <a:r>
              <a:rPr lang="en-US" sz="2200"/>
              <a:t>Estimated remaining useful life of tangible capital assets</a:t>
            </a:r>
          </a:p>
          <a:p>
            <a:r>
              <a:rPr lang="en-US" sz="2200"/>
              <a:t>How financial assurance requirements, if any, are being met</a:t>
            </a:r>
          </a:p>
          <a:p>
            <a:r>
              <a:rPr lang="en-US" sz="2200"/>
              <a:t>Amount of assets restricted for payment of ARO liabilities, if not separately displayed in financial statements</a:t>
            </a:r>
          </a:p>
          <a:p>
            <a:r>
              <a:rPr lang="en-US" sz="2200"/>
              <a:t>If a government has an ARO (or portions of an ARO) that is incurred but not yet recognized because it cannot be reasonably estimated, that fact and the reasons therefor</a:t>
            </a:r>
          </a:p>
          <a:p>
            <a:endParaRPr lang="en-US" sz="2800"/>
          </a:p>
          <a:p>
            <a:endParaRPr lang="en-US" sz="2800"/>
          </a:p>
        </p:txBody>
      </p:sp>
      <p:sp>
        <p:nvSpPr>
          <p:cNvPr id="2" name="Title 1"/>
          <p:cNvSpPr>
            <a:spLocks noGrp="1"/>
          </p:cNvSpPr>
          <p:nvPr>
            <p:ph type="title"/>
          </p:nvPr>
        </p:nvSpPr>
        <p:spPr>
          <a:xfrm>
            <a:off x="119501" y="214595"/>
            <a:ext cx="8677797" cy="897252"/>
          </a:xfrm>
        </p:spPr>
        <p:txBody>
          <a:bodyPr/>
          <a:lstStyle/>
          <a:p>
            <a:r>
              <a:rPr lang="en-US"/>
              <a:t>Disclosures</a:t>
            </a:r>
          </a:p>
        </p:txBody>
      </p:sp>
      <p:sp>
        <p:nvSpPr>
          <p:cNvPr id="4" name="Slide Number Placeholder 3"/>
          <p:cNvSpPr>
            <a:spLocks noGrp="1"/>
          </p:cNvSpPr>
          <p:nvPr>
            <p:ph type="sldNum" sz="quarter" idx="4"/>
          </p:nvPr>
        </p:nvSpPr>
        <p:spPr/>
        <p:txBody>
          <a:bodyPr/>
          <a:lstStyle/>
          <a:p>
            <a:fld id="{B678A430-2B5E-9C4F-A94E-0139B75F11B5}" type="slidenum">
              <a:rPr lang="en-US" smtClean="0"/>
              <a:pPr/>
              <a:t>34</a:t>
            </a:fld>
            <a:endParaRPr lang="en-US"/>
          </a:p>
        </p:txBody>
      </p:sp>
    </p:spTree>
    <p:extLst>
      <p:ext uri="{BB962C8B-B14F-4D97-AF65-F5344CB8AC3E}">
        <p14:creationId xmlns:p14="http://schemas.microsoft.com/office/powerpoint/2010/main" val="39750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Fiduciary Activities</a:t>
            </a:r>
          </a:p>
        </p:txBody>
      </p:sp>
      <p:sp>
        <p:nvSpPr>
          <p:cNvPr id="2" name="Text Placeholder 1"/>
          <p:cNvSpPr>
            <a:spLocks noGrp="1"/>
          </p:cNvSpPr>
          <p:nvPr>
            <p:ph type="body" sz="quarter" idx="11"/>
          </p:nvPr>
        </p:nvSpPr>
        <p:spPr/>
        <p:txBody>
          <a:bodyPr/>
          <a:lstStyle/>
          <a:p>
            <a:r>
              <a:rPr lang="en-US"/>
              <a:t>Statement No. 84</a:t>
            </a:r>
            <a:br>
              <a:rPr lang="en-US"/>
            </a:br>
            <a:endParaRPr lang="en-US"/>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35</a:t>
            </a:fld>
            <a:endParaRPr lang="en-US"/>
          </a:p>
        </p:txBody>
      </p:sp>
    </p:spTree>
    <p:extLst>
      <p:ext uri="{BB962C8B-B14F-4D97-AF65-F5344CB8AC3E}">
        <p14:creationId xmlns:p14="http://schemas.microsoft.com/office/powerpoint/2010/main" val="501391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a:t>What:</a:t>
            </a:r>
            <a:r>
              <a:rPr lang="en-US"/>
              <a:t> The Board issued Statement 84 to clarify when a government has a fiduciary responsibility and is required to present fiduciary fund financial statements</a:t>
            </a:r>
          </a:p>
          <a:p>
            <a:r>
              <a:rPr lang="en-US" b="1"/>
              <a:t>Why:</a:t>
            </a:r>
            <a:r>
              <a:rPr lang="en-US"/>
              <a:t> Existing standards require reporting of fiduciary responsibilities but do not define what they are; use of private-purpose trust funds and agency funds is inconsistent; business-type activities are uncertain about how to report fiduciary activities</a:t>
            </a:r>
          </a:p>
          <a:p>
            <a:r>
              <a:rPr lang="en-US" b="1"/>
              <a:t>When:</a:t>
            </a:r>
            <a:r>
              <a:rPr lang="en-US"/>
              <a:t> Effective for fiscal years beginning after December 15, 2018. Earlier application is encouraged.</a:t>
            </a:r>
          </a:p>
        </p:txBody>
      </p:sp>
      <p:sp>
        <p:nvSpPr>
          <p:cNvPr id="2" name="Title 1"/>
          <p:cNvSpPr>
            <a:spLocks noGrp="1"/>
          </p:cNvSpPr>
          <p:nvPr>
            <p:ph type="title"/>
          </p:nvPr>
        </p:nvSpPr>
        <p:spPr/>
        <p:txBody>
          <a:bodyPr>
            <a:normAutofit/>
          </a:bodyPr>
          <a:lstStyle/>
          <a:p>
            <a:r>
              <a:rPr lang="en-US"/>
              <a:t>Fiduciary Activities</a:t>
            </a:r>
          </a:p>
        </p:txBody>
      </p:sp>
      <p:sp>
        <p:nvSpPr>
          <p:cNvPr id="5" name="Slide Number Placeholder 4"/>
          <p:cNvSpPr>
            <a:spLocks noGrp="1"/>
          </p:cNvSpPr>
          <p:nvPr>
            <p:ph type="sldNum" sz="quarter" idx="4"/>
          </p:nvPr>
        </p:nvSpPr>
        <p:spPr/>
        <p:txBody>
          <a:bodyPr/>
          <a:lstStyle/>
          <a:p>
            <a:fld id="{B678A430-2B5E-9C4F-A94E-0139B75F11B5}" type="slidenum">
              <a:rPr lang="en-US" smtClean="0"/>
              <a:pPr/>
              <a:t>36</a:t>
            </a:fld>
            <a:endParaRPr lang="en-US"/>
          </a:p>
        </p:txBody>
      </p:sp>
    </p:spTree>
    <p:extLst>
      <p:ext uri="{BB962C8B-B14F-4D97-AF65-F5344CB8AC3E}">
        <p14:creationId xmlns:p14="http://schemas.microsoft.com/office/powerpoint/2010/main" val="3956879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Four paths to making this determination:</a:t>
            </a:r>
          </a:p>
          <a:p>
            <a:r>
              <a:rPr lang="en-US"/>
              <a:t>Component units that are postemployment benefit arrangements</a:t>
            </a:r>
          </a:p>
          <a:p>
            <a:r>
              <a:rPr lang="en-US"/>
              <a:t>Component units that are not postemployment benefit arrangements</a:t>
            </a:r>
          </a:p>
          <a:p>
            <a:r>
              <a:rPr lang="en-US"/>
              <a:t>Postemployment benefit arrangements that are not component units</a:t>
            </a:r>
          </a:p>
          <a:p>
            <a:r>
              <a:rPr lang="en-US"/>
              <a:t>All other activities</a:t>
            </a:r>
          </a:p>
          <a:p>
            <a:pPr lvl="1"/>
            <a:endParaRPr lang="en-US"/>
          </a:p>
        </p:txBody>
      </p:sp>
      <p:sp>
        <p:nvSpPr>
          <p:cNvPr id="2" name="Title 1"/>
          <p:cNvSpPr>
            <a:spLocks noGrp="1"/>
          </p:cNvSpPr>
          <p:nvPr>
            <p:ph type="title"/>
          </p:nvPr>
        </p:nvSpPr>
        <p:spPr/>
        <p:txBody>
          <a:bodyPr>
            <a:normAutofit fontScale="90000"/>
          </a:bodyPr>
          <a:lstStyle/>
          <a:p>
            <a:r>
              <a:rPr lang="en-US"/>
              <a:t>When Should a Government Report Assets in a Fiduciary Fund?</a:t>
            </a:r>
          </a:p>
        </p:txBody>
      </p:sp>
      <p:sp>
        <p:nvSpPr>
          <p:cNvPr id="5" name="Slide Number Placeholder 4"/>
          <p:cNvSpPr>
            <a:spLocks noGrp="1"/>
          </p:cNvSpPr>
          <p:nvPr>
            <p:ph type="sldNum" sz="quarter" idx="4"/>
          </p:nvPr>
        </p:nvSpPr>
        <p:spPr/>
        <p:txBody>
          <a:bodyPr/>
          <a:lstStyle/>
          <a:p>
            <a:fld id="{8EDC38AE-20C7-40FD-B53A-27D883917EA3}" type="slidenum">
              <a:rPr lang="en-US" smtClean="0"/>
              <a:pPr/>
              <a:t>37</a:t>
            </a:fld>
            <a:endParaRPr lang="en-US"/>
          </a:p>
        </p:txBody>
      </p:sp>
    </p:spTree>
    <p:extLst>
      <p:ext uri="{BB962C8B-B14F-4D97-AF65-F5344CB8AC3E}">
        <p14:creationId xmlns:p14="http://schemas.microsoft.com/office/powerpoint/2010/main" val="121981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652677"/>
            <a:ext cx="8561387" cy="520368"/>
          </a:xfrm>
        </p:spPr>
        <p:txBody>
          <a:bodyPr/>
          <a:lstStyle/>
          <a:p>
            <a:pPr marL="0" indent="0">
              <a:buNone/>
            </a:pPr>
            <a:r>
              <a:rPr lang="en-US"/>
              <a:t>Four paths to making this determination:</a:t>
            </a:r>
          </a:p>
        </p:txBody>
      </p:sp>
      <p:sp>
        <p:nvSpPr>
          <p:cNvPr id="2" name="Title 1"/>
          <p:cNvSpPr>
            <a:spLocks noGrp="1"/>
          </p:cNvSpPr>
          <p:nvPr>
            <p:ph type="title"/>
          </p:nvPr>
        </p:nvSpPr>
        <p:spPr/>
        <p:txBody>
          <a:bodyPr>
            <a:normAutofit fontScale="90000"/>
          </a:bodyPr>
          <a:lstStyle/>
          <a:p>
            <a:r>
              <a:rPr lang="en-US"/>
              <a:t>When Should a Government Report Assets in a Fiduciary Fund?</a:t>
            </a:r>
          </a:p>
        </p:txBody>
      </p:sp>
      <p:sp>
        <p:nvSpPr>
          <p:cNvPr id="5" name="Slide Number Placeholder 4"/>
          <p:cNvSpPr>
            <a:spLocks noGrp="1"/>
          </p:cNvSpPr>
          <p:nvPr>
            <p:ph type="sldNum" sz="quarter" idx="4"/>
          </p:nvPr>
        </p:nvSpPr>
        <p:spPr/>
        <p:txBody>
          <a:bodyPr/>
          <a:lstStyle/>
          <a:p>
            <a:fld id="{8EDC38AE-20C7-40FD-B53A-27D883917EA3}" type="slidenum">
              <a:rPr lang="en-US" smtClean="0"/>
              <a:pPr/>
              <a:t>38</a:t>
            </a:fld>
            <a:endParaRPr lang="en-US"/>
          </a:p>
        </p:txBody>
      </p:sp>
      <p:sp>
        <p:nvSpPr>
          <p:cNvPr id="4" name="TextBox 3"/>
          <p:cNvSpPr txBox="1"/>
          <p:nvPr/>
        </p:nvSpPr>
        <p:spPr>
          <a:xfrm>
            <a:off x="2181108" y="2391146"/>
            <a:ext cx="4438174" cy="369332"/>
          </a:xfrm>
          <a:prstGeom prst="rect">
            <a:avLst/>
          </a:prstGeom>
          <a:solidFill>
            <a:schemeClr val="tx2">
              <a:lumMod val="75000"/>
            </a:schemeClr>
          </a:solidFill>
        </p:spPr>
        <p:txBody>
          <a:bodyPr wrap="square" rtlCol="0">
            <a:spAutoFit/>
          </a:bodyPr>
          <a:lstStyle/>
          <a:p>
            <a:pPr algn="ctr"/>
            <a:r>
              <a:rPr lang="en-US">
                <a:solidFill>
                  <a:schemeClr val="bg1"/>
                </a:solidFill>
              </a:rPr>
              <a:t>Are the assets held by a component unit?</a:t>
            </a:r>
          </a:p>
        </p:txBody>
      </p:sp>
      <p:sp>
        <p:nvSpPr>
          <p:cNvPr id="6" name="TextBox 5"/>
          <p:cNvSpPr txBox="1"/>
          <p:nvPr/>
        </p:nvSpPr>
        <p:spPr>
          <a:xfrm>
            <a:off x="2990627" y="3151991"/>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7" name="TextBox 6"/>
          <p:cNvSpPr txBox="1"/>
          <p:nvPr/>
        </p:nvSpPr>
        <p:spPr>
          <a:xfrm>
            <a:off x="5251526" y="3142972"/>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sp>
        <p:nvSpPr>
          <p:cNvPr id="8" name="TextBox 7"/>
          <p:cNvSpPr txBox="1"/>
          <p:nvPr/>
        </p:nvSpPr>
        <p:spPr>
          <a:xfrm>
            <a:off x="2181108" y="3894799"/>
            <a:ext cx="4438174" cy="646331"/>
          </a:xfrm>
          <a:prstGeom prst="rect">
            <a:avLst/>
          </a:prstGeom>
          <a:solidFill>
            <a:schemeClr val="tx2">
              <a:lumMod val="75000"/>
            </a:schemeClr>
          </a:solidFill>
        </p:spPr>
        <p:txBody>
          <a:bodyPr wrap="square" rtlCol="0">
            <a:spAutoFit/>
          </a:bodyPr>
          <a:lstStyle/>
          <a:p>
            <a:pPr algn="ctr"/>
            <a:r>
              <a:rPr lang="en-US">
                <a:solidFill>
                  <a:schemeClr val="bg1"/>
                </a:solidFill>
              </a:rPr>
              <a:t>Are the assets held for a pension or OPEB arrangement?</a:t>
            </a:r>
          </a:p>
        </p:txBody>
      </p:sp>
      <p:cxnSp>
        <p:nvCxnSpPr>
          <p:cNvPr id="10" name="Straight Arrow Connector 9"/>
          <p:cNvCxnSpPr>
            <a:stCxn id="4" idx="2"/>
          </p:cNvCxnSpPr>
          <p:nvPr/>
        </p:nvCxnSpPr>
        <p:spPr>
          <a:xfrm flipH="1">
            <a:off x="3550025" y="2760478"/>
            <a:ext cx="850170" cy="382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400195" y="2760478"/>
            <a:ext cx="851331" cy="37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3270326" y="3521323"/>
            <a:ext cx="0" cy="37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5531225" y="3512304"/>
            <a:ext cx="0" cy="382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70003" y="4901701"/>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22" name="TextBox 21"/>
          <p:cNvSpPr txBox="1"/>
          <p:nvPr/>
        </p:nvSpPr>
        <p:spPr>
          <a:xfrm>
            <a:off x="3415712" y="4903644"/>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cxnSp>
        <p:nvCxnSpPr>
          <p:cNvPr id="23" name="Straight Arrow Connector 22"/>
          <p:cNvCxnSpPr>
            <a:endCxn id="21" idx="0"/>
          </p:cNvCxnSpPr>
          <p:nvPr/>
        </p:nvCxnSpPr>
        <p:spPr>
          <a:xfrm flipH="1">
            <a:off x="2849702" y="4541130"/>
            <a:ext cx="420624" cy="360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2" idx="0"/>
          </p:cNvCxnSpPr>
          <p:nvPr/>
        </p:nvCxnSpPr>
        <p:spPr>
          <a:xfrm>
            <a:off x="3270326" y="4541130"/>
            <a:ext cx="425085" cy="362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61783" y="4899758"/>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29" name="TextBox 28"/>
          <p:cNvSpPr txBox="1"/>
          <p:nvPr/>
        </p:nvSpPr>
        <p:spPr>
          <a:xfrm>
            <a:off x="5707492" y="4901701"/>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cxnSp>
        <p:nvCxnSpPr>
          <p:cNvPr id="30" name="Straight Arrow Connector 29"/>
          <p:cNvCxnSpPr>
            <a:endCxn id="28" idx="0"/>
          </p:cNvCxnSpPr>
          <p:nvPr/>
        </p:nvCxnSpPr>
        <p:spPr>
          <a:xfrm flipH="1">
            <a:off x="5141482" y="4539187"/>
            <a:ext cx="420624" cy="360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9" idx="0"/>
          </p:cNvCxnSpPr>
          <p:nvPr/>
        </p:nvCxnSpPr>
        <p:spPr>
          <a:xfrm>
            <a:off x="5562106" y="4539187"/>
            <a:ext cx="425085" cy="362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2"/>
          </p:cNvCxnSpPr>
          <p:nvPr/>
        </p:nvCxnSpPr>
        <p:spPr>
          <a:xfrm>
            <a:off x="2849702" y="5271033"/>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70003" y="5673508"/>
            <a:ext cx="559398" cy="369332"/>
          </a:xfrm>
          <a:prstGeom prst="rect">
            <a:avLst/>
          </a:prstGeom>
          <a:solidFill>
            <a:srgbClr val="00B050"/>
          </a:solidFill>
        </p:spPr>
        <p:txBody>
          <a:bodyPr wrap="square" rtlCol="0">
            <a:spAutoFit/>
          </a:bodyPr>
          <a:lstStyle/>
          <a:p>
            <a:pPr algn="ctr"/>
            <a:r>
              <a:rPr lang="en-US"/>
              <a:t>1</a:t>
            </a:r>
          </a:p>
        </p:txBody>
      </p:sp>
      <p:sp>
        <p:nvSpPr>
          <p:cNvPr id="36" name="TextBox 35"/>
          <p:cNvSpPr txBox="1"/>
          <p:nvPr/>
        </p:nvSpPr>
        <p:spPr>
          <a:xfrm>
            <a:off x="3415712" y="5675451"/>
            <a:ext cx="559398" cy="369332"/>
          </a:xfrm>
          <a:prstGeom prst="rect">
            <a:avLst/>
          </a:prstGeom>
          <a:solidFill>
            <a:srgbClr val="00B050"/>
          </a:solidFill>
        </p:spPr>
        <p:txBody>
          <a:bodyPr wrap="square" rtlCol="0">
            <a:spAutoFit/>
          </a:bodyPr>
          <a:lstStyle/>
          <a:p>
            <a:pPr algn="ctr"/>
            <a:r>
              <a:rPr lang="en-US"/>
              <a:t>2</a:t>
            </a:r>
          </a:p>
        </p:txBody>
      </p:sp>
      <p:sp>
        <p:nvSpPr>
          <p:cNvPr id="37" name="TextBox 36"/>
          <p:cNvSpPr txBox="1"/>
          <p:nvPr/>
        </p:nvSpPr>
        <p:spPr>
          <a:xfrm>
            <a:off x="4861783" y="5671565"/>
            <a:ext cx="559398" cy="369332"/>
          </a:xfrm>
          <a:prstGeom prst="rect">
            <a:avLst/>
          </a:prstGeom>
          <a:solidFill>
            <a:srgbClr val="00B050"/>
          </a:solidFill>
        </p:spPr>
        <p:txBody>
          <a:bodyPr wrap="square" rtlCol="0">
            <a:spAutoFit/>
          </a:bodyPr>
          <a:lstStyle/>
          <a:p>
            <a:pPr algn="ctr"/>
            <a:r>
              <a:rPr lang="en-US"/>
              <a:t>3</a:t>
            </a:r>
          </a:p>
        </p:txBody>
      </p:sp>
      <p:sp>
        <p:nvSpPr>
          <p:cNvPr id="38" name="TextBox 37"/>
          <p:cNvSpPr txBox="1"/>
          <p:nvPr/>
        </p:nvSpPr>
        <p:spPr>
          <a:xfrm>
            <a:off x="5707492" y="5673508"/>
            <a:ext cx="559398" cy="369332"/>
          </a:xfrm>
          <a:prstGeom prst="rect">
            <a:avLst/>
          </a:prstGeom>
          <a:solidFill>
            <a:srgbClr val="00B050"/>
          </a:solidFill>
        </p:spPr>
        <p:txBody>
          <a:bodyPr wrap="square" rtlCol="0">
            <a:spAutoFit/>
          </a:bodyPr>
          <a:lstStyle/>
          <a:p>
            <a:pPr algn="ctr"/>
            <a:r>
              <a:rPr lang="en-US"/>
              <a:t>4</a:t>
            </a:r>
          </a:p>
        </p:txBody>
      </p:sp>
      <p:cxnSp>
        <p:nvCxnSpPr>
          <p:cNvPr id="39" name="Straight Arrow Connector 38"/>
          <p:cNvCxnSpPr/>
          <p:nvPr/>
        </p:nvCxnSpPr>
        <p:spPr>
          <a:xfrm>
            <a:off x="3698281"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41482"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90061"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par>
                                <p:cTn id="38" presetID="22" presetClass="entr" presetSubtype="1"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par>
                                <p:cTn id="41" presetID="2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par>
                                <p:cTn id="63" presetID="22" presetClass="entr" presetSubtype="1"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par>
                                <p:cTn id="66" presetID="22" presetClass="entr" presetSubtype="1"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par>
                                <p:cTn id="69" presetID="22" presetClass="entr" presetSubtype="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1" grpId="0" animBg="1"/>
      <p:bldP spid="22" grpId="0" animBg="1"/>
      <p:bldP spid="28" grpId="0" animBg="1"/>
      <p:bldP spid="29" grpId="0" animBg="1"/>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They are one of the following arrangements:</a:t>
            </a:r>
          </a:p>
          <a:p>
            <a:pPr lvl="1"/>
            <a:r>
              <a:rPr lang="en-US" sz="2000"/>
              <a:t>A pension plan that is administered through a trust that meets the criteria in paragraph 3 of Statement 67</a:t>
            </a:r>
          </a:p>
          <a:p>
            <a:pPr lvl="1"/>
            <a:r>
              <a:rPr lang="en-US" sz="2000"/>
              <a:t>An OPEB plan that is administered through a trust that meets the criteria in paragraph 3 of Statement 74</a:t>
            </a:r>
          </a:p>
          <a:p>
            <a:pPr lvl="1"/>
            <a:r>
              <a:rPr lang="en-US" sz="2000"/>
              <a:t>A circumstance in which assets from entities that are not part of the reporting entity are accumulated for pensions as described in paragraph 116 of Statement 73</a:t>
            </a:r>
          </a:p>
          <a:p>
            <a:pPr lvl="1"/>
            <a:r>
              <a:rPr lang="en-US" sz="2000"/>
              <a:t>A circumstance in which assets from entities that are not part of the reporting entity are accumulated for OPEB as described in paragraph 59 of Statement 74.</a:t>
            </a:r>
          </a:p>
          <a:p>
            <a:pPr marL="287337" lvl="1" indent="0">
              <a:buNone/>
            </a:pPr>
            <a:endParaRPr lang="en-US"/>
          </a:p>
        </p:txBody>
      </p:sp>
      <p:sp>
        <p:nvSpPr>
          <p:cNvPr id="2" name="Title 1"/>
          <p:cNvSpPr>
            <a:spLocks noGrp="1"/>
          </p:cNvSpPr>
          <p:nvPr>
            <p:ph type="title"/>
          </p:nvPr>
        </p:nvSpPr>
        <p:spPr/>
        <p:txBody>
          <a:bodyPr>
            <a:normAutofit fontScale="90000"/>
          </a:bodyPr>
          <a:lstStyle/>
          <a:p>
            <a:r>
              <a:rPr lang="en-US"/>
              <a:t>Component Units That Are Postemployment Benefit Arrangements Are Fiduciary if…</a:t>
            </a:r>
          </a:p>
        </p:txBody>
      </p:sp>
      <p:sp>
        <p:nvSpPr>
          <p:cNvPr id="5" name="Slide Number Placeholder 4"/>
          <p:cNvSpPr>
            <a:spLocks noGrp="1"/>
          </p:cNvSpPr>
          <p:nvPr>
            <p:ph type="sldNum" sz="quarter" idx="4"/>
          </p:nvPr>
        </p:nvSpPr>
        <p:spPr/>
        <p:txBody>
          <a:bodyPr/>
          <a:lstStyle/>
          <a:p>
            <a:fld id="{8EDC38AE-20C7-40FD-B53A-27D883917EA3}" type="slidenum">
              <a:rPr lang="en-US" smtClean="0"/>
              <a:pPr/>
              <a:t>39</a:t>
            </a:fld>
            <a:endParaRPr lang="en-US"/>
          </a:p>
        </p:txBody>
      </p:sp>
      <p:sp>
        <p:nvSpPr>
          <p:cNvPr id="6" name="TextBox 5"/>
          <p:cNvSpPr txBox="1"/>
          <p:nvPr/>
        </p:nvSpPr>
        <p:spPr>
          <a:xfrm>
            <a:off x="8114933" y="182802"/>
            <a:ext cx="559398" cy="369332"/>
          </a:xfrm>
          <a:prstGeom prst="rect">
            <a:avLst/>
          </a:prstGeom>
          <a:solidFill>
            <a:srgbClr val="00B050"/>
          </a:solidFill>
        </p:spPr>
        <p:txBody>
          <a:bodyPr wrap="square" rtlCol="0">
            <a:spAutoFit/>
          </a:bodyPr>
          <a:lstStyle/>
          <a:p>
            <a:pPr algn="ctr"/>
            <a:r>
              <a:rPr lang="en-US"/>
              <a:t>1</a:t>
            </a:r>
          </a:p>
        </p:txBody>
      </p:sp>
    </p:spTree>
    <p:extLst>
      <p:ext uri="{BB962C8B-B14F-4D97-AF65-F5344CB8AC3E}">
        <p14:creationId xmlns:p14="http://schemas.microsoft.com/office/powerpoint/2010/main" val="7878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p:cNvSpPr>
          <p:nvPr>
            <p:ph type="title"/>
          </p:nvPr>
        </p:nvSpPr>
        <p:spPr>
          <a:xfrm>
            <a:off x="2145703" y="442749"/>
            <a:ext cx="4647304" cy="538482"/>
          </a:xfrm>
        </p:spPr>
        <p:txBody>
          <a:bodyPr/>
          <a:lstStyle/>
          <a:p>
            <a:pPr algn="ctr"/>
            <a:r>
              <a:rPr lang="en-US" sz="2800"/>
              <a:t>How Is the GASB Funded?</a:t>
            </a:r>
          </a:p>
        </p:txBody>
      </p:sp>
      <p:sp>
        <p:nvSpPr>
          <p:cNvPr id="10" name="Slide Number Placeholder 3">
            <a:extLst>
              <a:ext uri="{FF2B5EF4-FFF2-40B4-BE49-F238E27FC236}">
                <a16:creationId xmlns:a16="http://schemas.microsoft.com/office/drawing/2014/main" id="{EA1F621E-9DBB-48D3-9EEC-576256257581}"/>
              </a:ext>
            </a:extLst>
          </p:cNvPr>
          <p:cNvSpPr>
            <a:spLocks noGrp="1"/>
          </p:cNvSpPr>
          <p:nvPr>
            <p:ph type="sldNum" sz="quarter" idx="4"/>
          </p:nvPr>
        </p:nvSpPr>
        <p:spPr/>
        <p:txBody>
          <a:bodyPr/>
          <a:lstStyle/>
          <a:p>
            <a:fld id="{2F8096BB-3F29-455E-A313-73E5D13384CD}" type="slidenum">
              <a:rPr lang="en-US" smtClean="0"/>
              <a:t>4</a:t>
            </a:fld>
            <a:endParaRPr lang="en-US"/>
          </a:p>
        </p:txBody>
      </p:sp>
      <p:graphicFrame>
        <p:nvGraphicFramePr>
          <p:cNvPr id="8" name="Content Placeholder 7"/>
          <p:cNvGraphicFramePr>
            <a:graphicFrameLocks noGrp="1" noChangeAspect="1"/>
          </p:cNvGraphicFramePr>
          <p:nvPr>
            <p:ph idx="4294967295"/>
            <p:extLst/>
          </p:nvPr>
        </p:nvGraphicFramePr>
        <p:xfrm>
          <a:off x="0" y="1055688"/>
          <a:ext cx="8664575" cy="3382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nvPr>
        </p:nvGraphicFramePr>
        <p:xfrm>
          <a:off x="1307626" y="4500678"/>
          <a:ext cx="6323458" cy="1371600"/>
        </p:xfrm>
        <a:graphic>
          <a:graphicData uri="http://schemas.openxmlformats.org/drawingml/2006/table">
            <a:tbl>
              <a:tblPr firstRow="1" bandRow="1">
                <a:tableStyleId>{5C22544A-7EE6-4342-B048-85BDC9FD1C3A}</a:tableStyleId>
              </a:tblPr>
              <a:tblGrid>
                <a:gridCol w="6323458">
                  <a:extLst>
                    <a:ext uri="{9D8B030D-6E8A-4147-A177-3AD203B41FA5}">
                      <a16:colId xmlns:a16="http://schemas.microsoft.com/office/drawing/2014/main" val="1375696471"/>
                    </a:ext>
                  </a:extLst>
                </a:gridCol>
              </a:tblGrid>
              <a:tr h="330074">
                <a:tc>
                  <a:txBody>
                    <a:bodyPr/>
                    <a:lstStyle/>
                    <a:p>
                      <a:pPr algn="ctr"/>
                      <a:r>
                        <a:rPr lang="en-US" sz="1800"/>
                        <a:t>GASB</a:t>
                      </a:r>
                      <a:r>
                        <a:rPr lang="en-US" sz="1800" baseline="0"/>
                        <a:t> </a:t>
                      </a:r>
                      <a:r>
                        <a:rPr lang="en-US" sz="1800"/>
                        <a:t>2017 Accounting</a:t>
                      </a:r>
                      <a:r>
                        <a:rPr lang="en-US" sz="1800" baseline="0"/>
                        <a:t> Support Fee Assessment</a:t>
                      </a:r>
                      <a:endParaRPr lang="en-US" sz="1800"/>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004753950"/>
                  </a:ext>
                </a:extLst>
              </a:tr>
              <a:tr h="577630">
                <a:tc>
                  <a:txBody>
                    <a:bodyPr/>
                    <a:lstStyle/>
                    <a:p>
                      <a:pPr algn="ctr"/>
                      <a:r>
                        <a:rPr lang="en-US" sz="1800"/>
                        <a:t>Approx.</a:t>
                      </a:r>
                      <a:r>
                        <a:rPr lang="en-US" sz="1800" baseline="0"/>
                        <a:t> 440</a:t>
                      </a:r>
                      <a:r>
                        <a:rPr lang="en-US" sz="1800"/>
                        <a:t> municipal bond broker-dealers</a:t>
                      </a:r>
                      <a:r>
                        <a:rPr lang="en-US" sz="1800" baseline="0"/>
                        <a:t> </a:t>
                      </a:r>
                    </a:p>
                    <a:p>
                      <a:pPr algn="ctr"/>
                      <a:r>
                        <a:rPr lang="en-US" sz="1800"/>
                        <a:t>(per Dodd-Frank)</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6300508"/>
                  </a:ext>
                </a:extLst>
              </a:tr>
              <a:tr h="330074">
                <a:tc>
                  <a:txBody>
                    <a:bodyPr/>
                    <a:lstStyle/>
                    <a:p>
                      <a:pPr algn="ctr"/>
                      <a:r>
                        <a:rPr lang="en-US" sz="1800"/>
                        <a:t>$8.3 million (</a:t>
                      </a:r>
                      <a:r>
                        <a:rPr lang="en-US" sz="1800">
                          <a:solidFill>
                            <a:srgbClr val="FF0000"/>
                          </a:solidFill>
                        </a:rPr>
                        <a:t>approx. $52 per firm per day</a:t>
                      </a:r>
                      <a:r>
                        <a:rPr lang="en-US" sz="1800"/>
                        <a:t>)</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9060026"/>
                  </a:ext>
                </a:extLst>
              </a:tr>
            </a:tbl>
          </a:graphicData>
        </a:graphic>
      </p:graphicFrame>
      <p:sp>
        <p:nvSpPr>
          <p:cNvPr id="3" name="TextBox 2"/>
          <p:cNvSpPr txBox="1"/>
          <p:nvPr/>
        </p:nvSpPr>
        <p:spPr>
          <a:xfrm>
            <a:off x="4082143" y="2982685"/>
            <a:ext cx="65" cy="276999"/>
          </a:xfrm>
          <a:prstGeom prst="rect">
            <a:avLst/>
          </a:prstGeom>
          <a:noFill/>
        </p:spPr>
        <p:txBody>
          <a:bodyPr wrap="none" lIns="0" tIns="0" rIns="0" bIns="0" rtlCol="0">
            <a:spAutoFit/>
          </a:bodyPr>
          <a:lstStyle/>
          <a:p>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42" y="212134"/>
            <a:ext cx="1231204" cy="385223"/>
          </a:xfrm>
          <a:prstGeom prst="rect">
            <a:avLst/>
          </a:prstGeom>
        </p:spPr>
      </p:pic>
      <p:sp>
        <p:nvSpPr>
          <p:cNvPr id="11" name="Title 9"/>
          <p:cNvSpPr txBox="1">
            <a:spLocks/>
          </p:cNvSpPr>
          <p:nvPr/>
        </p:nvSpPr>
        <p:spPr bwMode="auto">
          <a:xfrm>
            <a:off x="466772" y="672017"/>
            <a:ext cx="918683" cy="309214"/>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r>
              <a:rPr lang="en-US" sz="2800">
                <a:solidFill>
                  <a:schemeClr val="bg1">
                    <a:lumMod val="50000"/>
                  </a:schemeClr>
                </a:solidFill>
              </a:rPr>
              <a:t>2017</a:t>
            </a:r>
          </a:p>
        </p:txBody>
      </p:sp>
    </p:spTree>
    <p:extLst>
      <p:ext uri="{BB962C8B-B14F-4D97-AF65-F5344CB8AC3E}">
        <p14:creationId xmlns:p14="http://schemas.microsoft.com/office/powerpoint/2010/main" val="183500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948267"/>
            <a:ext cx="8561387" cy="5110549"/>
          </a:xfrm>
        </p:spPr>
        <p:txBody>
          <a:bodyPr/>
          <a:lstStyle/>
          <a:p>
            <a:r>
              <a:rPr lang="en-US"/>
              <a:t>They have one or more of the following characteristics:</a:t>
            </a:r>
          </a:p>
          <a:p>
            <a:pPr lvl="1"/>
            <a:r>
              <a:rPr lang="en-US" sz="2000"/>
              <a:t>The assets are (1) administered through a trust agreement or equivalent arrangement in which the government itself is </a:t>
            </a:r>
            <a:r>
              <a:rPr lang="en-US" sz="2000" i="1"/>
              <a:t>not </a:t>
            </a:r>
            <a:r>
              <a:rPr lang="en-US" sz="2000"/>
              <a:t>a beneficiary, (2) dedicated to providing benefits to recipients in accordance with the benefit terms, and (3) legally protected from the creditors of the government.</a:t>
            </a:r>
          </a:p>
          <a:p>
            <a:pPr lvl="1"/>
            <a:r>
              <a:rPr lang="en-US" sz="2000"/>
              <a:t>The assets are for the benefit of individuals and the government does </a:t>
            </a:r>
            <a:r>
              <a:rPr lang="en-US" sz="2000" i="1"/>
              <a:t>not </a:t>
            </a:r>
            <a:r>
              <a:rPr lang="en-US" sz="2000"/>
              <a:t>have administrative involvement with the assets or direct financial involvement with the assets. In addition, the assets are </a:t>
            </a:r>
            <a:r>
              <a:rPr lang="en-US" sz="2000" i="1"/>
              <a:t>not</a:t>
            </a:r>
            <a:r>
              <a:rPr lang="en-US" sz="2000"/>
              <a:t> derived from the government’s provision of goods or services to those individuals.</a:t>
            </a:r>
          </a:p>
          <a:p>
            <a:pPr lvl="1"/>
            <a:r>
              <a:rPr lang="en-US" sz="2000"/>
              <a:t>The assets are for the benefit of organizations or other governments that are </a:t>
            </a:r>
            <a:r>
              <a:rPr lang="en-US" sz="2000" i="1"/>
              <a:t>not </a:t>
            </a:r>
            <a:r>
              <a:rPr lang="en-US" sz="2000"/>
              <a:t>part of the financial reporting entity. In addition, the assets are </a:t>
            </a:r>
            <a:r>
              <a:rPr lang="en-US" sz="2000" i="1"/>
              <a:t>not</a:t>
            </a:r>
            <a:r>
              <a:rPr lang="en-US" sz="2000"/>
              <a:t> derived from the government’s provision of goods or services to those organizations or other governments. </a:t>
            </a:r>
          </a:p>
        </p:txBody>
      </p:sp>
      <p:sp>
        <p:nvSpPr>
          <p:cNvPr id="2" name="Title 1"/>
          <p:cNvSpPr>
            <a:spLocks noGrp="1"/>
          </p:cNvSpPr>
          <p:nvPr>
            <p:ph type="title"/>
          </p:nvPr>
        </p:nvSpPr>
        <p:spPr>
          <a:xfrm>
            <a:off x="119502" y="51015"/>
            <a:ext cx="8677797" cy="897252"/>
          </a:xfrm>
        </p:spPr>
        <p:txBody>
          <a:bodyPr>
            <a:normAutofit fontScale="90000"/>
          </a:bodyPr>
          <a:lstStyle/>
          <a:p>
            <a:r>
              <a:rPr lang="en-US"/>
              <a:t>Other Component Units Are Fiduciary if…</a:t>
            </a:r>
          </a:p>
        </p:txBody>
      </p:sp>
      <p:sp>
        <p:nvSpPr>
          <p:cNvPr id="5" name="Slide Number Placeholder 4"/>
          <p:cNvSpPr>
            <a:spLocks noGrp="1"/>
          </p:cNvSpPr>
          <p:nvPr>
            <p:ph type="sldNum" sz="quarter" idx="4"/>
          </p:nvPr>
        </p:nvSpPr>
        <p:spPr/>
        <p:txBody>
          <a:bodyPr/>
          <a:lstStyle/>
          <a:p>
            <a:fld id="{8EDC38AE-20C7-40FD-B53A-27D883917EA3}" type="slidenum">
              <a:rPr lang="en-US" smtClean="0"/>
              <a:pPr/>
              <a:t>40</a:t>
            </a:fld>
            <a:endParaRPr lang="en-US"/>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2</a:t>
            </a:r>
          </a:p>
        </p:txBody>
      </p:sp>
    </p:spTree>
    <p:extLst>
      <p:ext uri="{BB962C8B-B14F-4D97-AF65-F5344CB8AC3E}">
        <p14:creationId xmlns:p14="http://schemas.microsoft.com/office/powerpoint/2010/main" val="12436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82776"/>
            <a:ext cx="8561387" cy="4624240"/>
          </a:xfrm>
        </p:spPr>
        <p:txBody>
          <a:bodyPr/>
          <a:lstStyle/>
          <a:p>
            <a:r>
              <a:rPr lang="en-US"/>
              <a:t>Examples of administrative involvement</a:t>
            </a:r>
          </a:p>
          <a:p>
            <a:pPr lvl="1"/>
            <a:r>
              <a:rPr lang="en-US"/>
              <a:t>If it monitors compliance with the requirements of the activity that are established by the government or by a resource provider that does not receive the direct benefits of the activity</a:t>
            </a:r>
          </a:p>
          <a:p>
            <a:pPr lvl="1"/>
            <a:r>
              <a:rPr lang="en-US"/>
              <a:t>If it determines eligible expenditures that are established by the government or by a resource provider that does not receive the direct benefits of the activity</a:t>
            </a:r>
          </a:p>
          <a:p>
            <a:pPr lvl="1"/>
            <a:r>
              <a:rPr lang="en-US"/>
              <a:t>If it has the ability to exercise discretion in how assets are allocated</a:t>
            </a:r>
          </a:p>
          <a:p>
            <a:r>
              <a:rPr lang="en-US"/>
              <a:t>Example of direct financial involvement</a:t>
            </a:r>
          </a:p>
          <a:p>
            <a:pPr lvl="1"/>
            <a:r>
              <a:rPr lang="en-US"/>
              <a:t>If it provides matching resources for the activities </a:t>
            </a:r>
          </a:p>
          <a:p>
            <a:pPr lvl="1"/>
            <a:endParaRPr lang="en-US"/>
          </a:p>
          <a:p>
            <a:pPr lvl="1"/>
            <a:endParaRPr lang="en-US"/>
          </a:p>
        </p:txBody>
      </p:sp>
      <p:sp>
        <p:nvSpPr>
          <p:cNvPr id="2" name="Title 1"/>
          <p:cNvSpPr>
            <a:spLocks noGrp="1"/>
          </p:cNvSpPr>
          <p:nvPr>
            <p:ph type="title"/>
          </p:nvPr>
        </p:nvSpPr>
        <p:spPr/>
        <p:txBody>
          <a:bodyPr>
            <a:noAutofit/>
          </a:bodyPr>
          <a:lstStyle/>
          <a:p>
            <a:r>
              <a:rPr lang="en-US" sz="2800"/>
              <a:t>When Does a Government Have Administrative Involvement or Direct Financial Involvement?</a:t>
            </a:r>
          </a:p>
        </p:txBody>
      </p:sp>
      <p:sp>
        <p:nvSpPr>
          <p:cNvPr id="5" name="Slide Number Placeholder 4"/>
          <p:cNvSpPr>
            <a:spLocks noGrp="1"/>
          </p:cNvSpPr>
          <p:nvPr>
            <p:ph type="sldNum" sz="quarter" idx="4"/>
          </p:nvPr>
        </p:nvSpPr>
        <p:spPr/>
        <p:txBody>
          <a:bodyPr/>
          <a:lstStyle/>
          <a:p>
            <a:fld id="{8EDC38AE-20C7-40FD-B53A-27D883917EA3}" type="slidenum">
              <a:rPr lang="en-US" smtClean="0"/>
              <a:pPr/>
              <a:t>41</a:t>
            </a:fld>
            <a:endParaRPr lang="en-US"/>
          </a:p>
        </p:txBody>
      </p:sp>
    </p:spTree>
    <p:extLst>
      <p:ext uri="{BB962C8B-B14F-4D97-AF65-F5344CB8AC3E}">
        <p14:creationId xmlns:p14="http://schemas.microsoft.com/office/powerpoint/2010/main" val="884761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The government </a:t>
            </a:r>
            <a:r>
              <a:rPr lang="en-US" b="1" u="sng"/>
              <a:t>controls</a:t>
            </a:r>
            <a:r>
              <a:rPr lang="en-US"/>
              <a:t> the assets of the arrangement and the arrangement is one of the following arrangements:</a:t>
            </a:r>
          </a:p>
          <a:p>
            <a:pPr lvl="1"/>
            <a:r>
              <a:rPr lang="en-US" sz="2000"/>
              <a:t>A pension plan that is administered through a trust that meets the criteria in paragraph 3 of Statement 67</a:t>
            </a:r>
          </a:p>
          <a:p>
            <a:pPr lvl="1"/>
            <a:r>
              <a:rPr lang="en-US" sz="2000"/>
              <a:t>An OPEB plan that is administered through a trust that meets the criteria in paragraph 3 of Statement 74</a:t>
            </a:r>
          </a:p>
          <a:p>
            <a:pPr lvl="1"/>
            <a:r>
              <a:rPr lang="en-US" sz="2000"/>
              <a:t>A circumstance in which assets from entities that are not part of the reporting entity are accumulated for pensions as described in paragraph 116 of Statement 73</a:t>
            </a:r>
          </a:p>
          <a:p>
            <a:pPr lvl="1"/>
            <a:r>
              <a:rPr lang="en-US" sz="2000"/>
              <a:t>A circumstance in which assets from entities that are not part of the reporting entity are accumulated for OPEB as described in paragraph 59 of Statement 74.</a:t>
            </a:r>
          </a:p>
          <a:p>
            <a:endParaRPr lang="en-US"/>
          </a:p>
          <a:p>
            <a:pPr marL="287337" lvl="1" indent="0">
              <a:buNone/>
            </a:pPr>
            <a:endParaRPr lang="en-US"/>
          </a:p>
        </p:txBody>
      </p:sp>
      <p:sp>
        <p:nvSpPr>
          <p:cNvPr id="6" name="Title 1"/>
          <p:cNvSpPr>
            <a:spLocks noGrp="1"/>
          </p:cNvSpPr>
          <p:nvPr>
            <p:ph type="title"/>
          </p:nvPr>
        </p:nvSpPr>
        <p:spPr/>
        <p:txBody>
          <a:bodyPr>
            <a:normAutofit fontScale="90000"/>
          </a:bodyPr>
          <a:lstStyle/>
          <a:p>
            <a:r>
              <a:rPr lang="en-US"/>
              <a:t>Postemployment Benefit Arrangements That Are Not Component Units Are Fiduciary if…</a:t>
            </a:r>
          </a:p>
        </p:txBody>
      </p:sp>
      <p:sp>
        <p:nvSpPr>
          <p:cNvPr id="5" name="Slide Number Placeholder 4"/>
          <p:cNvSpPr>
            <a:spLocks noGrp="1"/>
          </p:cNvSpPr>
          <p:nvPr>
            <p:ph type="sldNum" sz="quarter" idx="4"/>
          </p:nvPr>
        </p:nvSpPr>
        <p:spPr/>
        <p:txBody>
          <a:bodyPr/>
          <a:lstStyle/>
          <a:p>
            <a:fld id="{8EDC38AE-20C7-40FD-B53A-27D883917EA3}" type="slidenum">
              <a:rPr lang="en-US" smtClean="0"/>
              <a:pPr/>
              <a:t>42</a:t>
            </a:fld>
            <a:endParaRPr lang="en-US"/>
          </a:p>
        </p:txBody>
      </p:sp>
      <p:sp>
        <p:nvSpPr>
          <p:cNvPr id="7" name="TextBox 6"/>
          <p:cNvSpPr txBox="1"/>
          <p:nvPr/>
        </p:nvSpPr>
        <p:spPr>
          <a:xfrm>
            <a:off x="8237901" y="207943"/>
            <a:ext cx="559398" cy="369332"/>
          </a:xfrm>
          <a:prstGeom prst="rect">
            <a:avLst/>
          </a:prstGeom>
          <a:solidFill>
            <a:srgbClr val="00B050"/>
          </a:solidFill>
        </p:spPr>
        <p:txBody>
          <a:bodyPr wrap="square" rtlCol="0">
            <a:spAutoFit/>
          </a:bodyPr>
          <a:lstStyle/>
          <a:p>
            <a:pPr algn="ctr"/>
            <a:r>
              <a:rPr lang="en-US"/>
              <a:t>3</a:t>
            </a:r>
          </a:p>
        </p:txBody>
      </p:sp>
    </p:spTree>
    <p:extLst>
      <p:ext uri="{BB962C8B-B14F-4D97-AF65-F5344CB8AC3E}">
        <p14:creationId xmlns:p14="http://schemas.microsoft.com/office/powerpoint/2010/main" val="153590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government controls the assets of an activity if one or both of the following are true:</a:t>
            </a:r>
          </a:p>
          <a:p>
            <a:pPr lvl="1"/>
            <a:r>
              <a:rPr lang="en-US" dirty="0"/>
              <a:t>The government </a:t>
            </a:r>
            <a:r>
              <a:rPr lang="en-US" i="1" dirty="0"/>
              <a:t>holds</a:t>
            </a:r>
            <a:r>
              <a:rPr lang="en-US" dirty="0"/>
              <a:t> the assets.</a:t>
            </a:r>
          </a:p>
          <a:p>
            <a:pPr lvl="1"/>
            <a:r>
              <a:rPr lang="en-US" dirty="0"/>
              <a:t>The government has the ability to </a:t>
            </a:r>
            <a:r>
              <a:rPr lang="en-US" i="1" dirty="0"/>
              <a:t>direct</a:t>
            </a:r>
            <a:r>
              <a:rPr lang="en-US" dirty="0"/>
              <a:t> the use, exchange, or employment of the assets in a manner that provides benefits to the specified or intended beneficiaries.</a:t>
            </a:r>
          </a:p>
          <a:p>
            <a:pPr lvl="1"/>
            <a:endParaRPr lang="en-US" dirty="0"/>
          </a:p>
        </p:txBody>
      </p:sp>
      <p:sp>
        <p:nvSpPr>
          <p:cNvPr id="2" name="Title 1"/>
          <p:cNvSpPr>
            <a:spLocks noGrp="1"/>
          </p:cNvSpPr>
          <p:nvPr>
            <p:ph type="title"/>
          </p:nvPr>
        </p:nvSpPr>
        <p:spPr/>
        <p:txBody>
          <a:bodyPr>
            <a:normAutofit fontScale="90000"/>
          </a:bodyPr>
          <a:lstStyle/>
          <a:p>
            <a:r>
              <a:rPr lang="en-US"/>
              <a:t>When Is a Government Controlling Assets?</a:t>
            </a:r>
          </a:p>
        </p:txBody>
      </p:sp>
      <p:sp>
        <p:nvSpPr>
          <p:cNvPr id="5" name="Slide Number Placeholder 4"/>
          <p:cNvSpPr>
            <a:spLocks noGrp="1"/>
          </p:cNvSpPr>
          <p:nvPr>
            <p:ph type="sldNum" sz="quarter" idx="4"/>
          </p:nvPr>
        </p:nvSpPr>
        <p:spPr/>
        <p:txBody>
          <a:bodyPr/>
          <a:lstStyle/>
          <a:p>
            <a:fld id="{8EDC38AE-20C7-40FD-B53A-27D883917EA3}" type="slidenum">
              <a:rPr lang="en-US" smtClean="0"/>
              <a:pPr/>
              <a:t>43</a:t>
            </a:fld>
            <a:endParaRPr lang="en-US"/>
          </a:p>
        </p:txBody>
      </p:sp>
    </p:spTree>
    <p:extLst>
      <p:ext uri="{BB962C8B-B14F-4D97-AF65-F5344CB8AC3E}">
        <p14:creationId xmlns:p14="http://schemas.microsoft.com/office/powerpoint/2010/main" val="125153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All three of the following are met:</a:t>
            </a:r>
          </a:p>
          <a:p>
            <a:r>
              <a:rPr lang="en-US"/>
              <a:t>The government </a:t>
            </a:r>
            <a:r>
              <a:rPr lang="en-US" b="1" u="sng"/>
              <a:t>controls</a:t>
            </a:r>
            <a:r>
              <a:rPr lang="en-US"/>
              <a:t> the assets</a:t>
            </a:r>
          </a:p>
          <a:p>
            <a:r>
              <a:rPr lang="en-US"/>
              <a:t>Those assets are </a:t>
            </a:r>
            <a:r>
              <a:rPr lang="en-US" i="1"/>
              <a:t>not</a:t>
            </a:r>
            <a:r>
              <a:rPr lang="en-US"/>
              <a:t> derived either:</a:t>
            </a:r>
          </a:p>
          <a:p>
            <a:pPr lvl="1"/>
            <a:r>
              <a:rPr lang="en-US"/>
              <a:t>Solely from the government’s own-source revenues, or</a:t>
            </a:r>
          </a:p>
          <a:p>
            <a:pPr lvl="1"/>
            <a:r>
              <a:rPr lang="en-US"/>
              <a:t>From government-mandated nonexchange transactions or voluntary nonexchange transactions with the exception of pass-through grants and for which the government does not have administrative or direct financial involvement</a:t>
            </a:r>
          </a:p>
          <a:p>
            <a:r>
              <a:rPr lang="en-US"/>
              <a:t>One of the criteria on the next slide is met</a:t>
            </a:r>
          </a:p>
        </p:txBody>
      </p:sp>
      <p:sp>
        <p:nvSpPr>
          <p:cNvPr id="2" name="Title 1"/>
          <p:cNvSpPr>
            <a:spLocks noGrp="1"/>
          </p:cNvSpPr>
          <p:nvPr>
            <p:ph type="title"/>
          </p:nvPr>
        </p:nvSpPr>
        <p:spPr/>
        <p:txBody>
          <a:bodyPr>
            <a:normAutofit/>
          </a:bodyPr>
          <a:lstStyle/>
          <a:p>
            <a:r>
              <a:rPr lang="en-US"/>
              <a:t>All Other Activities Are Fiduciary if…</a:t>
            </a:r>
          </a:p>
        </p:txBody>
      </p:sp>
      <p:sp>
        <p:nvSpPr>
          <p:cNvPr id="5" name="Slide Number Placeholder 4"/>
          <p:cNvSpPr>
            <a:spLocks noGrp="1"/>
          </p:cNvSpPr>
          <p:nvPr>
            <p:ph type="sldNum" sz="quarter" idx="4"/>
          </p:nvPr>
        </p:nvSpPr>
        <p:spPr/>
        <p:txBody>
          <a:bodyPr/>
          <a:lstStyle/>
          <a:p>
            <a:fld id="{8EDC38AE-20C7-40FD-B53A-27D883917EA3}" type="slidenum">
              <a:rPr lang="en-US" smtClean="0"/>
              <a:pPr/>
              <a:t>44</a:t>
            </a:fld>
            <a:endParaRPr lang="en-US"/>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4</a:t>
            </a:r>
          </a:p>
        </p:txBody>
      </p:sp>
    </p:spTree>
    <p:extLst>
      <p:ext uri="{BB962C8B-B14F-4D97-AF65-F5344CB8AC3E}">
        <p14:creationId xmlns:p14="http://schemas.microsoft.com/office/powerpoint/2010/main" val="4068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05196"/>
            <a:ext cx="8561387" cy="5171722"/>
          </a:xfrm>
        </p:spPr>
        <p:txBody>
          <a:bodyPr/>
          <a:lstStyle/>
          <a:p>
            <a:pPr lvl="1"/>
            <a:r>
              <a:rPr lang="en-US" sz="2000"/>
              <a:t>The assets are (1) administered through a trust agreement or equivalent arrangement in which the government itself is </a:t>
            </a:r>
            <a:r>
              <a:rPr lang="en-US" sz="2000" i="1"/>
              <a:t>not </a:t>
            </a:r>
            <a:r>
              <a:rPr lang="en-US" sz="2000"/>
              <a:t>a beneficiary, (2) dedicated to providing benefits to recipients in accordance with the benefit terms, and (3) legally protected from the creditors of the government.</a:t>
            </a:r>
          </a:p>
          <a:p>
            <a:pPr lvl="1"/>
            <a:r>
              <a:rPr lang="en-US" sz="2000"/>
              <a:t>The assets are for the benefit of individuals and the government does </a:t>
            </a:r>
            <a:r>
              <a:rPr lang="en-US" sz="2000" i="1"/>
              <a:t>not</a:t>
            </a:r>
            <a:r>
              <a:rPr lang="en-US" sz="2000"/>
              <a:t> have administrative involvement with the assets or direct financial involvement with the assets. In addition, the assets are </a:t>
            </a:r>
            <a:r>
              <a:rPr lang="en-US" sz="2000" i="1"/>
              <a:t>not</a:t>
            </a:r>
            <a:r>
              <a:rPr lang="en-US" sz="2000"/>
              <a:t> derived from the government’s provision of goods or services to those individuals.</a:t>
            </a:r>
          </a:p>
          <a:p>
            <a:pPr lvl="1"/>
            <a:r>
              <a:rPr lang="en-US" sz="2000"/>
              <a:t>The assets are for the benefit of organizations or other governments that are </a:t>
            </a:r>
            <a:r>
              <a:rPr lang="en-US" sz="2000" i="1"/>
              <a:t>not </a:t>
            </a:r>
            <a:r>
              <a:rPr lang="en-US" sz="2000"/>
              <a:t>part of the financial reporting entity. In addition, the assets are </a:t>
            </a:r>
            <a:r>
              <a:rPr lang="en-US" sz="2000" i="1"/>
              <a:t>not</a:t>
            </a:r>
            <a:r>
              <a:rPr lang="en-US" sz="2000"/>
              <a:t> derived from the government’s provision of goods or services to those organizations or other governments.  </a:t>
            </a:r>
          </a:p>
        </p:txBody>
      </p:sp>
      <p:sp>
        <p:nvSpPr>
          <p:cNvPr id="2" name="Title 1"/>
          <p:cNvSpPr>
            <a:spLocks noGrp="1"/>
          </p:cNvSpPr>
          <p:nvPr>
            <p:ph type="title"/>
          </p:nvPr>
        </p:nvSpPr>
        <p:spPr>
          <a:xfrm>
            <a:off x="119502" y="207943"/>
            <a:ext cx="8677797" cy="897252"/>
          </a:xfrm>
        </p:spPr>
        <p:txBody>
          <a:bodyPr>
            <a:normAutofit/>
          </a:bodyPr>
          <a:lstStyle/>
          <a:p>
            <a:r>
              <a:rPr lang="en-US"/>
              <a:t>All Other Activities (continued)</a:t>
            </a:r>
          </a:p>
        </p:txBody>
      </p:sp>
      <p:sp>
        <p:nvSpPr>
          <p:cNvPr id="5" name="Slide Number Placeholder 4"/>
          <p:cNvSpPr>
            <a:spLocks noGrp="1"/>
          </p:cNvSpPr>
          <p:nvPr>
            <p:ph type="sldNum" sz="quarter" idx="4"/>
          </p:nvPr>
        </p:nvSpPr>
        <p:spPr/>
        <p:txBody>
          <a:bodyPr/>
          <a:lstStyle/>
          <a:p>
            <a:fld id="{8EDC38AE-20C7-40FD-B53A-27D883917EA3}" type="slidenum">
              <a:rPr lang="en-US" smtClean="0"/>
              <a:pPr/>
              <a:t>45</a:t>
            </a:fld>
            <a:endParaRPr lang="en-US"/>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4</a:t>
            </a:r>
          </a:p>
        </p:txBody>
      </p:sp>
    </p:spTree>
    <p:extLst>
      <p:ext uri="{BB962C8B-B14F-4D97-AF65-F5344CB8AC3E}">
        <p14:creationId xmlns:p14="http://schemas.microsoft.com/office/powerpoint/2010/main" val="2064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New definitions for pension trust funds, investment trust funds, and private-purpose trust funds that focus on the resources that should be reported within each.</a:t>
            </a:r>
          </a:p>
          <a:p>
            <a:pPr lvl="1"/>
            <a:r>
              <a:rPr lang="en-US"/>
              <a:t>Trust agreement or equivalent arrangement should be present for an activity to be reported in a trust fund.</a:t>
            </a:r>
          </a:p>
          <a:p>
            <a:r>
              <a:rPr lang="en-US" i="1"/>
              <a:t>Custodial funds</a:t>
            </a:r>
            <a:r>
              <a:rPr lang="en-US"/>
              <a:t> would report fiduciary activities for which there is no trust agreement or equivalent arrangement.</a:t>
            </a:r>
          </a:p>
          <a:p>
            <a:pPr lvl="1"/>
            <a:r>
              <a:rPr lang="en-US"/>
              <a:t>External portions of investment pools that are </a:t>
            </a:r>
            <a:r>
              <a:rPr lang="en-US" i="1"/>
              <a:t>not</a:t>
            </a:r>
            <a:r>
              <a:rPr lang="en-US"/>
              <a:t> held in trust should be reported in a separate column under the custodial fund umbrella</a:t>
            </a:r>
          </a:p>
        </p:txBody>
      </p:sp>
      <p:sp>
        <p:nvSpPr>
          <p:cNvPr id="2" name="Title 1"/>
          <p:cNvSpPr>
            <a:spLocks noGrp="1"/>
          </p:cNvSpPr>
          <p:nvPr>
            <p:ph type="title"/>
          </p:nvPr>
        </p:nvSpPr>
        <p:spPr/>
        <p:txBody>
          <a:bodyPr/>
          <a:lstStyle/>
          <a:p>
            <a:r>
              <a:rPr lang="en-US"/>
              <a:t>Fiduciary Fund Types</a:t>
            </a:r>
          </a:p>
        </p:txBody>
      </p:sp>
      <p:sp>
        <p:nvSpPr>
          <p:cNvPr id="4" name="Slide Number Placeholder 3"/>
          <p:cNvSpPr>
            <a:spLocks noGrp="1"/>
          </p:cNvSpPr>
          <p:nvPr>
            <p:ph type="sldNum" sz="quarter" idx="4"/>
          </p:nvPr>
        </p:nvSpPr>
        <p:spPr/>
        <p:txBody>
          <a:bodyPr/>
          <a:lstStyle/>
          <a:p>
            <a:fld id="{B678A430-2B5E-9C4F-A94E-0139B75F11B5}" type="slidenum">
              <a:rPr lang="en-US" smtClean="0"/>
              <a:pPr/>
              <a:t>46</a:t>
            </a:fld>
            <a:endParaRPr lang="en-US"/>
          </a:p>
        </p:txBody>
      </p:sp>
    </p:spTree>
    <p:extLst>
      <p:ext uri="{BB962C8B-B14F-4D97-AF65-F5344CB8AC3E}">
        <p14:creationId xmlns:p14="http://schemas.microsoft.com/office/powerpoint/2010/main" val="267537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 stand alone BTA’s fiduciary activities should be reported in separate fiduciary fund financial statements.  </a:t>
            </a:r>
          </a:p>
          <a:p>
            <a:r>
              <a:rPr lang="en-US"/>
              <a:t>Resources expected to be held 3 months or less can be reported instead in the statement of net position, with inflows and outflows reported as operating cash flows in the statement of cash flows</a:t>
            </a:r>
          </a:p>
        </p:txBody>
      </p:sp>
      <p:sp>
        <p:nvSpPr>
          <p:cNvPr id="2" name="Title 1"/>
          <p:cNvSpPr>
            <a:spLocks noGrp="1"/>
          </p:cNvSpPr>
          <p:nvPr>
            <p:ph type="title"/>
          </p:nvPr>
        </p:nvSpPr>
        <p:spPr/>
        <p:txBody>
          <a:bodyPr>
            <a:normAutofit/>
          </a:bodyPr>
          <a:lstStyle/>
          <a:p>
            <a:r>
              <a:rPr lang="en-US"/>
              <a:t>Stand-Alone Business-Type Activities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47</a:t>
            </a:fld>
            <a:endParaRPr lang="en-US"/>
          </a:p>
        </p:txBody>
      </p:sp>
    </p:spTree>
    <p:extLst>
      <p:ext uri="{BB962C8B-B14F-4D97-AF65-F5344CB8AC3E}">
        <p14:creationId xmlns:p14="http://schemas.microsoft.com/office/powerpoint/2010/main" val="4185586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Omnibus 2017</a:t>
            </a:r>
            <a:endParaRPr lang="en-US" sz="4000"/>
          </a:p>
        </p:txBody>
      </p:sp>
      <p:sp>
        <p:nvSpPr>
          <p:cNvPr id="4" name="Text Placeholder 3"/>
          <p:cNvSpPr>
            <a:spLocks noGrp="1"/>
          </p:cNvSpPr>
          <p:nvPr>
            <p:ph type="body" sz="quarter" idx="11"/>
          </p:nvPr>
        </p:nvSpPr>
        <p:spPr/>
        <p:txBody>
          <a:bodyPr/>
          <a:lstStyle/>
          <a:p>
            <a:r>
              <a:rPr lang="en-US"/>
              <a:t>Statement No. 85</a:t>
            </a:r>
          </a:p>
        </p:txBody>
      </p:sp>
      <p:sp>
        <p:nvSpPr>
          <p:cNvPr id="3" name="Slide Number Placeholder 2"/>
          <p:cNvSpPr>
            <a:spLocks noGrp="1"/>
          </p:cNvSpPr>
          <p:nvPr>
            <p:ph type="sldNum" sz="quarter" idx="4294967295"/>
          </p:nvPr>
        </p:nvSpPr>
        <p:spPr>
          <a:xfrm>
            <a:off x="8204200" y="6354763"/>
            <a:ext cx="939800" cy="304800"/>
          </a:xfrm>
        </p:spPr>
        <p:txBody>
          <a:bodyPr/>
          <a:lstStyle/>
          <a:p>
            <a:pPr>
              <a:defRPr/>
            </a:pPr>
            <a:fld id="{B8C3CD40-D32D-4A66-9ED6-B023972553E0}" type="slidenum">
              <a:rPr lang="en-US" smtClean="0"/>
              <a:pPr>
                <a:defRPr/>
              </a:pPr>
              <a:t>48</a:t>
            </a:fld>
            <a:endParaRPr lang="en-US"/>
          </a:p>
        </p:txBody>
      </p:sp>
    </p:spTree>
    <p:extLst>
      <p:ext uri="{BB962C8B-B14F-4D97-AF65-F5344CB8AC3E}">
        <p14:creationId xmlns:p14="http://schemas.microsoft.com/office/powerpoint/2010/main" val="2045910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Omnibus 2017</a:t>
            </a:r>
            <a:endParaRPr lang="en-US" i="1"/>
          </a:p>
        </p:txBody>
      </p:sp>
      <p:sp>
        <p:nvSpPr>
          <p:cNvPr id="5" name="Content Placeholder 4"/>
          <p:cNvSpPr>
            <a:spLocks noGrp="1"/>
          </p:cNvSpPr>
          <p:nvPr>
            <p:ph idx="1"/>
          </p:nvPr>
        </p:nvSpPr>
        <p:spPr/>
        <p:txBody>
          <a:bodyPr/>
          <a:lstStyle/>
          <a:p>
            <a:r>
              <a:rPr lang="en-US" sz="2400" b="1"/>
              <a:t>What: </a:t>
            </a:r>
            <a:r>
              <a:rPr lang="en-US" sz="2400"/>
              <a:t>The Board issued Statement 85 which includes amendments to certain existing literature</a:t>
            </a:r>
          </a:p>
          <a:p>
            <a:r>
              <a:rPr lang="en-US" sz="2400" b="1"/>
              <a:t>Why: </a:t>
            </a:r>
            <a:r>
              <a:rPr lang="en-US" sz="2400"/>
              <a:t>The Board periodically reviews the need for amendments to existing literature based on stakeholder feedback and technical inquiries. Omnibus projects are used to address issues in multiple pronouncements that, individually, would not justify a separate project.</a:t>
            </a:r>
          </a:p>
          <a:p>
            <a:r>
              <a:rPr lang="en-US" sz="2400" b="1"/>
              <a:t>When: </a:t>
            </a:r>
            <a:r>
              <a:rPr lang="en-US" sz="2400"/>
              <a:t>Effective for periods beginning after June 15, 2017 (may be early implemented by topic)</a:t>
            </a:r>
            <a:endParaRPr lang="en-US" sz="2400" b="1"/>
          </a:p>
        </p:txBody>
      </p:sp>
      <p:sp>
        <p:nvSpPr>
          <p:cNvPr id="2" name="Slide Number Placeholder 1"/>
          <p:cNvSpPr>
            <a:spLocks noGrp="1"/>
          </p:cNvSpPr>
          <p:nvPr>
            <p:ph type="sldNum" sz="quarter" idx="12"/>
          </p:nvPr>
        </p:nvSpPr>
        <p:spPr/>
        <p:txBody>
          <a:bodyPr/>
          <a:lstStyle/>
          <a:p>
            <a:fld id="{B678A430-2B5E-9C4F-A94E-0139B75F11B5}" type="slidenum">
              <a:rPr lang="en-US" smtClean="0"/>
              <a:pPr/>
              <a:t>49</a:t>
            </a:fld>
            <a:endParaRPr lang="en-US"/>
          </a:p>
        </p:txBody>
      </p:sp>
    </p:spTree>
    <p:extLst>
      <p:ext uri="{BB962C8B-B14F-4D97-AF65-F5344CB8AC3E}">
        <p14:creationId xmlns:p14="http://schemas.microsoft.com/office/powerpoint/2010/main" val="374605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Pronouncements Currently Being Implemented</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5</a:t>
            </a:fld>
            <a:endParaRPr lang="en-US"/>
          </a:p>
        </p:txBody>
      </p:sp>
    </p:spTree>
    <p:extLst>
      <p:ext uri="{BB962C8B-B14F-4D97-AF65-F5344CB8AC3E}">
        <p14:creationId xmlns:p14="http://schemas.microsoft.com/office/powerpoint/2010/main" val="4047146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Component Units &amp; Government Combinations</a:t>
            </a:r>
          </a:p>
        </p:txBody>
      </p:sp>
      <p:sp>
        <p:nvSpPr>
          <p:cNvPr id="6" name="Content Placeholder 2"/>
          <p:cNvSpPr>
            <a:spLocks noGrp="1"/>
          </p:cNvSpPr>
          <p:nvPr>
            <p:ph idx="1"/>
          </p:nvPr>
        </p:nvSpPr>
        <p:spPr>
          <a:xfrm>
            <a:off x="633845" y="1659466"/>
            <a:ext cx="7730837" cy="4491951"/>
          </a:xfrm>
        </p:spPr>
        <p:txBody>
          <a:bodyPr>
            <a:noAutofit/>
          </a:bodyPr>
          <a:lstStyle/>
          <a:p>
            <a:r>
              <a:rPr lang="en-US" sz="2400"/>
              <a:t>Component unit presentation: Requirements for blending component units for single-column business-type activities</a:t>
            </a:r>
          </a:p>
          <a:p>
            <a:pPr lvl="1"/>
            <a:r>
              <a:rPr lang="en-US" sz="2000"/>
              <a:t>Component units must meet a criterion for blending in paragraph 53 of Statement 14, as amended</a:t>
            </a:r>
          </a:p>
          <a:p>
            <a:r>
              <a:rPr lang="en-US" sz="2400"/>
              <a:t>Government combinations: Treatment of goodwill and “negative” goodwill</a:t>
            </a:r>
            <a:endParaRPr lang="en-US" sz="2000"/>
          </a:p>
          <a:p>
            <a:pPr lvl="1"/>
            <a:r>
              <a:rPr lang="en-US" sz="2000"/>
              <a:t>Reclassify existing goodwill as deferred outflows of resources</a:t>
            </a:r>
          </a:p>
          <a:p>
            <a:pPr lvl="1"/>
            <a:r>
              <a:rPr lang="en-US" sz="2000"/>
              <a:t>Include existing negative goodwill as part of restatement of beginning net position</a:t>
            </a:r>
          </a:p>
        </p:txBody>
      </p:sp>
      <p:sp>
        <p:nvSpPr>
          <p:cNvPr id="2" name="Slide Number Placeholder 1"/>
          <p:cNvSpPr>
            <a:spLocks noGrp="1"/>
          </p:cNvSpPr>
          <p:nvPr>
            <p:ph type="sldNum" sz="quarter" idx="12"/>
          </p:nvPr>
        </p:nvSpPr>
        <p:spPr/>
        <p:txBody>
          <a:bodyPr/>
          <a:lstStyle/>
          <a:p>
            <a:fld id="{B678A430-2B5E-9C4F-A94E-0139B75F11B5}" type="slidenum">
              <a:rPr lang="en-US" smtClean="0"/>
              <a:pPr/>
              <a:t>50</a:t>
            </a:fld>
            <a:endParaRPr lang="en-US"/>
          </a:p>
        </p:txBody>
      </p:sp>
    </p:spTree>
    <p:extLst>
      <p:ext uri="{BB962C8B-B14F-4D97-AF65-F5344CB8AC3E}">
        <p14:creationId xmlns:p14="http://schemas.microsoft.com/office/powerpoint/2010/main" val="3850715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Fair Value Measurement &amp; Application</a:t>
            </a:r>
          </a:p>
        </p:txBody>
      </p:sp>
      <p:sp>
        <p:nvSpPr>
          <p:cNvPr id="6" name="Content Placeholder 2"/>
          <p:cNvSpPr>
            <a:spLocks noGrp="1"/>
          </p:cNvSpPr>
          <p:nvPr>
            <p:ph idx="1"/>
          </p:nvPr>
        </p:nvSpPr>
        <p:spPr>
          <a:xfrm>
            <a:off x="633845" y="1432864"/>
            <a:ext cx="7730837" cy="4718554"/>
          </a:xfrm>
        </p:spPr>
        <p:txBody>
          <a:bodyPr>
            <a:noAutofit/>
          </a:bodyPr>
          <a:lstStyle/>
          <a:p>
            <a:r>
              <a:rPr lang="en-US" sz="2400"/>
              <a:t>How to classify real estate held for both operations and investment purposes by insurance entities</a:t>
            </a:r>
          </a:p>
          <a:p>
            <a:pPr lvl="1"/>
            <a:r>
              <a:rPr lang="en-US" sz="2000"/>
              <a:t>Based on whether unit of account meets the definition of an investment</a:t>
            </a:r>
          </a:p>
          <a:p>
            <a:pPr>
              <a:spcBef>
                <a:spcPts val="1000"/>
              </a:spcBef>
            </a:pPr>
            <a:r>
              <a:rPr lang="en-US" sz="2400"/>
              <a:t>Measuring certain money market investments and participating interest-earning investment contracts at amortized cost</a:t>
            </a:r>
          </a:p>
          <a:p>
            <a:pPr lvl="1"/>
            <a:r>
              <a:rPr lang="en-US" sz="2000"/>
              <a:t>May be measured at amortized cost to the extent permitted by paragraph 9 of Statement 31</a:t>
            </a:r>
          </a:p>
        </p:txBody>
      </p:sp>
      <p:sp>
        <p:nvSpPr>
          <p:cNvPr id="2" name="Slide Number Placeholder 1"/>
          <p:cNvSpPr>
            <a:spLocks noGrp="1"/>
          </p:cNvSpPr>
          <p:nvPr>
            <p:ph type="sldNum" sz="quarter" idx="12"/>
          </p:nvPr>
        </p:nvSpPr>
        <p:spPr/>
        <p:txBody>
          <a:bodyPr/>
          <a:lstStyle/>
          <a:p>
            <a:fld id="{B678A430-2B5E-9C4F-A94E-0139B75F11B5}" type="slidenum">
              <a:rPr lang="en-US" smtClean="0"/>
              <a:pPr/>
              <a:t>51</a:t>
            </a:fld>
            <a:endParaRPr lang="en-US"/>
          </a:p>
        </p:txBody>
      </p:sp>
    </p:spTree>
    <p:extLst>
      <p:ext uri="{BB962C8B-B14F-4D97-AF65-F5344CB8AC3E}">
        <p14:creationId xmlns:p14="http://schemas.microsoft.com/office/powerpoint/2010/main" val="1328693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Pensions &amp; OPEB</a:t>
            </a:r>
          </a:p>
        </p:txBody>
      </p:sp>
      <p:sp>
        <p:nvSpPr>
          <p:cNvPr id="6" name="Content Placeholder 2"/>
          <p:cNvSpPr>
            <a:spLocks noGrp="1"/>
          </p:cNvSpPr>
          <p:nvPr>
            <p:ph idx="1"/>
          </p:nvPr>
        </p:nvSpPr>
        <p:spPr>
          <a:xfrm>
            <a:off x="633845" y="1432864"/>
            <a:ext cx="7730837" cy="4718554"/>
          </a:xfrm>
        </p:spPr>
        <p:txBody>
          <a:bodyPr>
            <a:noAutofit/>
          </a:bodyPr>
          <a:lstStyle/>
          <a:p>
            <a:r>
              <a:rPr lang="en-US" sz="2400"/>
              <a:t>Timing of the measurement of pension and OPEB liabilities and related expenditures in financial statements prepared using the current financial resources measurement focus</a:t>
            </a:r>
          </a:p>
          <a:p>
            <a:pPr lvl="1"/>
            <a:r>
              <a:rPr lang="en-US" sz="2000"/>
              <a:t>Based on reporting period (rather than measurement period)</a:t>
            </a:r>
          </a:p>
          <a:p>
            <a:pPr>
              <a:spcBef>
                <a:spcPts val="1000"/>
              </a:spcBef>
            </a:pPr>
            <a:r>
              <a:rPr lang="en-US" sz="2400"/>
              <a:t>Recognition of on-behalf payments for pensions or OPEB in employer financial statements</a:t>
            </a:r>
            <a:endParaRPr lang="en-US"/>
          </a:p>
          <a:p>
            <a:pPr lvl="1"/>
            <a:r>
              <a:rPr lang="en-US" sz="2000"/>
              <a:t>Primarily clarifies that expenditures and revenue should be recognized in employers’ financial statements prepared using the current financial resources measurement focus</a:t>
            </a:r>
          </a:p>
        </p:txBody>
      </p:sp>
      <p:sp>
        <p:nvSpPr>
          <p:cNvPr id="2" name="Slide Number Placeholder 1"/>
          <p:cNvSpPr>
            <a:spLocks noGrp="1"/>
          </p:cNvSpPr>
          <p:nvPr>
            <p:ph type="sldNum" sz="quarter" idx="12"/>
          </p:nvPr>
        </p:nvSpPr>
        <p:spPr/>
        <p:txBody>
          <a:bodyPr/>
          <a:lstStyle/>
          <a:p>
            <a:fld id="{B678A430-2B5E-9C4F-A94E-0139B75F11B5}" type="slidenum">
              <a:rPr lang="en-US" smtClean="0"/>
              <a:pPr/>
              <a:t>52</a:t>
            </a:fld>
            <a:endParaRPr lang="en-US"/>
          </a:p>
        </p:txBody>
      </p:sp>
    </p:spTree>
    <p:extLst>
      <p:ext uri="{BB962C8B-B14F-4D97-AF65-F5344CB8AC3E}">
        <p14:creationId xmlns:p14="http://schemas.microsoft.com/office/powerpoint/2010/main" val="162126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282653"/>
            <a:ext cx="8907921" cy="895540"/>
          </a:xfrm>
        </p:spPr>
        <p:txBody>
          <a:bodyPr>
            <a:normAutofit/>
          </a:bodyPr>
          <a:lstStyle/>
          <a:p>
            <a:r>
              <a:rPr lang="en-US"/>
              <a:t>OPEB</a:t>
            </a:r>
          </a:p>
        </p:txBody>
      </p:sp>
      <p:sp>
        <p:nvSpPr>
          <p:cNvPr id="6" name="Content Placeholder 2"/>
          <p:cNvSpPr>
            <a:spLocks noGrp="1"/>
          </p:cNvSpPr>
          <p:nvPr>
            <p:ph idx="1"/>
          </p:nvPr>
        </p:nvSpPr>
        <p:spPr>
          <a:xfrm>
            <a:off x="716972" y="1083733"/>
            <a:ext cx="7964183" cy="4932603"/>
          </a:xfrm>
        </p:spPr>
        <p:txBody>
          <a:bodyPr>
            <a:noAutofit/>
          </a:bodyPr>
          <a:lstStyle/>
          <a:p>
            <a:r>
              <a:rPr lang="en-US" sz="2400"/>
              <a:t>Presentation of payroll-related measures in required supplementary information for purposes of reporting by OPEB plans and employers that provide OPEB</a:t>
            </a:r>
          </a:p>
          <a:p>
            <a:pPr lvl="1"/>
            <a:r>
              <a:rPr lang="en-US" sz="2000"/>
              <a:t>OPEB plans present covered payroll, if contributions are based on pay; otherwise, no measure</a:t>
            </a:r>
          </a:p>
          <a:p>
            <a:pPr lvl="1"/>
            <a:r>
              <a:rPr lang="en-US" sz="2000"/>
              <a:t>Employers present covered payroll, if contributions are based on pay; otherwise, covered-employee payroll</a:t>
            </a:r>
          </a:p>
          <a:p>
            <a:pPr>
              <a:spcBef>
                <a:spcPts val="1000"/>
              </a:spcBef>
            </a:pPr>
            <a:r>
              <a:rPr lang="en-US" sz="2400"/>
              <a:t>Requirements for employer-paid member contributions for OPEB</a:t>
            </a:r>
          </a:p>
          <a:p>
            <a:pPr lvl="1"/>
            <a:r>
              <a:rPr lang="en-US" sz="2000"/>
              <a:t>If employer makes payments to satisfy contribution requirements identified by OPEB plan terms as plan member contribution requirements, amounts should be classified as plan member (employee) contributions</a:t>
            </a:r>
          </a:p>
          <a:p>
            <a:pPr lvl="1"/>
            <a:endParaRPr lang="en-US" sz="2400"/>
          </a:p>
        </p:txBody>
      </p:sp>
      <p:sp>
        <p:nvSpPr>
          <p:cNvPr id="2" name="Slide Number Placeholder 1"/>
          <p:cNvSpPr>
            <a:spLocks noGrp="1"/>
          </p:cNvSpPr>
          <p:nvPr>
            <p:ph type="sldNum" sz="quarter" idx="12"/>
          </p:nvPr>
        </p:nvSpPr>
        <p:spPr/>
        <p:txBody>
          <a:bodyPr/>
          <a:lstStyle/>
          <a:p>
            <a:fld id="{B678A430-2B5E-9C4F-A94E-0139B75F11B5}" type="slidenum">
              <a:rPr lang="en-US" smtClean="0"/>
              <a:pPr/>
              <a:t>53</a:t>
            </a:fld>
            <a:endParaRPr lang="en-US"/>
          </a:p>
        </p:txBody>
      </p:sp>
    </p:spTree>
    <p:extLst>
      <p:ext uri="{BB962C8B-B14F-4D97-AF65-F5344CB8AC3E}">
        <p14:creationId xmlns:p14="http://schemas.microsoft.com/office/powerpoint/2010/main" val="386602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OPEB (continued)</a:t>
            </a:r>
          </a:p>
        </p:txBody>
      </p:sp>
      <p:sp>
        <p:nvSpPr>
          <p:cNvPr id="6" name="Content Placeholder 2"/>
          <p:cNvSpPr>
            <a:spLocks noGrp="1"/>
          </p:cNvSpPr>
          <p:nvPr>
            <p:ph idx="1"/>
          </p:nvPr>
        </p:nvSpPr>
        <p:spPr>
          <a:xfrm>
            <a:off x="716972" y="1517074"/>
            <a:ext cx="8167383" cy="4499262"/>
          </a:xfrm>
        </p:spPr>
        <p:txBody>
          <a:bodyPr>
            <a:noAutofit/>
          </a:bodyPr>
          <a:lstStyle/>
          <a:p>
            <a:r>
              <a:rPr lang="en-US" sz="2400"/>
              <a:t>Simplifications related to the alternative measurement method</a:t>
            </a:r>
          </a:p>
          <a:p>
            <a:r>
              <a:rPr lang="en-US" sz="2400"/>
              <a:t>Applicability of Statement 75 for employers whose employees are provided with OPEB through multiple-employer defined benefit OPEB plans that have characteristics similar to those identified in Statement 78</a:t>
            </a:r>
          </a:p>
        </p:txBody>
      </p:sp>
      <p:sp>
        <p:nvSpPr>
          <p:cNvPr id="2" name="Slide Number Placeholder 1"/>
          <p:cNvSpPr>
            <a:spLocks noGrp="1"/>
          </p:cNvSpPr>
          <p:nvPr>
            <p:ph type="sldNum" sz="quarter" idx="12"/>
          </p:nvPr>
        </p:nvSpPr>
        <p:spPr/>
        <p:txBody>
          <a:bodyPr/>
          <a:lstStyle/>
          <a:p>
            <a:fld id="{B678A430-2B5E-9C4F-A94E-0139B75F11B5}" type="slidenum">
              <a:rPr lang="en-US" smtClean="0"/>
              <a:pPr/>
              <a:t>54</a:t>
            </a:fld>
            <a:endParaRPr lang="en-US"/>
          </a:p>
        </p:txBody>
      </p:sp>
    </p:spTree>
    <p:extLst>
      <p:ext uri="{BB962C8B-B14F-4D97-AF65-F5344CB8AC3E}">
        <p14:creationId xmlns:p14="http://schemas.microsoft.com/office/powerpoint/2010/main" val="3578923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Certain Debt Extinguishment Issues</a:t>
            </a:r>
          </a:p>
        </p:txBody>
      </p:sp>
      <p:sp>
        <p:nvSpPr>
          <p:cNvPr id="4" name="Text Placeholder 3"/>
          <p:cNvSpPr>
            <a:spLocks noGrp="1"/>
          </p:cNvSpPr>
          <p:nvPr>
            <p:ph type="body" sz="quarter" idx="11"/>
          </p:nvPr>
        </p:nvSpPr>
        <p:spPr/>
        <p:txBody>
          <a:bodyPr/>
          <a:lstStyle/>
          <a:p>
            <a:r>
              <a:rPr lang="en-US"/>
              <a:t>Statement No. 86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55</a:t>
            </a:fld>
            <a:endParaRPr lang="en-US"/>
          </a:p>
        </p:txBody>
      </p:sp>
    </p:spTree>
    <p:extLst>
      <p:ext uri="{BB962C8B-B14F-4D97-AF65-F5344CB8AC3E}">
        <p14:creationId xmlns:p14="http://schemas.microsoft.com/office/powerpoint/2010/main" val="4069935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What: </a:t>
            </a:r>
            <a:r>
              <a:rPr lang="en-US" dirty="0"/>
              <a:t>The Board issued Statement 86 to establish guidance for certain issues related to debt extinguishments, primarily in-substance defeasance of debt</a:t>
            </a:r>
          </a:p>
          <a:p>
            <a:r>
              <a:rPr lang="en-US" b="1" dirty="0"/>
              <a:t>Why: </a:t>
            </a:r>
            <a:r>
              <a:rPr lang="en-US" dirty="0"/>
              <a:t>Research found that Statements 7 and 23 on debt refundings and Statement 62 on debt extinguishments are working effectively, but that certain issues needed to be addressed</a:t>
            </a:r>
          </a:p>
          <a:p>
            <a:r>
              <a:rPr lang="en-US" b="1" dirty="0"/>
              <a:t>When: </a:t>
            </a:r>
            <a:r>
              <a:rPr lang="en-US" dirty="0"/>
              <a:t>Effective date is periods beginning after June 15, 2017</a:t>
            </a:r>
            <a:endParaRPr lang="en-US" b="1" dirty="0"/>
          </a:p>
        </p:txBody>
      </p:sp>
      <p:sp>
        <p:nvSpPr>
          <p:cNvPr id="4" name="Title 3"/>
          <p:cNvSpPr>
            <a:spLocks noGrp="1"/>
          </p:cNvSpPr>
          <p:nvPr>
            <p:ph type="title"/>
          </p:nvPr>
        </p:nvSpPr>
        <p:spPr/>
        <p:txBody>
          <a:bodyPr>
            <a:normAutofit/>
          </a:bodyPr>
          <a:lstStyle/>
          <a:p>
            <a:r>
              <a:rPr lang="en-US"/>
              <a:t>Certain Debt Extinguishment Issues</a:t>
            </a:r>
          </a:p>
        </p:txBody>
      </p:sp>
      <p:sp>
        <p:nvSpPr>
          <p:cNvPr id="2" name="Slide Number Placeholder 1"/>
          <p:cNvSpPr>
            <a:spLocks noGrp="1"/>
          </p:cNvSpPr>
          <p:nvPr>
            <p:ph type="sldNum" sz="quarter" idx="4"/>
          </p:nvPr>
        </p:nvSpPr>
        <p:spPr/>
        <p:txBody>
          <a:bodyPr/>
          <a:lstStyle/>
          <a:p>
            <a:fld id="{B678A430-2B5E-9C4F-A94E-0139B75F11B5}" type="slidenum">
              <a:rPr lang="en-US" smtClean="0"/>
              <a:pPr/>
              <a:t>56</a:t>
            </a:fld>
            <a:endParaRPr lang="en-US"/>
          </a:p>
        </p:txBody>
      </p:sp>
    </p:spTree>
    <p:extLst>
      <p:ext uri="{BB962C8B-B14F-4D97-AF65-F5344CB8AC3E}">
        <p14:creationId xmlns:p14="http://schemas.microsoft.com/office/powerpoint/2010/main" val="2917908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09485"/>
            <a:ext cx="8561387" cy="4767431"/>
          </a:xfrm>
        </p:spPr>
        <p:txBody>
          <a:bodyPr/>
          <a:lstStyle/>
          <a:p>
            <a:r>
              <a:rPr lang="en-US"/>
              <a:t>Debt is considered defeased in substance (like advance refundings) if only existing resources are used to fund an irrevocable trust that is restricted to owning only essentially risk-free monetary assets (like for refundings)</a:t>
            </a:r>
          </a:p>
          <a:p>
            <a:r>
              <a:rPr lang="en-US"/>
              <a:t>Recognize the difference between the net carrying amount of the debt and the reacquisition price as a gain or loss in the period of defeasance (</a:t>
            </a:r>
            <a:r>
              <a:rPr lang="en-US" i="1"/>
              <a:t>unlike</a:t>
            </a:r>
            <a:r>
              <a:rPr lang="en-US"/>
              <a:t> advance refundings, which defer and amortize the difference)</a:t>
            </a:r>
          </a:p>
        </p:txBody>
      </p:sp>
      <p:sp>
        <p:nvSpPr>
          <p:cNvPr id="2" name="Title 1"/>
          <p:cNvSpPr>
            <a:spLocks noGrp="1"/>
          </p:cNvSpPr>
          <p:nvPr>
            <p:ph type="title"/>
          </p:nvPr>
        </p:nvSpPr>
        <p:spPr>
          <a:xfrm>
            <a:off x="119502" y="267649"/>
            <a:ext cx="8677797" cy="897252"/>
          </a:xfrm>
        </p:spPr>
        <p:txBody>
          <a:bodyPr/>
          <a:lstStyle/>
          <a:p>
            <a:r>
              <a:rPr lang="en-US"/>
              <a:t>In-Substance Defeasance Using Only Existing Resources</a:t>
            </a:r>
          </a:p>
        </p:txBody>
      </p:sp>
      <p:sp>
        <p:nvSpPr>
          <p:cNvPr id="5" name="Slide Number Placeholder 4"/>
          <p:cNvSpPr>
            <a:spLocks noGrp="1"/>
          </p:cNvSpPr>
          <p:nvPr>
            <p:ph type="sldNum" sz="quarter" idx="4"/>
          </p:nvPr>
        </p:nvSpPr>
        <p:spPr/>
        <p:txBody>
          <a:bodyPr/>
          <a:lstStyle/>
          <a:p>
            <a:fld id="{B678A430-2B5E-9C4F-A94E-0139B75F11B5}" type="slidenum">
              <a:rPr lang="en-US" smtClean="0"/>
              <a:pPr/>
              <a:t>57</a:t>
            </a:fld>
            <a:endParaRPr lang="en-US"/>
          </a:p>
        </p:txBody>
      </p:sp>
    </p:spTree>
    <p:extLst>
      <p:ext uri="{BB962C8B-B14F-4D97-AF65-F5344CB8AC3E}">
        <p14:creationId xmlns:p14="http://schemas.microsoft.com/office/powerpoint/2010/main" val="422251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67543"/>
            <a:ext cx="8561387" cy="4709374"/>
          </a:xfrm>
        </p:spPr>
        <p:txBody>
          <a:bodyPr/>
          <a:lstStyle/>
          <a:p>
            <a:r>
              <a:rPr lang="en-US"/>
              <a:t>Notes to the financial statements:</a:t>
            </a:r>
          </a:p>
          <a:p>
            <a:pPr lvl="1"/>
            <a:r>
              <a:rPr lang="en-US" sz="2000"/>
              <a:t>Describe the transaction in the period it occurs (like </a:t>
            </a:r>
            <a:r>
              <a:rPr lang="en-US" sz="2000" err="1"/>
              <a:t>refundings</a:t>
            </a:r>
            <a:r>
              <a:rPr lang="en-US" sz="2000"/>
              <a:t>)</a:t>
            </a:r>
          </a:p>
          <a:p>
            <a:pPr lvl="1"/>
            <a:r>
              <a:rPr lang="en-US" sz="2000"/>
              <a:t>Disclose remaining outstanding balance in each period the defeased debt remains outstanding (may combine with refunded amount)</a:t>
            </a:r>
          </a:p>
        </p:txBody>
      </p:sp>
      <p:sp>
        <p:nvSpPr>
          <p:cNvPr id="2" name="Title 1"/>
          <p:cNvSpPr>
            <a:spLocks noGrp="1"/>
          </p:cNvSpPr>
          <p:nvPr>
            <p:ph type="title"/>
          </p:nvPr>
        </p:nvSpPr>
        <p:spPr>
          <a:xfrm>
            <a:off x="119502" y="267649"/>
            <a:ext cx="8677797" cy="897252"/>
          </a:xfrm>
        </p:spPr>
        <p:txBody>
          <a:bodyPr/>
          <a:lstStyle/>
          <a:p>
            <a:r>
              <a:rPr lang="en-US"/>
              <a:t>In-Substance Defeasance Using Only Existing Resources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58</a:t>
            </a:fld>
            <a:endParaRPr lang="en-US"/>
          </a:p>
        </p:txBody>
      </p:sp>
    </p:spTree>
    <p:extLst>
      <p:ext uri="{BB962C8B-B14F-4D97-AF65-F5344CB8AC3E}">
        <p14:creationId xmlns:p14="http://schemas.microsoft.com/office/powerpoint/2010/main" val="22398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806221"/>
            <a:ext cx="8561387" cy="4470695"/>
          </a:xfrm>
        </p:spPr>
        <p:txBody>
          <a:bodyPr/>
          <a:lstStyle/>
          <a:p>
            <a:r>
              <a:rPr lang="en-US"/>
              <a:t>At the time debt is extinguished/defeased, any related prepaid insurance that remains should be included in the net carrying amount of the debt for the purpose of calculating the difference between its reacquisition price and net carrying amount</a:t>
            </a:r>
          </a:p>
        </p:txBody>
      </p:sp>
      <p:sp>
        <p:nvSpPr>
          <p:cNvPr id="2" name="Title 1"/>
          <p:cNvSpPr>
            <a:spLocks noGrp="1"/>
          </p:cNvSpPr>
          <p:nvPr>
            <p:ph type="title"/>
          </p:nvPr>
        </p:nvSpPr>
        <p:spPr/>
        <p:txBody>
          <a:bodyPr/>
          <a:lstStyle/>
          <a:p>
            <a:r>
              <a:rPr lang="en-US"/>
              <a:t>Prepaid Insurance for </a:t>
            </a:r>
            <a:r>
              <a:rPr lang="en-US" i="1"/>
              <a:t>All </a:t>
            </a:r>
            <a:r>
              <a:rPr lang="en-US"/>
              <a:t>Debt Extinguishments</a:t>
            </a:r>
          </a:p>
        </p:txBody>
      </p:sp>
      <p:sp>
        <p:nvSpPr>
          <p:cNvPr id="5" name="Slide Number Placeholder 4"/>
          <p:cNvSpPr>
            <a:spLocks noGrp="1"/>
          </p:cNvSpPr>
          <p:nvPr>
            <p:ph type="sldNum" sz="quarter" idx="4"/>
          </p:nvPr>
        </p:nvSpPr>
        <p:spPr/>
        <p:txBody>
          <a:bodyPr/>
          <a:lstStyle/>
          <a:p>
            <a:fld id="{B678A430-2B5E-9C4F-A94E-0139B75F11B5}" type="slidenum">
              <a:rPr lang="en-US" smtClean="0"/>
              <a:pPr/>
              <a:t>59</a:t>
            </a:fld>
            <a:endParaRPr lang="en-US"/>
          </a:p>
        </p:txBody>
      </p:sp>
    </p:spTree>
    <p:extLst>
      <p:ext uri="{BB962C8B-B14F-4D97-AF65-F5344CB8AC3E}">
        <p14:creationId xmlns:p14="http://schemas.microsoft.com/office/powerpoint/2010/main" val="138702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19502" y="1032734"/>
            <a:ext cx="8561387" cy="4952636"/>
          </a:xfrm>
        </p:spPr>
        <p:txBody>
          <a:bodyPr rtlCol="0">
            <a:noAutofit/>
          </a:bodyPr>
          <a:lstStyle/>
          <a:p>
            <a:pPr>
              <a:lnSpc>
                <a:spcPct val="80000"/>
              </a:lnSpc>
              <a:defRPr/>
            </a:pPr>
            <a:r>
              <a:rPr lang="en-US" dirty="0"/>
              <a:t>2018</a:t>
            </a:r>
            <a:endParaRPr lang="en-US" sz="2800" dirty="0"/>
          </a:p>
          <a:p>
            <a:pPr lvl="1">
              <a:lnSpc>
                <a:spcPct val="80000"/>
              </a:lnSpc>
              <a:defRPr/>
            </a:pPr>
            <a:r>
              <a:rPr lang="en-US" sz="2000" dirty="0"/>
              <a:t>Statement 75—OPEB (employers)</a:t>
            </a:r>
          </a:p>
          <a:p>
            <a:pPr lvl="1">
              <a:lnSpc>
                <a:spcPct val="80000"/>
              </a:lnSpc>
              <a:defRPr/>
            </a:pPr>
            <a:r>
              <a:rPr lang="en-US" sz="2000" dirty="0"/>
              <a:t>Statement 81—irrevocable split-interest agreements</a:t>
            </a:r>
          </a:p>
          <a:p>
            <a:pPr lvl="1">
              <a:lnSpc>
                <a:spcPct val="80000"/>
              </a:lnSpc>
              <a:defRPr/>
            </a:pPr>
            <a:r>
              <a:rPr lang="en-US" sz="2000" dirty="0"/>
              <a:t>Statement 85—omnibus (may be implemented by topic)</a:t>
            </a:r>
          </a:p>
          <a:p>
            <a:pPr lvl="1">
              <a:lnSpc>
                <a:spcPct val="80000"/>
              </a:lnSpc>
              <a:defRPr/>
            </a:pPr>
            <a:r>
              <a:rPr lang="en-US" sz="2000" dirty="0"/>
              <a:t>Statement 86—certain debt extinguishment issues</a:t>
            </a:r>
          </a:p>
          <a:p>
            <a:pPr lvl="1">
              <a:lnSpc>
                <a:spcPct val="80000"/>
              </a:lnSpc>
              <a:defRPr/>
            </a:pPr>
            <a:r>
              <a:rPr lang="en-US" sz="2000" dirty="0"/>
              <a:t>Implementation Guide 2017-1</a:t>
            </a:r>
          </a:p>
          <a:p>
            <a:pPr>
              <a:lnSpc>
                <a:spcPct val="80000"/>
              </a:lnSpc>
              <a:defRPr/>
            </a:pPr>
            <a:r>
              <a:rPr lang="en-US" dirty="0"/>
              <a:t>2019</a:t>
            </a:r>
          </a:p>
          <a:p>
            <a:pPr lvl="1">
              <a:lnSpc>
                <a:spcPct val="80000"/>
              </a:lnSpc>
              <a:defRPr/>
            </a:pPr>
            <a:r>
              <a:rPr lang="en-US" sz="2000" dirty="0">
                <a:solidFill>
                  <a:schemeClr val="tx1">
                    <a:lumMod val="65000"/>
                    <a:lumOff val="35000"/>
                  </a:schemeClr>
                </a:solidFill>
              </a:rPr>
              <a:t>Statement 83—certain asset retirement obligations</a:t>
            </a:r>
          </a:p>
          <a:p>
            <a:pPr lvl="1">
              <a:lnSpc>
                <a:spcPct val="80000"/>
              </a:lnSpc>
              <a:defRPr/>
            </a:pPr>
            <a:r>
              <a:rPr lang="en-US" sz="2000" dirty="0">
                <a:solidFill>
                  <a:schemeClr val="tx1">
                    <a:lumMod val="65000"/>
                    <a:lumOff val="35000"/>
                  </a:schemeClr>
                </a:solidFill>
              </a:rPr>
              <a:t>Statement 88—certain debt disclosures</a:t>
            </a:r>
          </a:p>
          <a:p>
            <a:pPr lvl="1">
              <a:lnSpc>
                <a:spcPct val="80000"/>
              </a:lnSpc>
              <a:defRPr/>
            </a:pPr>
            <a:r>
              <a:rPr lang="en-US" sz="2000" dirty="0">
                <a:solidFill>
                  <a:schemeClr val="tx1">
                    <a:lumMod val="65000"/>
                    <a:lumOff val="35000"/>
                  </a:schemeClr>
                </a:solidFill>
              </a:rPr>
              <a:t>Implementation Guide 2018-1 </a:t>
            </a:r>
          </a:p>
          <a:p>
            <a:pPr>
              <a:lnSpc>
                <a:spcPct val="80000"/>
              </a:lnSpc>
              <a:defRPr/>
            </a:pPr>
            <a:r>
              <a:rPr lang="en-US" dirty="0"/>
              <a:t>2020</a:t>
            </a:r>
          </a:p>
          <a:p>
            <a:pPr lvl="1">
              <a:lnSpc>
                <a:spcPct val="80000"/>
              </a:lnSpc>
              <a:defRPr/>
            </a:pPr>
            <a:r>
              <a:rPr lang="en-US" sz="2000" dirty="0">
                <a:solidFill>
                  <a:schemeClr val="tx1">
                    <a:lumMod val="65000"/>
                    <a:lumOff val="35000"/>
                  </a:schemeClr>
                </a:solidFill>
              </a:rPr>
              <a:t>Statement 84—fiduciary activities</a:t>
            </a:r>
          </a:p>
          <a:p>
            <a:pPr lvl="1">
              <a:lnSpc>
                <a:spcPct val="80000"/>
              </a:lnSpc>
              <a:defRPr/>
            </a:pPr>
            <a:r>
              <a:rPr lang="en-US" sz="2000" dirty="0">
                <a:solidFill>
                  <a:schemeClr val="tx1">
                    <a:lumMod val="65000"/>
                    <a:lumOff val="35000"/>
                  </a:schemeClr>
                </a:solidFill>
              </a:rPr>
              <a:t>Statement 90—majority equity interests</a:t>
            </a:r>
          </a:p>
          <a:p>
            <a:pPr>
              <a:lnSpc>
                <a:spcPct val="80000"/>
              </a:lnSpc>
              <a:defRPr/>
            </a:pPr>
            <a:r>
              <a:rPr lang="en-US" dirty="0"/>
              <a:t>2021</a:t>
            </a:r>
          </a:p>
          <a:p>
            <a:pPr lvl="1">
              <a:lnSpc>
                <a:spcPct val="80000"/>
              </a:lnSpc>
              <a:defRPr/>
            </a:pPr>
            <a:r>
              <a:rPr lang="en-US" sz="2000" dirty="0">
                <a:solidFill>
                  <a:schemeClr val="tx1">
                    <a:lumMod val="65000"/>
                    <a:lumOff val="35000"/>
                  </a:schemeClr>
                </a:solidFill>
              </a:rPr>
              <a:t>Statement 87—leases</a:t>
            </a:r>
          </a:p>
          <a:p>
            <a:pPr lvl="1">
              <a:lnSpc>
                <a:spcPct val="80000"/>
              </a:lnSpc>
              <a:defRPr/>
            </a:pPr>
            <a:r>
              <a:rPr lang="en-US" sz="2000" dirty="0">
                <a:solidFill>
                  <a:schemeClr val="tx1">
                    <a:lumMod val="65000"/>
                    <a:lumOff val="35000"/>
                  </a:schemeClr>
                </a:solidFill>
              </a:rPr>
              <a:t>Statement 89—interest cost</a:t>
            </a:r>
            <a:endParaRPr lang="en-US" dirty="0">
              <a:solidFill>
                <a:schemeClr val="tx1">
                  <a:lumMod val="65000"/>
                  <a:lumOff val="35000"/>
                </a:schemeClr>
              </a:solidFill>
            </a:endParaRPr>
          </a:p>
        </p:txBody>
      </p:sp>
      <p:sp>
        <p:nvSpPr>
          <p:cNvPr id="20482" name="Rectangle 2"/>
          <p:cNvSpPr>
            <a:spLocks noGrp="1" noChangeArrowheads="1"/>
          </p:cNvSpPr>
          <p:nvPr>
            <p:ph type="title"/>
          </p:nvPr>
        </p:nvSpPr>
        <p:spPr>
          <a:xfrm>
            <a:off x="119502" y="44827"/>
            <a:ext cx="8677797" cy="897252"/>
          </a:xfrm>
        </p:spPr>
        <p:txBody>
          <a:bodyPr>
            <a:normAutofit/>
          </a:bodyPr>
          <a:lstStyle/>
          <a:p>
            <a:pPr eaLnBrk="1" hangingPunct="1"/>
            <a:r>
              <a:rPr lang="en-US" sz="4000"/>
              <a:t>Effective Dates—June 30</a:t>
            </a:r>
          </a:p>
        </p:txBody>
      </p:sp>
      <p:sp>
        <p:nvSpPr>
          <p:cNvPr id="4" name="Rectangle 3"/>
          <p:cNvSpPr>
            <a:spLocks noGrp="1" noChangeArrowheads="1"/>
          </p:cNvSpPr>
          <p:nvPr>
            <p:ph type="sldNum" sz="quarter" idx="4"/>
          </p:nvPr>
        </p:nvSpPr>
        <p:spPr/>
        <p:txBody>
          <a:bodyPr/>
          <a:lstStyle/>
          <a:p>
            <a:pPr algn="ctr">
              <a:defRPr/>
            </a:pPr>
            <a:fld id="{E31D5313-B243-4535-B8F5-DA70307E0779}" type="slidenum">
              <a:rPr lang="en-US"/>
              <a:pPr algn="ctr">
                <a:defRPr/>
              </a:pPr>
              <a:t>6</a:t>
            </a:fld>
            <a:endParaRPr lang="en-US"/>
          </a:p>
        </p:txBody>
      </p:sp>
    </p:spTree>
    <p:extLst>
      <p:ext uri="{BB962C8B-B14F-4D97-AF65-F5344CB8AC3E}">
        <p14:creationId xmlns:p14="http://schemas.microsoft.com/office/powerpoint/2010/main" val="3497457449"/>
      </p:ext>
    </p:extLst>
  </p:cSld>
  <p:clrMapOvr>
    <a:overrideClrMapping bg1="lt1" tx1="dk1" bg2="lt2" tx2="dk2" accent1="accent1" accent2="accent2" accent3="accent3" accent4="accent4" accent5="accent5" accent6="accent6" hlink="hlink" folHlink="folHlink"/>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Applies to </a:t>
            </a:r>
            <a:r>
              <a:rPr lang="en-US" i="1"/>
              <a:t>all </a:t>
            </a:r>
            <a:r>
              <a:rPr lang="en-US"/>
              <a:t>in-substance defeasances</a:t>
            </a:r>
          </a:p>
          <a:p>
            <a:r>
              <a:rPr lang="en-US"/>
              <a:t>If substitution of the essentially risk-free monetary assets in escrow with monetary assets that are not essentially risk-free is </a:t>
            </a:r>
            <a:r>
              <a:rPr lang="en-US" i="1"/>
              <a:t>not</a:t>
            </a:r>
            <a:r>
              <a:rPr lang="en-US"/>
              <a:t> prohibited, a government should disclose in the notes to the financial statements:</a:t>
            </a:r>
          </a:p>
          <a:p>
            <a:pPr lvl="1"/>
            <a:r>
              <a:rPr lang="en-US" sz="2000"/>
              <a:t>In the period of the defeasance: the fact that substitution is not prohibited</a:t>
            </a:r>
          </a:p>
          <a:p>
            <a:pPr lvl="1"/>
            <a:r>
              <a:rPr lang="en-US" sz="2000"/>
              <a:t>In subsequent periods: the amount of debt defeased in substance that remains outstanding for which that risk of substitution exists</a:t>
            </a:r>
          </a:p>
        </p:txBody>
      </p:sp>
      <p:sp>
        <p:nvSpPr>
          <p:cNvPr id="2" name="Title 1"/>
          <p:cNvSpPr>
            <a:spLocks noGrp="1"/>
          </p:cNvSpPr>
          <p:nvPr>
            <p:ph type="title"/>
          </p:nvPr>
        </p:nvSpPr>
        <p:spPr/>
        <p:txBody>
          <a:bodyPr/>
          <a:lstStyle/>
          <a:p>
            <a:r>
              <a:rPr lang="en-US"/>
              <a:t>Note Disclosure on Substitution Risk </a:t>
            </a:r>
          </a:p>
        </p:txBody>
      </p:sp>
      <p:sp>
        <p:nvSpPr>
          <p:cNvPr id="5" name="Slide Number Placeholder 4"/>
          <p:cNvSpPr>
            <a:spLocks noGrp="1"/>
          </p:cNvSpPr>
          <p:nvPr>
            <p:ph type="sldNum" sz="quarter" idx="4"/>
          </p:nvPr>
        </p:nvSpPr>
        <p:spPr/>
        <p:txBody>
          <a:bodyPr/>
          <a:lstStyle/>
          <a:p>
            <a:fld id="{B678A430-2B5E-9C4F-A94E-0139B75F11B5}" type="slidenum">
              <a:rPr lang="en-US" smtClean="0"/>
              <a:pPr/>
              <a:t>60</a:t>
            </a:fld>
            <a:endParaRPr lang="en-US"/>
          </a:p>
        </p:txBody>
      </p:sp>
    </p:spTree>
    <p:extLst>
      <p:ext uri="{BB962C8B-B14F-4D97-AF65-F5344CB8AC3E}">
        <p14:creationId xmlns:p14="http://schemas.microsoft.com/office/powerpoint/2010/main" val="247140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Leases</a:t>
            </a:r>
          </a:p>
        </p:txBody>
      </p:sp>
      <p:sp>
        <p:nvSpPr>
          <p:cNvPr id="4" name="Text Placeholder 3"/>
          <p:cNvSpPr>
            <a:spLocks noGrp="1"/>
          </p:cNvSpPr>
          <p:nvPr>
            <p:ph type="body" sz="quarter" idx="11"/>
          </p:nvPr>
        </p:nvSpPr>
        <p:spPr/>
        <p:txBody>
          <a:bodyPr/>
          <a:lstStyle/>
          <a:p>
            <a:r>
              <a:rPr lang="en-US"/>
              <a:t>Statement No. 87</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61</a:t>
            </a:fld>
            <a:endParaRPr lang="en-US"/>
          </a:p>
        </p:txBody>
      </p:sp>
    </p:spTree>
    <p:extLst>
      <p:ext uri="{BB962C8B-B14F-4D97-AF65-F5344CB8AC3E}">
        <p14:creationId xmlns:p14="http://schemas.microsoft.com/office/powerpoint/2010/main" val="4181784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3" y="1276532"/>
            <a:ext cx="8414898" cy="5000385"/>
          </a:xfrm>
        </p:spPr>
        <p:txBody>
          <a:bodyPr/>
          <a:lstStyle/>
          <a:p>
            <a:r>
              <a:rPr lang="en-US" sz="2200" b="1"/>
              <a:t>What:</a:t>
            </a:r>
            <a:r>
              <a:rPr lang="en-US" sz="2200"/>
              <a:t> The Board issued Statement 87 to improve lease accounting and financial reporting</a:t>
            </a:r>
          </a:p>
          <a:p>
            <a:r>
              <a:rPr lang="en-US" sz="2200" b="1"/>
              <a:t>Why:</a:t>
            </a:r>
            <a:r>
              <a:rPr lang="en-US" sz="2200"/>
              <a:t> The existing standards had been in effect for decades without review to determine if they remain appropriate in light of GASB conceptual framework and continue to result in useful information; FASB and IASB conducted a joint project to update their lease standards; opportunity to increase comparability and usefulness of information and reduce complexity for preparers</a:t>
            </a:r>
          </a:p>
          <a:p>
            <a:r>
              <a:rPr lang="en-US" sz="2200" b="1"/>
              <a:t>When: </a:t>
            </a:r>
            <a:r>
              <a:rPr lang="en-US" sz="2200"/>
              <a:t>Effective date is periods beginning after December 15, 2019</a:t>
            </a:r>
          </a:p>
        </p:txBody>
      </p:sp>
      <p:sp>
        <p:nvSpPr>
          <p:cNvPr id="2" name="Title 1"/>
          <p:cNvSpPr>
            <a:spLocks noGrp="1"/>
          </p:cNvSpPr>
          <p:nvPr>
            <p:ph type="title"/>
          </p:nvPr>
        </p:nvSpPr>
        <p:spPr>
          <a:xfrm>
            <a:off x="119503" y="379280"/>
            <a:ext cx="8677797" cy="897252"/>
          </a:xfrm>
        </p:spPr>
        <p:txBody>
          <a:bodyPr/>
          <a:lstStyle/>
          <a:p>
            <a:r>
              <a:rPr lang="en-US"/>
              <a:t>Leases</a:t>
            </a:r>
          </a:p>
        </p:txBody>
      </p:sp>
      <p:sp>
        <p:nvSpPr>
          <p:cNvPr id="5" name="Slide Number Placeholder 4"/>
          <p:cNvSpPr>
            <a:spLocks noGrp="1"/>
          </p:cNvSpPr>
          <p:nvPr>
            <p:ph type="sldNum" sz="quarter" idx="4"/>
          </p:nvPr>
        </p:nvSpPr>
        <p:spPr/>
        <p:txBody>
          <a:bodyPr/>
          <a:lstStyle/>
          <a:p>
            <a:fld id="{B678A430-2B5E-9C4F-A94E-0139B75F11B5}" type="slidenum">
              <a:rPr lang="en-US" smtClean="0"/>
              <a:pPr/>
              <a:t>62</a:t>
            </a:fld>
            <a:endParaRPr lang="en-US"/>
          </a:p>
        </p:txBody>
      </p:sp>
    </p:spTree>
    <p:extLst>
      <p:ext uri="{BB962C8B-B14F-4D97-AF65-F5344CB8AC3E}">
        <p14:creationId xmlns:p14="http://schemas.microsoft.com/office/powerpoint/2010/main" val="736048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sz="2200"/>
              <a:t>Applied to any contract that meets the definition of a lease: </a:t>
            </a:r>
            <a:r>
              <a:rPr lang="en-US" sz="2200">
                <a:solidFill>
                  <a:schemeClr val="tx1"/>
                </a:solidFill>
                <a:cs typeface="Times New Roman" panose="02020603050405020304" pitchFamily="18" charset="0"/>
              </a:rPr>
              <a:t>“A lease is a contract that conveys control of the right to use another entity’s nonfinancial asset (the underlying asset) for a period of time in an exchange or exchange-like transaction.”</a:t>
            </a:r>
          </a:p>
          <a:p>
            <a:pPr lvl="1">
              <a:spcAft>
                <a:spcPts val="0"/>
              </a:spcAft>
            </a:pPr>
            <a:r>
              <a:rPr lang="en-US" sz="2000"/>
              <a:t>The right-to-use asset is that “specified in the contract”</a:t>
            </a:r>
          </a:p>
          <a:p>
            <a:pPr lvl="1">
              <a:spcAft>
                <a:spcPts val="0"/>
              </a:spcAft>
            </a:pPr>
            <a:r>
              <a:rPr lang="en-US" sz="2000"/>
              <a:t>Control is manifested by (1) the right to obtain present service capacity from use of the underlying asset and (2) the right to determine the nature and manner of use of the underlying asset</a:t>
            </a:r>
            <a:endParaRPr lang="en-US" sz="2000">
              <a:solidFill>
                <a:schemeClr val="tx1"/>
              </a:solidFill>
              <a:cs typeface="Times New Roman" panose="02020603050405020304" pitchFamily="18" charset="0"/>
            </a:endParaRPr>
          </a:p>
          <a:p>
            <a:pPr>
              <a:spcAft>
                <a:spcPts val="0"/>
              </a:spcAft>
            </a:pPr>
            <a:r>
              <a:rPr lang="en-US" sz="2200"/>
              <a:t>Leases are financings of the right to use an underlying asset </a:t>
            </a:r>
          </a:p>
          <a:p>
            <a:pPr lvl="1">
              <a:spcAft>
                <a:spcPts val="0"/>
              </a:spcAft>
            </a:pPr>
            <a:r>
              <a:rPr lang="en-US" sz="2000"/>
              <a:t>Therefore, single approach applied to accounting for leases with some exceptions, such as short-term leases</a:t>
            </a:r>
          </a:p>
        </p:txBody>
      </p:sp>
      <p:sp>
        <p:nvSpPr>
          <p:cNvPr id="3" name="Title 2"/>
          <p:cNvSpPr>
            <a:spLocks noGrp="1"/>
          </p:cNvSpPr>
          <p:nvPr>
            <p:ph type="title"/>
          </p:nvPr>
        </p:nvSpPr>
        <p:spPr/>
        <p:txBody>
          <a:bodyPr/>
          <a:lstStyle/>
          <a:p>
            <a:r>
              <a:rPr lang="en-US"/>
              <a:t>Scope and Approach</a:t>
            </a:r>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63</a:t>
            </a:fld>
            <a:endParaRPr lang="en-US"/>
          </a:p>
        </p:txBody>
      </p:sp>
    </p:spTree>
    <p:extLst>
      <p:ext uri="{BB962C8B-B14F-4D97-AF65-F5344CB8AC3E}">
        <p14:creationId xmlns:p14="http://schemas.microsoft.com/office/powerpoint/2010/main" val="3132648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502" y="1309036"/>
            <a:ext cx="8870494" cy="4967881"/>
          </a:xfrm>
        </p:spPr>
        <p:txBody>
          <a:bodyPr/>
          <a:lstStyle/>
          <a:p>
            <a:pPr>
              <a:spcAft>
                <a:spcPts val="0"/>
              </a:spcAft>
            </a:pPr>
            <a:r>
              <a:rPr lang="en-US" sz="2200"/>
              <a:t>Intangible assets (mineral rights, patents, software, copyrights), except for the sublease of an intangible right-to-use asset</a:t>
            </a:r>
          </a:p>
          <a:p>
            <a:pPr>
              <a:spcAft>
                <a:spcPts val="0"/>
              </a:spcAft>
            </a:pPr>
            <a:r>
              <a:rPr lang="en-US" sz="2200"/>
              <a:t>Biological assets (including timber, living plants, and living animals)</a:t>
            </a:r>
          </a:p>
          <a:p>
            <a:pPr>
              <a:spcAft>
                <a:spcPts val="0"/>
              </a:spcAft>
            </a:pPr>
            <a:r>
              <a:rPr lang="en-US" sz="2200"/>
              <a:t>Inventory</a:t>
            </a:r>
          </a:p>
          <a:p>
            <a:pPr>
              <a:spcAft>
                <a:spcPts val="0"/>
              </a:spcAft>
            </a:pPr>
            <a:r>
              <a:rPr lang="en-US" sz="2200"/>
              <a:t>Service concession arrangements (Statement 60)</a:t>
            </a:r>
          </a:p>
          <a:p>
            <a:pPr>
              <a:spcAft>
                <a:spcPts val="0"/>
              </a:spcAft>
            </a:pPr>
            <a:r>
              <a:rPr lang="en-US" sz="2200"/>
              <a:t>Assets financed with outstanding conduit debt, unless both the asset and the debt are reported by the lessor</a:t>
            </a:r>
          </a:p>
          <a:p>
            <a:pPr>
              <a:spcAft>
                <a:spcPts val="0"/>
              </a:spcAft>
            </a:pPr>
            <a:r>
              <a:rPr lang="en-US" sz="2200"/>
              <a:t>Supply contracts (such as power purchase agreements that do not convey control of the right to use the underlying power generating facility)</a:t>
            </a:r>
            <a:endParaRPr lang="en-US" sz="2000"/>
          </a:p>
        </p:txBody>
      </p:sp>
      <p:sp>
        <p:nvSpPr>
          <p:cNvPr id="3" name="Title 2"/>
          <p:cNvSpPr>
            <a:spLocks noGrp="1"/>
          </p:cNvSpPr>
          <p:nvPr>
            <p:ph type="title"/>
          </p:nvPr>
        </p:nvSpPr>
        <p:spPr>
          <a:xfrm>
            <a:off x="119502" y="200439"/>
            <a:ext cx="8677797" cy="897252"/>
          </a:xfrm>
        </p:spPr>
        <p:txBody>
          <a:bodyPr/>
          <a:lstStyle/>
          <a:p>
            <a:r>
              <a:rPr lang="en-US"/>
              <a:t>Scope Exclusions</a:t>
            </a:r>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64</a:t>
            </a:fld>
            <a:endParaRPr lang="en-US"/>
          </a:p>
        </p:txBody>
      </p:sp>
    </p:spTree>
    <p:extLst>
      <p:ext uri="{BB962C8B-B14F-4D97-AF65-F5344CB8AC3E}">
        <p14:creationId xmlns:p14="http://schemas.microsoft.com/office/powerpoint/2010/main" val="2063441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a:solidFill>
                  <a:schemeClr val="tx1"/>
                </a:solidFill>
              </a:rPr>
              <a:t>At beginning of lease, </a:t>
            </a:r>
            <a:r>
              <a:rPr lang="en-US" i="1">
                <a:solidFill>
                  <a:schemeClr val="tx1"/>
                </a:solidFill>
              </a:rPr>
              <a:t>maximum possible term </a:t>
            </a:r>
            <a:r>
              <a:rPr lang="en-US">
                <a:solidFill>
                  <a:schemeClr val="tx1"/>
                </a:solidFill>
              </a:rPr>
              <a:t>under the contract is 12 months or less </a:t>
            </a:r>
          </a:p>
          <a:p>
            <a:r>
              <a:rPr lang="en-US"/>
              <a:t>Lessees </a:t>
            </a:r>
            <a:r>
              <a:rPr lang="en-US">
                <a:solidFill>
                  <a:schemeClr val="tx1"/>
                </a:solidFill>
              </a:rPr>
              <a:t>recogniz</a:t>
            </a:r>
            <a:r>
              <a:rPr lang="en-US"/>
              <a:t>e</a:t>
            </a:r>
            <a:r>
              <a:rPr lang="en-US">
                <a:solidFill>
                  <a:schemeClr val="tx1"/>
                </a:solidFill>
              </a:rPr>
              <a:t> expenses/expenditures based on the terms of the contract</a:t>
            </a:r>
          </a:p>
          <a:p>
            <a:pPr lvl="1"/>
            <a:r>
              <a:rPr lang="en-US"/>
              <a:t>Do not recognize assets or liabilities associated with the right to use the underlying asset for short-term leases</a:t>
            </a:r>
          </a:p>
          <a:p>
            <a:r>
              <a:rPr lang="en-US"/>
              <a:t>Lessors</a:t>
            </a:r>
            <a:r>
              <a:rPr lang="en-US" b="1"/>
              <a:t> </a:t>
            </a:r>
            <a:r>
              <a:rPr lang="en-US">
                <a:solidFill>
                  <a:schemeClr val="tx1"/>
                </a:solidFill>
              </a:rPr>
              <a:t>recognize lease payments as revenue based on the payment provisions of the contract </a:t>
            </a:r>
          </a:p>
          <a:p>
            <a:pPr lvl="1"/>
            <a:r>
              <a:rPr lang="en-US"/>
              <a:t>Do not recognize receivables or deferred inflows associated with the lease</a:t>
            </a:r>
          </a:p>
        </p:txBody>
      </p:sp>
      <p:sp>
        <p:nvSpPr>
          <p:cNvPr id="2" name="Title 1"/>
          <p:cNvSpPr>
            <a:spLocks noGrp="1"/>
          </p:cNvSpPr>
          <p:nvPr>
            <p:ph type="title"/>
          </p:nvPr>
        </p:nvSpPr>
        <p:spPr/>
        <p:txBody>
          <a:bodyPr/>
          <a:lstStyle/>
          <a:p>
            <a:r>
              <a:rPr lang="en-US"/>
              <a:t>Short-Term Leases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65</a:t>
            </a:fld>
            <a:endParaRPr lang="en-US"/>
          </a:p>
        </p:txBody>
      </p:sp>
    </p:spTree>
    <p:extLst>
      <p:ext uri="{BB962C8B-B14F-4D97-AF65-F5344CB8AC3E}">
        <p14:creationId xmlns:p14="http://schemas.microsoft.com/office/powerpoint/2010/main" val="1158148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19063" y="1652588"/>
          <a:ext cx="8562195" cy="4668520"/>
        </p:xfrm>
        <a:graphic>
          <a:graphicData uri="http://schemas.openxmlformats.org/drawingml/2006/table">
            <a:tbl>
              <a:tblPr firstRow="1" bandRow="1">
                <a:tableStyleId>{5C22544A-7EE6-4342-B048-85BDC9FD1C3A}</a:tableStyleId>
              </a:tblPr>
              <a:tblGrid>
                <a:gridCol w="1030659">
                  <a:extLst>
                    <a:ext uri="{9D8B030D-6E8A-4147-A177-3AD203B41FA5}">
                      <a16:colId xmlns:a16="http://schemas.microsoft.com/office/drawing/2014/main" val="20000"/>
                    </a:ext>
                  </a:extLst>
                </a:gridCol>
                <a:gridCol w="3250438">
                  <a:extLst>
                    <a:ext uri="{9D8B030D-6E8A-4147-A177-3AD203B41FA5}">
                      <a16:colId xmlns:a16="http://schemas.microsoft.com/office/drawing/2014/main" val="20001"/>
                    </a:ext>
                  </a:extLst>
                </a:gridCol>
                <a:gridCol w="2140549">
                  <a:extLst>
                    <a:ext uri="{9D8B030D-6E8A-4147-A177-3AD203B41FA5}">
                      <a16:colId xmlns:a16="http://schemas.microsoft.com/office/drawing/2014/main" val="20002"/>
                    </a:ext>
                  </a:extLst>
                </a:gridCol>
                <a:gridCol w="2140549">
                  <a:extLst>
                    <a:ext uri="{9D8B030D-6E8A-4147-A177-3AD203B41FA5}">
                      <a16:colId xmlns:a16="http://schemas.microsoft.com/office/drawing/2014/main" val="20003"/>
                    </a:ext>
                  </a:extLst>
                </a:gridCol>
              </a:tblGrid>
              <a:tr h="370840">
                <a:tc>
                  <a:txBody>
                    <a:bodyPr/>
                    <a:lstStyle/>
                    <a:p>
                      <a:endParaRPr lang="en-US"/>
                    </a:p>
                  </a:txBody>
                  <a:tcPr marL="95569" marR="95569"/>
                </a:tc>
                <a:tc>
                  <a:txBody>
                    <a:bodyPr/>
                    <a:lstStyle/>
                    <a:p>
                      <a:r>
                        <a:rPr lang="en-US"/>
                        <a:t>Assets</a:t>
                      </a:r>
                    </a:p>
                  </a:txBody>
                  <a:tcPr marL="95569" marR="95569"/>
                </a:tc>
                <a:tc>
                  <a:txBody>
                    <a:bodyPr/>
                    <a:lstStyle/>
                    <a:p>
                      <a:r>
                        <a:rPr lang="en-US"/>
                        <a:t>Liability</a:t>
                      </a:r>
                    </a:p>
                  </a:txBody>
                  <a:tcPr marL="95569" marR="95569"/>
                </a:tc>
                <a:tc>
                  <a:txBody>
                    <a:bodyPr/>
                    <a:lstStyle/>
                    <a:p>
                      <a:r>
                        <a:rPr lang="en-US"/>
                        <a:t>Deferred Inflow</a:t>
                      </a:r>
                    </a:p>
                  </a:txBody>
                  <a:tcPr marL="95569" marR="95569"/>
                </a:tc>
                <a:extLst>
                  <a:ext uri="{0D108BD9-81ED-4DB2-BD59-A6C34878D82A}">
                    <a16:rowId xmlns:a16="http://schemas.microsoft.com/office/drawing/2014/main" val="10000"/>
                  </a:ext>
                </a:extLst>
              </a:tr>
              <a:tr h="370840">
                <a:tc>
                  <a:txBody>
                    <a:bodyPr/>
                    <a:lstStyle/>
                    <a:p>
                      <a:r>
                        <a:rPr lang="en-US" b="1"/>
                        <a:t>Lessee</a:t>
                      </a:r>
                    </a:p>
                  </a:txBody>
                  <a:tcPr marL="95569" marR="95569"/>
                </a:tc>
                <a:tc>
                  <a:txBody>
                    <a:bodyPr/>
                    <a:lstStyle/>
                    <a:p>
                      <a:r>
                        <a:rPr lang="en-US"/>
                        <a:t>Intangible lease asset (right to use underlying asset)—value of lease liability plus prepayments and initial direct costs that are ancillary to place</a:t>
                      </a:r>
                      <a:r>
                        <a:rPr lang="en-US" baseline="0"/>
                        <a:t> asset in use</a:t>
                      </a:r>
                      <a:endParaRPr lang="en-US"/>
                    </a:p>
                  </a:txBody>
                  <a:tcPr marL="95569" marR="95569"/>
                </a:tc>
                <a:tc>
                  <a:txBody>
                    <a:bodyPr/>
                    <a:lstStyle/>
                    <a:p>
                      <a:r>
                        <a:rPr lang="en-US"/>
                        <a:t>Present</a:t>
                      </a:r>
                      <a:r>
                        <a:rPr lang="en-US" baseline="0"/>
                        <a:t> value of future lease payments (incl. fixed payments, variable payments based on index or rate, reasonably certain residual guarantees, etc.)</a:t>
                      </a:r>
                      <a:endParaRPr lang="en-US"/>
                    </a:p>
                  </a:txBody>
                  <a:tcPr marL="95569" marR="95569"/>
                </a:tc>
                <a:tc>
                  <a:txBody>
                    <a:bodyPr/>
                    <a:lstStyle/>
                    <a:p>
                      <a:r>
                        <a:rPr lang="en-US"/>
                        <a:t>NA</a:t>
                      </a:r>
                    </a:p>
                  </a:txBody>
                  <a:tcPr marL="95569" marR="95569"/>
                </a:tc>
                <a:extLst>
                  <a:ext uri="{0D108BD9-81ED-4DB2-BD59-A6C34878D82A}">
                    <a16:rowId xmlns:a16="http://schemas.microsoft.com/office/drawing/2014/main" val="10001"/>
                  </a:ext>
                </a:extLst>
              </a:tr>
              <a:tr h="370840">
                <a:tc>
                  <a:txBody>
                    <a:bodyPr/>
                    <a:lstStyle/>
                    <a:p>
                      <a:r>
                        <a:rPr lang="en-US" b="1"/>
                        <a:t>Lessor</a:t>
                      </a:r>
                    </a:p>
                  </a:txBody>
                  <a:tcPr marL="95569" marR="95569"/>
                </a:tc>
                <a:tc>
                  <a:txBody>
                    <a:bodyPr/>
                    <a:lstStyle/>
                    <a:p>
                      <a:pPr marL="168275" indent="-168275">
                        <a:spcAft>
                          <a:spcPts val="1200"/>
                        </a:spcAft>
                        <a:buFont typeface="Arial" panose="020B0604020202020204" pitchFamily="34" charset="0"/>
                        <a:buChar char="•"/>
                      </a:pPr>
                      <a:r>
                        <a:rPr lang="en-US"/>
                        <a:t>Lease receivable (generally includes same items as lessee’s liability)</a:t>
                      </a:r>
                    </a:p>
                    <a:p>
                      <a:pPr marL="168275" indent="-168275">
                        <a:buFont typeface="Arial" panose="020B0604020202020204" pitchFamily="34" charset="0"/>
                        <a:buChar char="•"/>
                      </a:pPr>
                      <a:r>
                        <a:rPr lang="en-US"/>
                        <a:t>Continue to report the leased asset</a:t>
                      </a:r>
                    </a:p>
                  </a:txBody>
                  <a:tcPr marL="95569" marR="95569"/>
                </a:tc>
                <a:tc>
                  <a:txBody>
                    <a:bodyPr/>
                    <a:lstStyle/>
                    <a:p>
                      <a:r>
                        <a:rPr lang="en-US"/>
                        <a:t>NA</a:t>
                      </a:r>
                    </a:p>
                  </a:txBody>
                  <a:tcPr marL="95569" marR="95569"/>
                </a:tc>
                <a:tc>
                  <a:txBody>
                    <a:bodyPr/>
                    <a:lstStyle/>
                    <a:p>
                      <a:r>
                        <a:rPr lang="en-US"/>
                        <a:t>Equal to lease receivable </a:t>
                      </a:r>
                      <a:r>
                        <a:rPr lang="en-US" i="0"/>
                        <a:t>plus any cash received up front that relates to a future period</a:t>
                      </a:r>
                    </a:p>
                  </a:txBody>
                  <a:tcPr marL="95569" marR="95569"/>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Initial Reporting</a:t>
            </a:r>
          </a:p>
        </p:txBody>
      </p:sp>
      <p:sp>
        <p:nvSpPr>
          <p:cNvPr id="5" name="Slide Number Placeholder 4"/>
          <p:cNvSpPr>
            <a:spLocks noGrp="1"/>
          </p:cNvSpPr>
          <p:nvPr>
            <p:ph type="sldNum" sz="quarter" idx="4"/>
          </p:nvPr>
        </p:nvSpPr>
        <p:spPr/>
        <p:txBody>
          <a:bodyPr/>
          <a:lstStyle/>
          <a:p>
            <a:fld id="{B678A430-2B5E-9C4F-A94E-0139B75F11B5}" type="slidenum">
              <a:rPr lang="en-US" smtClean="0"/>
              <a:pPr/>
              <a:t>66</a:t>
            </a:fld>
            <a:endParaRPr lang="en-US"/>
          </a:p>
        </p:txBody>
      </p:sp>
    </p:spTree>
    <p:extLst>
      <p:ext uri="{BB962C8B-B14F-4D97-AF65-F5344CB8AC3E}">
        <p14:creationId xmlns:p14="http://schemas.microsoft.com/office/powerpoint/2010/main" val="2914003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19063" y="1652588"/>
          <a:ext cx="8561387" cy="4624387"/>
        </p:xfrm>
        <a:graphic>
          <a:graphicData uri="http://schemas.openxmlformats.org/drawingml/2006/table">
            <a:tbl>
              <a:tblPr firstRow="1" bandRow="1">
                <a:tableStyleId>{5C22544A-7EE6-4342-B048-85BDC9FD1C3A}</a:tableStyleId>
              </a:tblPr>
              <a:tblGrid>
                <a:gridCol w="1014152">
                  <a:extLst>
                    <a:ext uri="{9D8B030D-6E8A-4147-A177-3AD203B41FA5}">
                      <a16:colId xmlns:a16="http://schemas.microsoft.com/office/drawing/2014/main" val="20000"/>
                    </a:ext>
                  </a:extLst>
                </a:gridCol>
                <a:gridCol w="4415128">
                  <a:extLst>
                    <a:ext uri="{9D8B030D-6E8A-4147-A177-3AD203B41FA5}">
                      <a16:colId xmlns:a16="http://schemas.microsoft.com/office/drawing/2014/main" val="20001"/>
                    </a:ext>
                  </a:extLst>
                </a:gridCol>
                <a:gridCol w="1587884">
                  <a:extLst>
                    <a:ext uri="{9D8B030D-6E8A-4147-A177-3AD203B41FA5}">
                      <a16:colId xmlns:a16="http://schemas.microsoft.com/office/drawing/2014/main" val="20002"/>
                    </a:ext>
                  </a:extLst>
                </a:gridCol>
                <a:gridCol w="1544968">
                  <a:extLst>
                    <a:ext uri="{9D8B030D-6E8A-4147-A177-3AD203B41FA5}">
                      <a16:colId xmlns:a16="http://schemas.microsoft.com/office/drawing/2014/main" val="20003"/>
                    </a:ext>
                  </a:extLst>
                </a:gridCol>
              </a:tblGrid>
              <a:tr h="614095">
                <a:tc>
                  <a:txBody>
                    <a:bodyPr/>
                    <a:lstStyle/>
                    <a:p>
                      <a:endParaRPr lang="en-US"/>
                    </a:p>
                  </a:txBody>
                  <a:tcPr marL="93556" marR="93556"/>
                </a:tc>
                <a:tc>
                  <a:txBody>
                    <a:bodyPr/>
                    <a:lstStyle/>
                    <a:p>
                      <a:r>
                        <a:rPr lang="en-US"/>
                        <a:t>Assets</a:t>
                      </a:r>
                    </a:p>
                  </a:txBody>
                  <a:tcPr marL="93556" marR="93556"/>
                </a:tc>
                <a:tc>
                  <a:txBody>
                    <a:bodyPr/>
                    <a:lstStyle/>
                    <a:p>
                      <a:r>
                        <a:rPr lang="en-US"/>
                        <a:t>Liability</a:t>
                      </a:r>
                    </a:p>
                  </a:txBody>
                  <a:tcPr marL="93556" marR="93556"/>
                </a:tc>
                <a:tc>
                  <a:txBody>
                    <a:bodyPr/>
                    <a:lstStyle/>
                    <a:p>
                      <a:r>
                        <a:rPr lang="en-US"/>
                        <a:t>Deferred Inflow</a:t>
                      </a:r>
                    </a:p>
                  </a:txBody>
                  <a:tcPr marL="93556" marR="93556"/>
                </a:tc>
                <a:extLst>
                  <a:ext uri="{0D108BD9-81ED-4DB2-BD59-A6C34878D82A}">
                    <a16:rowId xmlns:a16="http://schemas.microsoft.com/office/drawing/2014/main" val="10000"/>
                  </a:ext>
                </a:extLst>
              </a:tr>
              <a:tr h="1666831">
                <a:tc>
                  <a:txBody>
                    <a:bodyPr/>
                    <a:lstStyle/>
                    <a:p>
                      <a:r>
                        <a:rPr lang="en-US"/>
                        <a:t>Lessee</a:t>
                      </a:r>
                    </a:p>
                  </a:txBody>
                  <a:tcPr marL="93556" marR="93556"/>
                </a:tc>
                <a:tc>
                  <a:txBody>
                    <a:bodyPr/>
                    <a:lstStyle/>
                    <a:p>
                      <a:r>
                        <a:rPr lang="en-US"/>
                        <a:t>Amortize the intangible lease asset over shorter of useful life or lease term</a:t>
                      </a:r>
                    </a:p>
                  </a:txBody>
                  <a:tcPr marL="93556" marR="93556"/>
                </a:tc>
                <a:tc>
                  <a:txBody>
                    <a:bodyPr/>
                    <a:lstStyle/>
                    <a:p>
                      <a:r>
                        <a:rPr lang="en-US"/>
                        <a:t>Reduce by lease payments (less amount for interest expense)</a:t>
                      </a:r>
                    </a:p>
                  </a:txBody>
                  <a:tcPr marL="93556" marR="93556"/>
                </a:tc>
                <a:tc>
                  <a:txBody>
                    <a:bodyPr/>
                    <a:lstStyle/>
                    <a:p>
                      <a:r>
                        <a:rPr lang="en-US"/>
                        <a:t>NA</a:t>
                      </a:r>
                    </a:p>
                  </a:txBody>
                  <a:tcPr marL="93556" marR="93556"/>
                </a:tc>
                <a:extLst>
                  <a:ext uri="{0D108BD9-81ED-4DB2-BD59-A6C34878D82A}">
                    <a16:rowId xmlns:a16="http://schemas.microsoft.com/office/drawing/2014/main" val="10001"/>
                  </a:ext>
                </a:extLst>
              </a:tr>
              <a:tr h="2276367">
                <a:tc>
                  <a:txBody>
                    <a:bodyPr/>
                    <a:lstStyle/>
                    <a:p>
                      <a:r>
                        <a:rPr lang="en-US"/>
                        <a:t>Lessor</a:t>
                      </a:r>
                    </a:p>
                  </a:txBody>
                  <a:tcPr marL="93556" marR="93556"/>
                </a:tc>
                <a:tc>
                  <a:txBody>
                    <a:bodyPr/>
                    <a:lstStyle/>
                    <a:p>
                      <a:pPr marL="168275" indent="-168275">
                        <a:buFont typeface="Arial" panose="020B0604020202020204" pitchFamily="34" charset="0"/>
                        <a:buChar char="•"/>
                      </a:pPr>
                      <a:r>
                        <a:rPr lang="en-US"/>
                        <a:t>Depreciate leased asset (unless indefinite life or required to be returned in its original or enhanced condition)</a:t>
                      </a:r>
                    </a:p>
                    <a:p>
                      <a:pPr marL="168275" indent="-168275">
                        <a:buFont typeface="Arial" panose="020B0604020202020204" pitchFamily="34" charset="0"/>
                        <a:buChar char="•"/>
                      </a:pPr>
                      <a:r>
                        <a:rPr lang="en-US"/>
                        <a:t>Reduce receivable by lease payments (less amount needed to cover accrued interest)</a:t>
                      </a:r>
                    </a:p>
                  </a:txBody>
                  <a:tcPr marL="93556" marR="93556"/>
                </a:tc>
                <a:tc>
                  <a:txBody>
                    <a:bodyPr/>
                    <a:lstStyle/>
                    <a:p>
                      <a:r>
                        <a:rPr lang="en-US"/>
                        <a:t>NA</a:t>
                      </a:r>
                    </a:p>
                  </a:txBody>
                  <a:tcPr marL="93556" marR="93556"/>
                </a:tc>
                <a:tc>
                  <a:txBody>
                    <a:bodyPr/>
                    <a:lstStyle/>
                    <a:p>
                      <a:r>
                        <a:rPr lang="en-US"/>
                        <a:t>Recognize revenue over the lease term in a systematic and rational manner</a:t>
                      </a:r>
                    </a:p>
                  </a:txBody>
                  <a:tcPr marL="93556" marR="93556"/>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Subsequent Reporting</a:t>
            </a:r>
          </a:p>
        </p:txBody>
      </p:sp>
      <p:sp>
        <p:nvSpPr>
          <p:cNvPr id="5" name="Slide Number Placeholder 4"/>
          <p:cNvSpPr>
            <a:spLocks noGrp="1"/>
          </p:cNvSpPr>
          <p:nvPr>
            <p:ph type="sldNum" sz="quarter" idx="4"/>
          </p:nvPr>
        </p:nvSpPr>
        <p:spPr/>
        <p:txBody>
          <a:bodyPr/>
          <a:lstStyle/>
          <a:p>
            <a:fld id="{B678A430-2B5E-9C4F-A94E-0139B75F11B5}" type="slidenum">
              <a:rPr lang="en-US" smtClean="0"/>
              <a:pPr/>
              <a:t>67</a:t>
            </a:fld>
            <a:endParaRPr lang="en-US"/>
          </a:p>
        </p:txBody>
      </p:sp>
    </p:spTree>
    <p:extLst>
      <p:ext uri="{BB962C8B-B14F-4D97-AF65-F5344CB8AC3E}">
        <p14:creationId xmlns:p14="http://schemas.microsoft.com/office/powerpoint/2010/main" val="1289896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989704"/>
            <a:ext cx="8561387" cy="5287213"/>
          </a:xfrm>
        </p:spPr>
        <p:txBody>
          <a:bodyPr/>
          <a:lstStyle/>
          <a:p>
            <a:pPr marL="342900" lvl="0" indent="-342900" eaLnBrk="0" hangingPunct="0">
              <a:lnSpc>
                <a:spcPct val="100000"/>
              </a:lnSpc>
              <a:spcBef>
                <a:spcPct val="0"/>
              </a:spcBef>
              <a:buClr>
                <a:srgbClr val="FF0000"/>
              </a:buClr>
              <a:buFont typeface="Wingdings" panose="05000000000000000000" pitchFamily="2" charset="2"/>
              <a:buChar char="§"/>
            </a:pPr>
            <a:r>
              <a:rPr lang="en-US">
                <a:solidFill>
                  <a:schemeClr val="tx1"/>
                </a:solidFill>
              </a:rPr>
              <a:t>General description of leasing arrangements</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Total amount of lease assets (by major classes of underlying assets), and the related accumulated amortization</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Amount of outflows of resources recognized for the period for variable payments and other payments (such as residual value guarantees or penalties) not previously included in the measurement of the lease liability</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Principal &amp; interest requirements to maturity for each of the next 5 fiscal years and in 5-year increments thereafter</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Commitments under leases that have not yet begun (other than short-term leases)</a:t>
            </a:r>
            <a:endParaRPr lang="en-US" altLang="en-US">
              <a:solidFill>
                <a:schemeClr val="tx1"/>
              </a:solidFill>
              <a:ea typeface="Times New Roman" panose="02020603050405020304" pitchFamily="18" charset="0"/>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Times New Roman" panose="02020603050405020304" pitchFamily="18" charset="0"/>
              </a:rPr>
              <a:t>Components of any net impairment loss recognized on the lease asset during the period.</a:t>
            </a:r>
            <a:r>
              <a:rPr lang="en-US" altLang="en-US">
                <a:solidFill>
                  <a:schemeClr val="tx1"/>
                </a:solidFill>
              </a:rPr>
              <a:t> </a:t>
            </a:r>
          </a:p>
          <a:p>
            <a:pPr>
              <a:spcAft>
                <a:spcPts val="600"/>
              </a:spcAft>
            </a:pPr>
            <a:endParaRPr lang="en-US"/>
          </a:p>
        </p:txBody>
      </p:sp>
      <p:sp>
        <p:nvSpPr>
          <p:cNvPr id="2" name="Title 1"/>
          <p:cNvSpPr>
            <a:spLocks noGrp="1"/>
          </p:cNvSpPr>
          <p:nvPr>
            <p:ph type="title"/>
          </p:nvPr>
        </p:nvSpPr>
        <p:spPr>
          <a:xfrm>
            <a:off x="119502" y="171564"/>
            <a:ext cx="8677797" cy="897252"/>
          </a:xfrm>
        </p:spPr>
        <p:txBody>
          <a:bodyPr/>
          <a:lstStyle/>
          <a:p>
            <a:r>
              <a:rPr lang="en-US"/>
              <a:t>General Lessee Disclosures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68</a:t>
            </a:fld>
            <a:endParaRPr lang="en-US"/>
          </a:p>
        </p:txBody>
      </p:sp>
    </p:spTree>
    <p:extLst>
      <p:ext uri="{BB962C8B-B14F-4D97-AF65-F5344CB8AC3E}">
        <p14:creationId xmlns:p14="http://schemas.microsoft.com/office/powerpoint/2010/main" val="1521161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37129"/>
            <a:ext cx="8561387" cy="5039788"/>
          </a:xfrm>
        </p:spPr>
        <p:txBody>
          <a:bodyPr/>
          <a:lstStyle/>
          <a:p>
            <a:pPr marL="342900" lvl="0" indent="-342900" eaLnBrk="0" hangingPunct="0">
              <a:lnSpc>
                <a:spcPct val="100000"/>
              </a:lnSpc>
              <a:spcBef>
                <a:spcPct val="0"/>
              </a:spcBef>
              <a:buClr>
                <a:srgbClr val="FF0000"/>
              </a:buClr>
              <a:buFont typeface="Wingdings" panose="05000000000000000000" pitchFamily="2" charset="2"/>
              <a:buChar char="§"/>
            </a:pPr>
            <a:r>
              <a:rPr lang="en-US">
                <a:solidFill>
                  <a:schemeClr val="tx1"/>
                </a:solidFill>
              </a:rPr>
              <a:t>General description of leasing arrangements</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Total amount of inflows of resources (such as lease revenue and interest revenue, if not otherwise displayed</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ltLang="en-US">
                <a:solidFill>
                  <a:schemeClr val="tx1"/>
                </a:solidFill>
                <a:ea typeface="MS Mincho" panose="02020609040205080304" pitchFamily="49" charset="-128"/>
              </a:rPr>
              <a:t>Amount of inflows of resources recognized for the period for variable payments and other payments (such as residual value guarantees or penalties) not previously included in the measurement of the lease receivable</a:t>
            </a:r>
            <a:endParaRPr lang="en-US" altLang="en-US">
              <a:solidFill>
                <a:schemeClr val="tx1"/>
              </a:solidFill>
            </a:endParaRPr>
          </a:p>
          <a:p>
            <a:pPr marL="342900" lvl="0" indent="-342900" eaLnBrk="0" hangingPunct="0">
              <a:lnSpc>
                <a:spcPct val="100000"/>
              </a:lnSpc>
              <a:spcBef>
                <a:spcPct val="0"/>
              </a:spcBef>
              <a:buClr>
                <a:srgbClr val="FF0000"/>
              </a:buClr>
              <a:buFont typeface="Wingdings" panose="05000000000000000000" pitchFamily="2" charset="2"/>
              <a:buChar char="§"/>
            </a:pPr>
            <a:r>
              <a:rPr lang="en-US"/>
              <a:t>The existence, terms, and conditions of options by the lessee to terminate the lease or abate payments if the lessor government has issued debt for which the principal and interest payments are secured by the lease payments</a:t>
            </a:r>
          </a:p>
        </p:txBody>
      </p:sp>
      <p:sp>
        <p:nvSpPr>
          <p:cNvPr id="2" name="Title 1"/>
          <p:cNvSpPr>
            <a:spLocks noGrp="1"/>
          </p:cNvSpPr>
          <p:nvPr>
            <p:ph type="title"/>
          </p:nvPr>
        </p:nvSpPr>
        <p:spPr>
          <a:xfrm>
            <a:off x="119502" y="171564"/>
            <a:ext cx="8677797" cy="897252"/>
          </a:xfrm>
        </p:spPr>
        <p:txBody>
          <a:bodyPr/>
          <a:lstStyle/>
          <a:p>
            <a:r>
              <a:rPr lang="en-US"/>
              <a:t>General Lessor Disclosures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69</a:t>
            </a:fld>
            <a:endParaRPr lang="en-US"/>
          </a:p>
        </p:txBody>
      </p:sp>
    </p:spTree>
    <p:extLst>
      <p:ext uri="{BB962C8B-B14F-4D97-AF65-F5344CB8AC3E}">
        <p14:creationId xmlns:p14="http://schemas.microsoft.com/office/powerpoint/2010/main" val="420008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19502" y="1204855"/>
            <a:ext cx="8561387" cy="5072061"/>
          </a:xfrm>
        </p:spPr>
        <p:txBody>
          <a:bodyPr rtlCol="0">
            <a:normAutofit/>
          </a:bodyPr>
          <a:lstStyle/>
          <a:p>
            <a:pPr marL="287338" lvl="1">
              <a:lnSpc>
                <a:spcPct val="80000"/>
              </a:lnSpc>
              <a:spcBef>
                <a:spcPts val="1000"/>
              </a:spcBef>
              <a:buFont typeface="Wingdings" pitchFamily="2" charset="2"/>
              <a:buChar char="§"/>
              <a:defRPr/>
            </a:pPr>
            <a:r>
              <a:rPr lang="en-US" sz="2400" dirty="0">
                <a:solidFill>
                  <a:schemeClr val="tx1"/>
                </a:solidFill>
              </a:rPr>
              <a:t>2018</a:t>
            </a:r>
            <a:endParaRPr lang="en-US" sz="2000" dirty="0"/>
          </a:p>
          <a:p>
            <a:pPr lvl="1">
              <a:lnSpc>
                <a:spcPct val="80000"/>
              </a:lnSpc>
              <a:defRPr/>
            </a:pPr>
            <a:r>
              <a:rPr lang="en-US" sz="2000" dirty="0"/>
              <a:t>Statement 75—OPEB (employers)</a:t>
            </a:r>
          </a:p>
          <a:p>
            <a:pPr lvl="1">
              <a:lnSpc>
                <a:spcPct val="80000"/>
              </a:lnSpc>
              <a:defRPr/>
            </a:pPr>
            <a:r>
              <a:rPr lang="en-US" sz="2000" dirty="0"/>
              <a:t>Statement 85—omnibus (may be implemented by topic)</a:t>
            </a:r>
            <a:endParaRPr lang="en-US" sz="2000" baseline="30000" dirty="0"/>
          </a:p>
          <a:p>
            <a:pPr lvl="1">
              <a:lnSpc>
                <a:spcPct val="80000"/>
              </a:lnSpc>
              <a:defRPr/>
            </a:pPr>
            <a:r>
              <a:rPr lang="en-US" sz="2000" dirty="0"/>
              <a:t>Statement 86—certain debt extinguishment issues</a:t>
            </a:r>
          </a:p>
          <a:p>
            <a:pPr lvl="1">
              <a:lnSpc>
                <a:spcPct val="80000"/>
              </a:lnSpc>
              <a:defRPr/>
            </a:pPr>
            <a:r>
              <a:rPr lang="en-US" sz="2000" dirty="0"/>
              <a:t>Implementation Guide 2017-1</a:t>
            </a:r>
          </a:p>
          <a:p>
            <a:pPr>
              <a:lnSpc>
                <a:spcPct val="80000"/>
              </a:lnSpc>
              <a:defRPr/>
            </a:pPr>
            <a:r>
              <a:rPr lang="en-US" dirty="0"/>
              <a:t>2019</a:t>
            </a:r>
            <a:endParaRPr lang="en-US" sz="2000" dirty="0"/>
          </a:p>
          <a:p>
            <a:pPr lvl="1">
              <a:lnSpc>
                <a:spcPct val="80000"/>
              </a:lnSpc>
              <a:defRPr/>
            </a:pPr>
            <a:r>
              <a:rPr lang="en-US" sz="2000" dirty="0">
                <a:solidFill>
                  <a:schemeClr val="tx1">
                    <a:lumMod val="65000"/>
                    <a:lumOff val="35000"/>
                  </a:schemeClr>
                </a:solidFill>
              </a:rPr>
              <a:t>Statement 83—asset retirement obligations</a:t>
            </a:r>
          </a:p>
          <a:p>
            <a:pPr lvl="1">
              <a:lnSpc>
                <a:spcPct val="80000"/>
              </a:lnSpc>
              <a:defRPr/>
            </a:pPr>
            <a:r>
              <a:rPr lang="en-US" sz="2000" dirty="0">
                <a:solidFill>
                  <a:schemeClr val="tx1">
                    <a:lumMod val="65000"/>
                    <a:lumOff val="35000"/>
                  </a:schemeClr>
                </a:solidFill>
              </a:rPr>
              <a:t>Statement 84—fiduciary activities</a:t>
            </a:r>
          </a:p>
          <a:p>
            <a:pPr lvl="1">
              <a:lnSpc>
                <a:spcPct val="80000"/>
              </a:lnSpc>
              <a:defRPr/>
            </a:pPr>
            <a:r>
              <a:rPr lang="en-US" sz="2000" dirty="0">
                <a:solidFill>
                  <a:schemeClr val="tx1">
                    <a:lumMod val="65000"/>
                    <a:lumOff val="35000"/>
                  </a:schemeClr>
                </a:solidFill>
              </a:rPr>
              <a:t>Statement 88—certain debt disclosures</a:t>
            </a:r>
          </a:p>
          <a:p>
            <a:pPr lvl="1">
              <a:lnSpc>
                <a:spcPct val="80000"/>
              </a:lnSpc>
              <a:defRPr/>
            </a:pPr>
            <a:r>
              <a:rPr lang="en-US" sz="2000" dirty="0">
                <a:solidFill>
                  <a:schemeClr val="tx1">
                    <a:lumMod val="65000"/>
                    <a:lumOff val="35000"/>
                  </a:schemeClr>
                </a:solidFill>
              </a:rPr>
              <a:t>Implementation Guide 2018-1 </a:t>
            </a:r>
          </a:p>
          <a:p>
            <a:pPr lvl="1">
              <a:lnSpc>
                <a:spcPct val="80000"/>
              </a:lnSpc>
              <a:defRPr/>
            </a:pPr>
            <a:r>
              <a:rPr lang="en-US" sz="2000" dirty="0">
                <a:solidFill>
                  <a:schemeClr val="tx1">
                    <a:lumMod val="65000"/>
                    <a:lumOff val="35000"/>
                  </a:schemeClr>
                </a:solidFill>
              </a:rPr>
              <a:t>Statement 90—majority equity interests</a:t>
            </a:r>
          </a:p>
          <a:p>
            <a:pPr>
              <a:lnSpc>
                <a:spcPct val="80000"/>
              </a:lnSpc>
              <a:defRPr/>
            </a:pPr>
            <a:r>
              <a:rPr lang="en-US" dirty="0"/>
              <a:t>2020</a:t>
            </a:r>
          </a:p>
          <a:p>
            <a:pPr lvl="1">
              <a:lnSpc>
                <a:spcPct val="80000"/>
              </a:lnSpc>
              <a:defRPr/>
            </a:pPr>
            <a:r>
              <a:rPr lang="en-US" sz="2000" dirty="0">
                <a:solidFill>
                  <a:schemeClr val="tx1">
                    <a:lumMod val="65000"/>
                    <a:lumOff val="35000"/>
                  </a:schemeClr>
                </a:solidFill>
              </a:rPr>
              <a:t>Statement 87—leases</a:t>
            </a:r>
          </a:p>
          <a:p>
            <a:pPr lvl="1">
              <a:lnSpc>
                <a:spcPct val="80000"/>
              </a:lnSpc>
              <a:defRPr/>
            </a:pPr>
            <a:r>
              <a:rPr lang="en-US" sz="2000" dirty="0">
                <a:solidFill>
                  <a:schemeClr val="tx1">
                    <a:lumMod val="65000"/>
                    <a:lumOff val="35000"/>
                  </a:schemeClr>
                </a:solidFill>
              </a:rPr>
              <a:t>Statement 89—interest cost</a:t>
            </a:r>
          </a:p>
        </p:txBody>
      </p:sp>
      <p:sp>
        <p:nvSpPr>
          <p:cNvPr id="20482" name="Rectangle 2"/>
          <p:cNvSpPr>
            <a:spLocks noGrp="1" noChangeArrowheads="1"/>
          </p:cNvSpPr>
          <p:nvPr>
            <p:ph type="title"/>
          </p:nvPr>
        </p:nvSpPr>
        <p:spPr>
          <a:xfrm>
            <a:off x="119502" y="165535"/>
            <a:ext cx="8677797" cy="897252"/>
          </a:xfrm>
        </p:spPr>
        <p:txBody>
          <a:bodyPr>
            <a:normAutofit/>
          </a:bodyPr>
          <a:lstStyle/>
          <a:p>
            <a:pPr eaLnBrk="1" hangingPunct="1"/>
            <a:r>
              <a:rPr lang="en-US" sz="4000"/>
              <a:t>Effective Dates—December 31</a:t>
            </a:r>
          </a:p>
        </p:txBody>
      </p:sp>
      <p:sp>
        <p:nvSpPr>
          <p:cNvPr id="4" name="Rectangle 3"/>
          <p:cNvSpPr>
            <a:spLocks noGrp="1" noChangeArrowheads="1"/>
          </p:cNvSpPr>
          <p:nvPr>
            <p:ph type="sldNum" sz="quarter" idx="4"/>
          </p:nvPr>
        </p:nvSpPr>
        <p:spPr/>
        <p:txBody>
          <a:bodyPr/>
          <a:lstStyle/>
          <a:p>
            <a:pPr algn="ctr">
              <a:defRPr/>
            </a:pPr>
            <a:fld id="{E31D5313-B243-4535-B8F5-DA70307E0779}" type="slidenum">
              <a:rPr lang="en-US"/>
              <a:pPr algn="ctr">
                <a:defRPr/>
              </a:pPr>
              <a:t>7</a:t>
            </a:fld>
            <a:endParaRPr lang="en-US"/>
          </a:p>
        </p:txBody>
      </p:sp>
    </p:spTree>
    <p:extLst>
      <p:ext uri="{BB962C8B-B14F-4D97-AF65-F5344CB8AC3E}">
        <p14:creationId xmlns:p14="http://schemas.microsoft.com/office/powerpoint/2010/main" val="32896832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37129"/>
            <a:ext cx="8561387" cy="5039788"/>
          </a:xfrm>
        </p:spPr>
        <p:txBody>
          <a:bodyPr/>
          <a:lstStyle/>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Lease term</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Contracts with multiple components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Contract combinations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Lease modifications &amp; terminations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Lease incentives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Subleases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Sale-leasebacks</a:t>
            </a:r>
          </a:p>
          <a:p>
            <a:pPr marL="342900" lvl="0" indent="-342900" eaLnBrk="0" hangingPunct="0">
              <a:lnSpc>
                <a:spcPct val="100000"/>
              </a:lnSpc>
              <a:spcBef>
                <a:spcPct val="0"/>
              </a:spcBef>
              <a:spcAft>
                <a:spcPts val="1200"/>
              </a:spcAft>
              <a:buClr>
                <a:srgbClr val="FF0000"/>
              </a:buClr>
              <a:buFont typeface="Wingdings" panose="05000000000000000000" pitchFamily="2" charset="2"/>
              <a:buChar char="§"/>
            </a:pPr>
            <a:r>
              <a:rPr lang="en-US"/>
              <a:t>Lease-leasebacks</a:t>
            </a:r>
          </a:p>
        </p:txBody>
      </p:sp>
      <p:sp>
        <p:nvSpPr>
          <p:cNvPr id="2" name="Title 1"/>
          <p:cNvSpPr>
            <a:spLocks noGrp="1"/>
          </p:cNvSpPr>
          <p:nvPr>
            <p:ph type="title"/>
          </p:nvPr>
        </p:nvSpPr>
        <p:spPr>
          <a:xfrm>
            <a:off x="119502" y="171564"/>
            <a:ext cx="8677797" cy="897252"/>
          </a:xfrm>
        </p:spPr>
        <p:txBody>
          <a:bodyPr/>
          <a:lstStyle/>
          <a:p>
            <a:r>
              <a:rPr lang="en-US"/>
              <a:t>Other Topics Covered by Statement 87</a:t>
            </a:r>
          </a:p>
        </p:txBody>
      </p:sp>
      <p:sp>
        <p:nvSpPr>
          <p:cNvPr id="5" name="Slide Number Placeholder 4"/>
          <p:cNvSpPr>
            <a:spLocks noGrp="1"/>
          </p:cNvSpPr>
          <p:nvPr>
            <p:ph type="sldNum" sz="quarter" idx="4"/>
          </p:nvPr>
        </p:nvSpPr>
        <p:spPr/>
        <p:txBody>
          <a:bodyPr/>
          <a:lstStyle/>
          <a:p>
            <a:fld id="{8EDC38AE-20C7-40FD-B53A-27D883917EA3}" type="slidenum">
              <a:rPr lang="en-US" smtClean="0"/>
              <a:pPr/>
              <a:t>70</a:t>
            </a:fld>
            <a:endParaRPr lang="en-US"/>
          </a:p>
        </p:txBody>
      </p:sp>
      <p:sp>
        <p:nvSpPr>
          <p:cNvPr id="4" name="Rectangle 3">
            <a:extLst>
              <a:ext uri="{FF2B5EF4-FFF2-40B4-BE49-F238E27FC236}">
                <a16:creationId xmlns:a16="http://schemas.microsoft.com/office/drawing/2014/main" id="{350C3B62-7AD9-40E4-8A8E-C9BC9D30679F}"/>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673403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061029"/>
            <a:ext cx="8216651" cy="1150170"/>
          </a:xfrm>
        </p:spPr>
        <p:txBody>
          <a:bodyPr>
            <a:normAutofit fontScale="90000"/>
          </a:bodyPr>
          <a:lstStyle/>
          <a:p>
            <a:r>
              <a:rPr lang="en-US" dirty="0"/>
              <a:t>Certain Disclosures Related to Debt, including Direct Borrowings and Direct Placements</a:t>
            </a:r>
          </a:p>
        </p:txBody>
      </p:sp>
      <p:sp>
        <p:nvSpPr>
          <p:cNvPr id="3" name="Text Placeholder 2">
            <a:extLst>
              <a:ext uri="{FF2B5EF4-FFF2-40B4-BE49-F238E27FC236}">
                <a16:creationId xmlns:a16="http://schemas.microsoft.com/office/drawing/2014/main" id="{4C1E1108-2B55-4216-97D6-E8DDF5FA591A}"/>
              </a:ext>
            </a:extLst>
          </p:cNvPr>
          <p:cNvSpPr>
            <a:spLocks noGrp="1"/>
          </p:cNvSpPr>
          <p:nvPr>
            <p:ph type="body" sz="quarter" idx="11"/>
          </p:nvPr>
        </p:nvSpPr>
        <p:spPr/>
        <p:txBody>
          <a:bodyPr/>
          <a:lstStyle/>
          <a:p>
            <a:r>
              <a:rPr lang="en-US" dirty="0"/>
              <a:t>Statement No. 88</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71</a:t>
            </a:fld>
            <a:endParaRPr lang="en-US"/>
          </a:p>
        </p:txBody>
      </p:sp>
    </p:spTree>
    <p:extLst>
      <p:ext uri="{BB962C8B-B14F-4D97-AF65-F5344CB8AC3E}">
        <p14:creationId xmlns:p14="http://schemas.microsoft.com/office/powerpoint/2010/main" val="1184357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What:</a:t>
            </a:r>
            <a:r>
              <a:rPr lang="en-US" dirty="0"/>
              <a:t> The Board issued Statement 88 to improve existing standards for disclosure of debt</a:t>
            </a:r>
          </a:p>
          <a:p>
            <a:r>
              <a:rPr lang="en-US" b="1" dirty="0"/>
              <a:t>Why: </a:t>
            </a:r>
            <a:r>
              <a:rPr lang="en-US" dirty="0"/>
              <a:t>A review of existing standards related to disclosures of debt found that debt disclosures provide useful information, but that certain improvements could be made</a:t>
            </a:r>
          </a:p>
          <a:p>
            <a:r>
              <a:rPr lang="en-US" b="1" dirty="0"/>
              <a:t>When: </a:t>
            </a:r>
            <a:r>
              <a:rPr lang="en-US" dirty="0"/>
              <a:t>Effective date is periods beginning after June 15, 2018</a:t>
            </a:r>
            <a:endParaRPr lang="en-US" b="1" dirty="0"/>
          </a:p>
        </p:txBody>
      </p:sp>
      <p:sp>
        <p:nvSpPr>
          <p:cNvPr id="4" name="Title 3"/>
          <p:cNvSpPr>
            <a:spLocks noGrp="1"/>
          </p:cNvSpPr>
          <p:nvPr>
            <p:ph type="title"/>
          </p:nvPr>
        </p:nvSpPr>
        <p:spPr/>
        <p:txBody>
          <a:bodyPr>
            <a:normAutofit/>
          </a:bodyPr>
          <a:lstStyle/>
          <a:p>
            <a:r>
              <a:rPr lang="en-US"/>
              <a:t>Debt Disclosures</a:t>
            </a:r>
          </a:p>
        </p:txBody>
      </p:sp>
      <p:sp>
        <p:nvSpPr>
          <p:cNvPr id="2" name="Slide Number Placeholder 1"/>
          <p:cNvSpPr>
            <a:spLocks noGrp="1"/>
          </p:cNvSpPr>
          <p:nvPr>
            <p:ph type="sldNum" sz="quarter" idx="4"/>
          </p:nvPr>
        </p:nvSpPr>
        <p:spPr/>
        <p:txBody>
          <a:bodyPr/>
          <a:lstStyle/>
          <a:p>
            <a:fld id="{B678A430-2B5E-9C4F-A94E-0139B75F11B5}" type="slidenum">
              <a:rPr lang="en-US" smtClean="0"/>
              <a:pPr/>
              <a:t>72</a:t>
            </a:fld>
            <a:endParaRPr lang="en-US"/>
          </a:p>
        </p:txBody>
      </p:sp>
    </p:spTree>
    <p:extLst>
      <p:ext uri="{BB962C8B-B14F-4D97-AF65-F5344CB8AC3E}">
        <p14:creationId xmlns:p14="http://schemas.microsoft.com/office/powerpoint/2010/main" val="3252245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924025"/>
            <a:ext cx="8822367" cy="5352892"/>
          </a:xfrm>
        </p:spPr>
        <p:txBody>
          <a:bodyPr/>
          <a:lstStyle/>
          <a:p>
            <a:pPr lvl="0"/>
            <a:r>
              <a:rPr lang="en-US" dirty="0"/>
              <a:t>“A liability that arises from a contractual obligation to pay cash (or other assets that may be used in lieu of payment of cash) in one or more payments to settle an amount that is fixed at the date the contractual obligation is established”</a:t>
            </a:r>
          </a:p>
          <a:p>
            <a:pPr lvl="1"/>
            <a:r>
              <a:rPr lang="en-US" dirty="0"/>
              <a:t>For purposes of this determination, interest to be accrued and subsequently paid (such as variable-rate interest) or added to the principal amount of the obligation, such as capital appreciation bonds, would not preclude the amount to be settled from being considered fixed at the date the contractual obligation is established.</a:t>
            </a:r>
          </a:p>
          <a:p>
            <a:r>
              <a:rPr lang="en-US" dirty="0"/>
              <a:t>Leases and accounts payable are excluded from the definition of debt for disclosure purposes.</a:t>
            </a:r>
          </a:p>
        </p:txBody>
      </p:sp>
      <p:sp>
        <p:nvSpPr>
          <p:cNvPr id="2" name="Title 1"/>
          <p:cNvSpPr>
            <a:spLocks noGrp="1"/>
          </p:cNvSpPr>
          <p:nvPr>
            <p:ph type="title"/>
          </p:nvPr>
        </p:nvSpPr>
        <p:spPr>
          <a:xfrm>
            <a:off x="119502" y="104019"/>
            <a:ext cx="8822367" cy="897252"/>
          </a:xfrm>
        </p:spPr>
        <p:txBody>
          <a:bodyPr/>
          <a:lstStyle/>
          <a:p>
            <a:r>
              <a:rPr lang="en-US" sz="3400" dirty="0"/>
              <a:t>Definition of Debt for Disclosure Purposes</a:t>
            </a:r>
          </a:p>
        </p:txBody>
      </p:sp>
      <p:sp>
        <p:nvSpPr>
          <p:cNvPr id="5" name="Slide Number Placeholder 4"/>
          <p:cNvSpPr>
            <a:spLocks noGrp="1"/>
          </p:cNvSpPr>
          <p:nvPr>
            <p:ph type="sldNum" sz="quarter" idx="4"/>
          </p:nvPr>
        </p:nvSpPr>
        <p:spPr/>
        <p:txBody>
          <a:bodyPr/>
          <a:lstStyle/>
          <a:p>
            <a:fld id="{B678A430-2B5E-9C4F-A94E-0139B75F11B5}" type="slidenum">
              <a:rPr lang="en-US" smtClean="0"/>
              <a:pPr/>
              <a:t>73</a:t>
            </a:fld>
            <a:endParaRPr lang="en-US"/>
          </a:p>
        </p:txBody>
      </p:sp>
    </p:spTree>
    <p:extLst>
      <p:ext uri="{BB962C8B-B14F-4D97-AF65-F5344CB8AC3E}">
        <p14:creationId xmlns:p14="http://schemas.microsoft.com/office/powerpoint/2010/main" val="2490210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164901"/>
            <a:ext cx="8561387" cy="5112016"/>
          </a:xfrm>
        </p:spPr>
        <p:txBody>
          <a:bodyPr/>
          <a:lstStyle/>
          <a:p>
            <a:pPr lvl="0"/>
            <a:r>
              <a:rPr lang="en-US" sz="2200" dirty="0"/>
              <a:t>Direct borrowings and direct placements of debt should be distinguishable from other types of debt for all disclosures</a:t>
            </a:r>
          </a:p>
          <a:p>
            <a:pPr lvl="0"/>
            <a:r>
              <a:rPr lang="en-US" sz="2200" dirty="0"/>
              <a:t>In addition to existing debt disclosures, governments should disclose the following about all types of debt:</a:t>
            </a:r>
          </a:p>
          <a:p>
            <a:pPr lvl="1"/>
            <a:r>
              <a:rPr lang="en-US" dirty="0"/>
              <a:t>Amount of unused lines of credit </a:t>
            </a:r>
          </a:p>
          <a:p>
            <a:pPr lvl="1"/>
            <a:r>
              <a:rPr lang="en-US" dirty="0"/>
              <a:t>Assets pledged as collateral for debt</a:t>
            </a:r>
          </a:p>
          <a:p>
            <a:pPr lvl="1"/>
            <a:r>
              <a:rPr lang="en-US" dirty="0"/>
              <a:t>Terms specified in debt agreements related to significant:</a:t>
            </a:r>
          </a:p>
          <a:p>
            <a:pPr lvl="2"/>
            <a:r>
              <a:rPr lang="en-US" dirty="0"/>
              <a:t>Events of default with finance-related consequences</a:t>
            </a:r>
          </a:p>
          <a:p>
            <a:pPr lvl="2"/>
            <a:r>
              <a:rPr lang="en-US" dirty="0"/>
              <a:t>Termination events with finance-related consequences</a:t>
            </a:r>
          </a:p>
          <a:p>
            <a:pPr lvl="2"/>
            <a:r>
              <a:rPr lang="en-US" dirty="0"/>
              <a:t>Subjective acceleration clauses.</a:t>
            </a:r>
            <a:endParaRPr lang="en-US" sz="3600" dirty="0"/>
          </a:p>
          <a:p>
            <a:pPr lvl="0"/>
            <a:endParaRPr lang="en-US" dirty="0"/>
          </a:p>
        </p:txBody>
      </p:sp>
      <p:sp>
        <p:nvSpPr>
          <p:cNvPr id="2" name="Title 1"/>
          <p:cNvSpPr>
            <a:spLocks noGrp="1"/>
          </p:cNvSpPr>
          <p:nvPr>
            <p:ph type="title"/>
          </p:nvPr>
        </p:nvSpPr>
        <p:spPr>
          <a:xfrm>
            <a:off x="119502" y="267649"/>
            <a:ext cx="8677797" cy="897252"/>
          </a:xfrm>
        </p:spPr>
        <p:txBody>
          <a:bodyPr/>
          <a:lstStyle/>
          <a:p>
            <a:r>
              <a:rPr lang="en-US" dirty="0"/>
              <a:t>New Disclosure Requirements</a:t>
            </a:r>
          </a:p>
        </p:txBody>
      </p:sp>
      <p:sp>
        <p:nvSpPr>
          <p:cNvPr id="5" name="Slide Number Placeholder 4"/>
          <p:cNvSpPr>
            <a:spLocks noGrp="1"/>
          </p:cNvSpPr>
          <p:nvPr>
            <p:ph type="sldNum" sz="quarter" idx="4"/>
          </p:nvPr>
        </p:nvSpPr>
        <p:spPr/>
        <p:txBody>
          <a:bodyPr/>
          <a:lstStyle/>
          <a:p>
            <a:fld id="{B678A430-2B5E-9C4F-A94E-0139B75F11B5}" type="slidenum">
              <a:rPr lang="en-US" smtClean="0"/>
              <a:pPr/>
              <a:t>74</a:t>
            </a:fld>
            <a:endParaRPr lang="en-US"/>
          </a:p>
        </p:txBody>
      </p:sp>
    </p:spTree>
    <p:extLst>
      <p:ext uri="{BB962C8B-B14F-4D97-AF65-F5344CB8AC3E}">
        <p14:creationId xmlns:p14="http://schemas.microsoft.com/office/powerpoint/2010/main" val="1596773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82" y="2415605"/>
            <a:ext cx="8069219" cy="862628"/>
          </a:xfrm>
        </p:spPr>
        <p:txBody>
          <a:bodyPr>
            <a:normAutofit fontScale="90000"/>
          </a:bodyPr>
          <a:lstStyle/>
          <a:p>
            <a:r>
              <a:rPr lang="en-US" dirty="0"/>
              <a:t>Accounting for Interest Cost Incurred before the End of a Construction Period</a:t>
            </a:r>
          </a:p>
        </p:txBody>
      </p:sp>
      <p:sp>
        <p:nvSpPr>
          <p:cNvPr id="3" name="Text Placeholder 2">
            <a:extLst>
              <a:ext uri="{FF2B5EF4-FFF2-40B4-BE49-F238E27FC236}">
                <a16:creationId xmlns:a16="http://schemas.microsoft.com/office/drawing/2014/main" id="{4C1E1108-2B55-4216-97D6-E8DDF5FA591A}"/>
              </a:ext>
            </a:extLst>
          </p:cNvPr>
          <p:cNvSpPr>
            <a:spLocks noGrp="1"/>
          </p:cNvSpPr>
          <p:nvPr>
            <p:ph type="body" sz="quarter" idx="11"/>
          </p:nvPr>
        </p:nvSpPr>
        <p:spPr/>
        <p:txBody>
          <a:bodyPr/>
          <a:lstStyle/>
          <a:p>
            <a:r>
              <a:rPr lang="en-US" dirty="0"/>
              <a:t>Statement No. 89</a:t>
            </a:r>
          </a:p>
        </p:txBody>
      </p:sp>
      <p:sp>
        <p:nvSpPr>
          <p:cNvPr id="5" name="Slide Number Placeholder 3"/>
          <p:cNvSpPr>
            <a:spLocks noGrp="1"/>
          </p:cNvSpPr>
          <p:nvPr>
            <p:ph type="sldNum" sz="quarter" idx="4294967295"/>
          </p:nvPr>
        </p:nvSpPr>
        <p:spPr>
          <a:xfrm>
            <a:off x="8439150" y="5622925"/>
            <a:ext cx="704850" cy="228600"/>
          </a:xfrm>
        </p:spPr>
        <p:txBody>
          <a:bodyPr/>
          <a:lstStyle/>
          <a:p>
            <a:fld id="{B678A430-2B5E-9C4F-A94E-0139B75F11B5}" type="slidenum">
              <a:rPr lang="en-US">
                <a:latin typeface="Arial"/>
              </a:rPr>
              <a:pPr/>
              <a:t>75</a:t>
            </a:fld>
            <a:endParaRPr lang="en-US" dirty="0">
              <a:latin typeface="Arial"/>
            </a:endParaRPr>
          </a:p>
        </p:txBody>
      </p:sp>
    </p:spTree>
    <p:extLst>
      <p:ext uri="{BB962C8B-B14F-4D97-AF65-F5344CB8AC3E}">
        <p14:creationId xmlns:p14="http://schemas.microsoft.com/office/powerpoint/2010/main" val="764877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3952" y="1574279"/>
            <a:ext cx="8578390" cy="4132065"/>
          </a:xfrm>
        </p:spPr>
        <p:txBody>
          <a:bodyPr/>
          <a:lstStyle/>
          <a:p>
            <a:r>
              <a:rPr lang="en-US" b="1" dirty="0"/>
              <a:t>What: </a:t>
            </a:r>
            <a:r>
              <a:rPr lang="en-US" dirty="0"/>
              <a:t>The Board issued Statement 89, with the goal of enhancing the relevance of capital asset information and potentially simplifying financial reporting</a:t>
            </a:r>
          </a:p>
          <a:p>
            <a:r>
              <a:rPr lang="en-US" b="1" dirty="0"/>
              <a:t>Why: </a:t>
            </a:r>
            <a:r>
              <a:rPr lang="en-US" dirty="0"/>
              <a:t>Accounting guidance historically has been based upon FASB Statements 34 and 62, which were incorporated into the GASB literature by GASB Statement 62 but were not reconsidered in light of the definitions of financial statement elements in GASB Concepts Statement 4</a:t>
            </a:r>
          </a:p>
          <a:p>
            <a:r>
              <a:rPr lang="en-US" b="1" dirty="0"/>
              <a:t>When: </a:t>
            </a:r>
            <a:r>
              <a:rPr lang="en-US" dirty="0"/>
              <a:t>Effective date is periods beginning after December 15, 2019, with earlier application encouraged</a:t>
            </a:r>
            <a:endParaRPr lang="en-US" b="1" dirty="0"/>
          </a:p>
        </p:txBody>
      </p:sp>
      <p:sp>
        <p:nvSpPr>
          <p:cNvPr id="4" name="Title 3"/>
          <p:cNvSpPr>
            <a:spLocks noGrp="1"/>
          </p:cNvSpPr>
          <p:nvPr>
            <p:ph type="title"/>
          </p:nvPr>
        </p:nvSpPr>
        <p:spPr>
          <a:xfrm>
            <a:off x="195680" y="323673"/>
            <a:ext cx="8008982" cy="892385"/>
          </a:xfrm>
        </p:spPr>
        <p:txBody>
          <a:bodyPr>
            <a:normAutofit fontScale="90000"/>
          </a:bodyPr>
          <a:lstStyle/>
          <a:p>
            <a:r>
              <a:rPr lang="en-US" dirty="0"/>
              <a:t>Interest Cost Incurred before the End of a Construction Period</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76</a:t>
            </a:fld>
            <a:endParaRPr lang="en-US" dirty="0">
              <a:latin typeface="Arial"/>
            </a:endParaRPr>
          </a:p>
        </p:txBody>
      </p:sp>
    </p:spTree>
    <p:extLst>
      <p:ext uri="{BB962C8B-B14F-4D97-AF65-F5344CB8AC3E}">
        <p14:creationId xmlns:p14="http://schemas.microsoft.com/office/powerpoint/2010/main" val="3411794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502" y="1545996"/>
            <a:ext cx="8561387" cy="4730921"/>
          </a:xfrm>
        </p:spPr>
        <p:txBody>
          <a:bodyPr/>
          <a:lstStyle/>
          <a:p>
            <a:r>
              <a:rPr lang="en-US" dirty="0"/>
              <a:t>Financial statements prepared using the economic resources measurement focus:</a:t>
            </a:r>
          </a:p>
          <a:p>
            <a:pPr lvl="1"/>
            <a:r>
              <a:rPr lang="en-US" dirty="0"/>
              <a:t>Interest cost incurred before the end of a construction period should be recognized as an expense in the period incurred.</a:t>
            </a:r>
          </a:p>
          <a:p>
            <a:r>
              <a:rPr lang="en-US" dirty="0"/>
              <a:t>Financial statements prepared using the current financial resources measurement focus:</a:t>
            </a:r>
          </a:p>
          <a:p>
            <a:pPr lvl="1"/>
            <a:r>
              <a:rPr lang="en-US" dirty="0"/>
              <a:t>Interest cost incurred before the end of a construction period should be recognized as an expenditure consistent with governmental fund accounting principles.</a:t>
            </a:r>
          </a:p>
          <a:p>
            <a:r>
              <a:rPr lang="en-US" dirty="0"/>
              <a:t>Prospective application at transition</a:t>
            </a:r>
          </a:p>
        </p:txBody>
      </p:sp>
      <p:sp>
        <p:nvSpPr>
          <p:cNvPr id="3" name="Title 2"/>
          <p:cNvSpPr>
            <a:spLocks noGrp="1"/>
          </p:cNvSpPr>
          <p:nvPr>
            <p:ph type="title"/>
          </p:nvPr>
        </p:nvSpPr>
        <p:spPr>
          <a:xfrm>
            <a:off x="119502" y="393498"/>
            <a:ext cx="8677797" cy="897252"/>
          </a:xfrm>
        </p:spPr>
        <p:txBody>
          <a:bodyPr/>
          <a:lstStyle/>
          <a:p>
            <a:r>
              <a:rPr lang="en-US" dirty="0"/>
              <a:t>Recognizing Interest Cost</a:t>
            </a:r>
          </a:p>
        </p:txBody>
      </p:sp>
      <p:sp>
        <p:nvSpPr>
          <p:cNvPr id="4" name="Slide Number Placeholder 3"/>
          <p:cNvSpPr>
            <a:spLocks noGrp="1"/>
          </p:cNvSpPr>
          <p:nvPr>
            <p:ph type="sldNum" sz="quarter" idx="4"/>
          </p:nvPr>
        </p:nvSpPr>
        <p:spPr/>
        <p:txBody>
          <a:bodyPr/>
          <a:lstStyle/>
          <a:p>
            <a:pPr>
              <a:defRPr/>
            </a:pPr>
            <a:fld id="{B8C3CD40-D32D-4A66-9ED6-B023972553E0}" type="slidenum">
              <a:rPr lang="en-US">
                <a:latin typeface="Arial"/>
              </a:rPr>
              <a:pPr>
                <a:defRPr/>
              </a:pPr>
              <a:t>77</a:t>
            </a:fld>
            <a:endParaRPr lang="en-US" dirty="0">
              <a:latin typeface="Arial"/>
            </a:endParaRPr>
          </a:p>
        </p:txBody>
      </p:sp>
    </p:spTree>
    <p:extLst>
      <p:ext uri="{BB962C8B-B14F-4D97-AF65-F5344CB8AC3E}">
        <p14:creationId xmlns:p14="http://schemas.microsoft.com/office/powerpoint/2010/main" val="823722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Majority </a:t>
            </a:r>
            <a:r>
              <a:rPr lang="en-US" dirty="0"/>
              <a:t>Equity Interests</a:t>
            </a:r>
          </a:p>
        </p:txBody>
      </p:sp>
      <p:sp>
        <p:nvSpPr>
          <p:cNvPr id="6" name="Text Placeholder 5"/>
          <p:cNvSpPr>
            <a:spLocks noGrp="1"/>
          </p:cNvSpPr>
          <p:nvPr>
            <p:ph type="body" sz="quarter" idx="11"/>
          </p:nvPr>
        </p:nvSpPr>
        <p:spPr/>
        <p:txBody>
          <a:bodyPr/>
          <a:lstStyle/>
          <a:p>
            <a:r>
              <a:rPr lang="en-US" dirty="0"/>
              <a:t>Statement No. 90</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78</a:t>
            </a:fld>
            <a:endParaRPr lang="en-US"/>
          </a:p>
        </p:txBody>
      </p:sp>
    </p:spTree>
    <p:extLst>
      <p:ext uri="{BB962C8B-B14F-4D97-AF65-F5344CB8AC3E}">
        <p14:creationId xmlns:p14="http://schemas.microsoft.com/office/powerpoint/2010/main" val="37255992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What: </a:t>
            </a:r>
            <a:r>
              <a:rPr lang="en-US" dirty="0"/>
              <a:t>The Board issued Statement 90 to clarify whether a majority equity interest should be reported as an investment or as a component and to provide consistent measurement of elements of acquired organizations and 100 percent equity interests in component units</a:t>
            </a:r>
          </a:p>
          <a:p>
            <a:r>
              <a:rPr lang="en-US" b="1" dirty="0"/>
              <a:t>Why: </a:t>
            </a:r>
            <a:r>
              <a:rPr lang="en-US" dirty="0"/>
              <a:t>Stakeholders requested that the GASB examine diversity in practice and potential conflicts in the existing guidance</a:t>
            </a:r>
          </a:p>
          <a:p>
            <a:r>
              <a:rPr lang="en-US" b="1" dirty="0"/>
              <a:t>When: </a:t>
            </a:r>
            <a:r>
              <a:rPr lang="en-US" dirty="0"/>
              <a:t>Effective for periods beginning after December 15, 2018</a:t>
            </a:r>
            <a:endParaRPr lang="en-US" b="1" dirty="0"/>
          </a:p>
        </p:txBody>
      </p:sp>
      <p:sp>
        <p:nvSpPr>
          <p:cNvPr id="4" name="Title 3"/>
          <p:cNvSpPr>
            <a:spLocks noGrp="1"/>
          </p:cNvSpPr>
          <p:nvPr>
            <p:ph type="title"/>
          </p:nvPr>
        </p:nvSpPr>
        <p:spPr/>
        <p:txBody>
          <a:bodyPr>
            <a:normAutofit/>
          </a:bodyPr>
          <a:lstStyle/>
          <a:p>
            <a:r>
              <a:rPr lang="en-US" dirty="0"/>
              <a:t>Majority Equity Interests</a:t>
            </a:r>
          </a:p>
        </p:txBody>
      </p:sp>
      <p:sp>
        <p:nvSpPr>
          <p:cNvPr id="2" name="Slide Number Placeholder 1"/>
          <p:cNvSpPr>
            <a:spLocks noGrp="1"/>
          </p:cNvSpPr>
          <p:nvPr>
            <p:ph type="sldNum" sz="quarter" idx="4"/>
          </p:nvPr>
        </p:nvSpPr>
        <p:spPr/>
        <p:txBody>
          <a:bodyPr/>
          <a:lstStyle/>
          <a:p>
            <a:fld id="{B678A430-2B5E-9C4F-A94E-0139B75F11B5}" type="slidenum">
              <a:rPr lang="en-US" smtClean="0"/>
              <a:pPr/>
              <a:t>79</a:t>
            </a:fld>
            <a:endParaRPr lang="en-US"/>
          </a:p>
        </p:txBody>
      </p:sp>
    </p:spTree>
    <p:extLst>
      <p:ext uri="{BB962C8B-B14F-4D97-AF65-F5344CB8AC3E}">
        <p14:creationId xmlns:p14="http://schemas.microsoft.com/office/powerpoint/2010/main" val="355834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Other Postemployment Benefits</a:t>
            </a:r>
          </a:p>
        </p:txBody>
      </p:sp>
      <p:sp>
        <p:nvSpPr>
          <p:cNvPr id="2" name="Text Placeholder 1"/>
          <p:cNvSpPr>
            <a:spLocks noGrp="1"/>
          </p:cNvSpPr>
          <p:nvPr>
            <p:ph type="body" sz="quarter" idx="11"/>
          </p:nvPr>
        </p:nvSpPr>
        <p:spPr/>
        <p:txBody>
          <a:bodyPr/>
          <a:lstStyle/>
          <a:p>
            <a:r>
              <a:rPr lang="en-US" dirty="0"/>
              <a:t>Statement No. 75</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a:t>
            </a:fld>
            <a:endParaRPr lang="en-US"/>
          </a:p>
        </p:txBody>
      </p:sp>
    </p:spTree>
    <p:extLst>
      <p:ext uri="{BB962C8B-B14F-4D97-AF65-F5344CB8AC3E}">
        <p14:creationId xmlns:p14="http://schemas.microsoft.com/office/powerpoint/2010/main" val="1143051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564105"/>
            <a:ext cx="8561387" cy="4712812"/>
          </a:xfrm>
        </p:spPr>
        <p:txBody>
          <a:bodyPr/>
          <a:lstStyle/>
          <a:p>
            <a:r>
              <a:rPr lang="en-US" dirty="0"/>
              <a:t>A government holding a majority equity interest in a legally-separate entity that meets the definition of an investment should report that majority equity interest as an </a:t>
            </a:r>
            <a:r>
              <a:rPr lang="en-US" b="1" dirty="0"/>
              <a:t>investment</a:t>
            </a:r>
            <a:r>
              <a:rPr lang="en-US" dirty="0"/>
              <a:t>.</a:t>
            </a:r>
          </a:p>
          <a:p>
            <a:pPr lvl="1"/>
            <a:r>
              <a:rPr lang="en-US" dirty="0"/>
              <a:t>Measure by applying the equity method prescribed in Statement 62, paragraphs 205–209</a:t>
            </a:r>
          </a:p>
          <a:p>
            <a:pPr lvl="1"/>
            <a:r>
              <a:rPr lang="en-US" dirty="0"/>
              <a:t>Exception: the following should apply fair value in accordance with Statement 72, paragraph 64:</a:t>
            </a:r>
          </a:p>
          <a:p>
            <a:pPr lvl="2"/>
            <a:r>
              <a:rPr lang="en-US" dirty="0"/>
              <a:t>Special-purpose governments engaged only in fiduciary activities</a:t>
            </a:r>
          </a:p>
          <a:p>
            <a:pPr lvl="2"/>
            <a:r>
              <a:rPr lang="en-US" dirty="0"/>
              <a:t>Fiduciary funds</a:t>
            </a:r>
          </a:p>
          <a:p>
            <a:pPr lvl="2"/>
            <a:r>
              <a:rPr lang="en-US" dirty="0"/>
              <a:t>Endowments (including permanent and term endowments) and permanent funds</a:t>
            </a:r>
          </a:p>
        </p:txBody>
      </p:sp>
      <p:sp>
        <p:nvSpPr>
          <p:cNvPr id="2" name="Title 1"/>
          <p:cNvSpPr>
            <a:spLocks noGrp="1"/>
          </p:cNvSpPr>
          <p:nvPr>
            <p:ph type="title"/>
          </p:nvPr>
        </p:nvSpPr>
        <p:spPr>
          <a:xfrm>
            <a:off x="119502" y="400594"/>
            <a:ext cx="8677797" cy="1033982"/>
          </a:xfrm>
        </p:spPr>
        <p:txBody>
          <a:bodyPr/>
          <a:lstStyle/>
          <a:p>
            <a:r>
              <a:rPr lang="en-US" dirty="0"/>
              <a:t>Majority Equity Interest That Meets the Definition of an Investment</a:t>
            </a:r>
          </a:p>
        </p:txBody>
      </p:sp>
      <p:sp>
        <p:nvSpPr>
          <p:cNvPr id="5" name="Slide Number Placeholder 4"/>
          <p:cNvSpPr>
            <a:spLocks noGrp="1"/>
          </p:cNvSpPr>
          <p:nvPr>
            <p:ph type="sldNum" sz="quarter" idx="4"/>
          </p:nvPr>
        </p:nvSpPr>
        <p:spPr/>
        <p:txBody>
          <a:bodyPr/>
          <a:lstStyle/>
          <a:p>
            <a:fld id="{B678A430-2B5E-9C4F-A94E-0139B75F11B5}" type="slidenum">
              <a:rPr lang="en-US" smtClean="0"/>
              <a:pPr/>
              <a:t>80</a:t>
            </a:fld>
            <a:endParaRPr lang="en-US"/>
          </a:p>
        </p:txBody>
      </p:sp>
    </p:spTree>
    <p:extLst>
      <p:ext uri="{BB962C8B-B14F-4D97-AF65-F5344CB8AC3E}">
        <p14:creationId xmlns:p14="http://schemas.microsoft.com/office/powerpoint/2010/main" val="657169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624263"/>
            <a:ext cx="8561387" cy="4652654"/>
          </a:xfrm>
        </p:spPr>
        <p:txBody>
          <a:bodyPr/>
          <a:lstStyle/>
          <a:p>
            <a:pPr marL="233045" indent="-226695"/>
            <a:r>
              <a:rPr lang="en-US" dirty="0"/>
              <a:t>A government holding a majority equity interest in a legally-separate entity that </a:t>
            </a:r>
            <a:r>
              <a:rPr lang="en-US" i="1" dirty="0"/>
              <a:t>does</a:t>
            </a:r>
            <a:r>
              <a:rPr lang="en-US" dirty="0"/>
              <a:t> </a:t>
            </a:r>
            <a:r>
              <a:rPr lang="en-US" i="1" dirty="0"/>
              <a:t>not</a:t>
            </a:r>
            <a:r>
              <a:rPr lang="en-US" dirty="0"/>
              <a:t> meet the definition of an investment should:</a:t>
            </a:r>
          </a:p>
          <a:p>
            <a:pPr marL="456882" lvl="1" indent="-226695"/>
            <a:r>
              <a:rPr lang="en-US" dirty="0"/>
              <a:t>Report the majority equity interest as a </a:t>
            </a:r>
            <a:r>
              <a:rPr lang="en-US" b="1" dirty="0"/>
              <a:t>component unit</a:t>
            </a:r>
          </a:p>
          <a:p>
            <a:pPr marL="456882" lvl="1" indent="-226695"/>
            <a:r>
              <a:rPr lang="en-US" dirty="0"/>
              <a:t>Recognize an asset for the majority equity interest measured by applying the equity method prescribed in Statement 62, paragraphs 205—209</a:t>
            </a:r>
            <a:endParaRPr lang="en-US" u="sng" dirty="0"/>
          </a:p>
          <a:p>
            <a:pPr lvl="1" indent="-223520"/>
            <a:r>
              <a:rPr lang="en-US" dirty="0">
                <a:solidFill>
                  <a:srgbClr val="000000"/>
                </a:solidFill>
              </a:rPr>
              <a:t>This provision would be applied prospectively only</a:t>
            </a:r>
            <a:endParaRPr lang="en-US" dirty="0"/>
          </a:p>
        </p:txBody>
      </p:sp>
      <p:sp>
        <p:nvSpPr>
          <p:cNvPr id="2" name="Title 1"/>
          <p:cNvSpPr>
            <a:spLocks noGrp="1"/>
          </p:cNvSpPr>
          <p:nvPr>
            <p:ph type="title"/>
          </p:nvPr>
        </p:nvSpPr>
        <p:spPr/>
        <p:txBody>
          <a:bodyPr/>
          <a:lstStyle/>
          <a:p>
            <a:r>
              <a:rPr lang="en-US" dirty="0"/>
              <a:t>Majority Equity Interest That </a:t>
            </a:r>
            <a:r>
              <a:rPr lang="en-US" i="1" dirty="0"/>
              <a:t>Does Not </a:t>
            </a:r>
            <a:r>
              <a:rPr lang="en-US" dirty="0"/>
              <a:t>Meet the Definition of an Investment</a:t>
            </a:r>
          </a:p>
        </p:txBody>
      </p:sp>
      <p:sp>
        <p:nvSpPr>
          <p:cNvPr id="5" name="Slide Number Placeholder 4"/>
          <p:cNvSpPr>
            <a:spLocks noGrp="1"/>
          </p:cNvSpPr>
          <p:nvPr>
            <p:ph type="sldNum" sz="quarter" idx="4"/>
          </p:nvPr>
        </p:nvSpPr>
        <p:spPr/>
        <p:txBody>
          <a:bodyPr/>
          <a:lstStyle/>
          <a:p>
            <a:fld id="{B678A430-2B5E-9C4F-A94E-0139B75F11B5}" type="slidenum">
              <a:rPr lang="en-US" smtClean="0"/>
              <a:pPr/>
              <a:t>81</a:t>
            </a:fld>
            <a:endParaRPr lang="en-US"/>
          </a:p>
        </p:txBody>
      </p:sp>
    </p:spTree>
    <p:extLst>
      <p:ext uri="{BB962C8B-B14F-4D97-AF65-F5344CB8AC3E}">
        <p14:creationId xmlns:p14="http://schemas.microsoft.com/office/powerpoint/2010/main" val="444284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624263"/>
            <a:ext cx="8561387" cy="4652654"/>
          </a:xfrm>
        </p:spPr>
        <p:txBody>
          <a:bodyPr/>
          <a:lstStyle/>
          <a:p>
            <a:pPr marL="233045" indent="-226695"/>
            <a:r>
              <a:rPr lang="en-US" dirty="0"/>
              <a:t>If a government acquires a 100 percent equity interest in a legally-separate entity that </a:t>
            </a:r>
            <a:r>
              <a:rPr lang="en-US" i="1" dirty="0"/>
              <a:t>does</a:t>
            </a:r>
            <a:r>
              <a:rPr lang="en-US" dirty="0"/>
              <a:t> </a:t>
            </a:r>
            <a:r>
              <a:rPr lang="en-US" i="1" dirty="0"/>
              <a:t>not</a:t>
            </a:r>
            <a:r>
              <a:rPr lang="en-US" dirty="0"/>
              <a:t> meet the definition of an investment</a:t>
            </a:r>
          </a:p>
          <a:p>
            <a:pPr marL="456882" lvl="1" indent="-226695"/>
            <a:r>
              <a:rPr lang="en-US" dirty="0"/>
              <a:t>The component unit should remeasure its assets, deferred outflows of resources, liabilities, and deferred inflows by applying acquisition value as described in Statement 69</a:t>
            </a:r>
          </a:p>
          <a:p>
            <a:pPr marL="456882" lvl="1" indent="-226695"/>
            <a:r>
              <a:rPr lang="en-US" dirty="0"/>
              <a:t>The government holding the 100 percent equity interest would recognize an asset measured by applying acquisition value</a:t>
            </a:r>
          </a:p>
          <a:p>
            <a:pPr lvl="1" indent="-223520"/>
            <a:r>
              <a:rPr lang="en-US" dirty="0"/>
              <a:t>These provisions would be applied prospectively only</a:t>
            </a:r>
          </a:p>
        </p:txBody>
      </p:sp>
      <p:sp>
        <p:nvSpPr>
          <p:cNvPr id="2" name="Title 1"/>
          <p:cNvSpPr>
            <a:spLocks noGrp="1"/>
          </p:cNvSpPr>
          <p:nvPr>
            <p:ph type="title"/>
          </p:nvPr>
        </p:nvSpPr>
        <p:spPr/>
        <p:txBody>
          <a:bodyPr/>
          <a:lstStyle/>
          <a:p>
            <a:r>
              <a:rPr lang="en-US" dirty="0"/>
              <a:t>100% Equity Interest That </a:t>
            </a:r>
            <a:r>
              <a:rPr lang="en-US" i="1" dirty="0"/>
              <a:t>Does Not </a:t>
            </a:r>
            <a:r>
              <a:rPr lang="en-US" dirty="0"/>
              <a:t>Meet the Definition of an Investment</a:t>
            </a:r>
          </a:p>
        </p:txBody>
      </p:sp>
      <p:sp>
        <p:nvSpPr>
          <p:cNvPr id="5" name="Slide Number Placeholder 4"/>
          <p:cNvSpPr>
            <a:spLocks noGrp="1"/>
          </p:cNvSpPr>
          <p:nvPr>
            <p:ph type="sldNum" sz="quarter" idx="4"/>
          </p:nvPr>
        </p:nvSpPr>
        <p:spPr/>
        <p:txBody>
          <a:bodyPr/>
          <a:lstStyle/>
          <a:p>
            <a:fld id="{B678A430-2B5E-9C4F-A94E-0139B75F11B5}" type="slidenum">
              <a:rPr lang="en-US" smtClean="0"/>
              <a:pPr/>
              <a:t>82</a:t>
            </a:fld>
            <a:endParaRPr lang="en-US"/>
          </a:p>
        </p:txBody>
      </p:sp>
    </p:spTree>
    <p:extLst>
      <p:ext uri="{BB962C8B-B14F-4D97-AF65-F5344CB8AC3E}">
        <p14:creationId xmlns:p14="http://schemas.microsoft.com/office/powerpoint/2010/main" val="2553139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Implementation Guidance Updates</a:t>
            </a:r>
          </a:p>
        </p:txBody>
      </p:sp>
      <p:sp>
        <p:nvSpPr>
          <p:cNvPr id="2" name="Text Placeholder 1"/>
          <p:cNvSpPr>
            <a:spLocks noGrp="1"/>
          </p:cNvSpPr>
          <p:nvPr>
            <p:ph type="body" sz="quarter" idx="11"/>
          </p:nvPr>
        </p:nvSpPr>
        <p:spPr/>
        <p:txBody>
          <a:bodyPr/>
          <a:lstStyle/>
          <a:p>
            <a:r>
              <a:rPr lang="en-US" dirty="0"/>
              <a:t>2017-1 and 2018-1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83</a:t>
            </a:fld>
            <a:endParaRPr lang="en-US"/>
          </a:p>
        </p:txBody>
      </p:sp>
    </p:spTree>
    <p:extLst>
      <p:ext uri="{BB962C8B-B14F-4D97-AF65-F5344CB8AC3E}">
        <p14:creationId xmlns:p14="http://schemas.microsoft.com/office/powerpoint/2010/main" val="3814218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What:</a:t>
            </a:r>
            <a:r>
              <a:rPr lang="en-US" dirty="0"/>
              <a:t> GASB annual updates its Q&amp;A implementation guidance</a:t>
            </a:r>
          </a:p>
          <a:p>
            <a:r>
              <a:rPr lang="en-US" b="1" dirty="0"/>
              <a:t>Why:</a:t>
            </a:r>
            <a:r>
              <a:rPr lang="en-US" dirty="0"/>
              <a:t> </a:t>
            </a:r>
            <a:r>
              <a:rPr lang="en-US" dirty="0">
                <a:solidFill>
                  <a:prstClr val="black">
                    <a:lumMod val="95000"/>
                    <a:lumOff val="5000"/>
                  </a:prstClr>
                </a:solidFill>
              </a:rPr>
              <a:t>New guidance is added as new pronouncements are issued and new issues arise; existing guidance is revised to reflect the effects of new pronouncements</a:t>
            </a:r>
            <a:endParaRPr lang="en-US" dirty="0"/>
          </a:p>
          <a:p>
            <a:r>
              <a:rPr lang="en-US" b="1" dirty="0"/>
              <a:t>When:</a:t>
            </a:r>
            <a:r>
              <a:rPr lang="en-US" dirty="0"/>
              <a:t> 2017-1 is effective for periods beginning after June 15, 2017. 2018-1 is effective for periods beginning after June 15, 2018. </a:t>
            </a:r>
          </a:p>
        </p:txBody>
      </p:sp>
      <p:sp>
        <p:nvSpPr>
          <p:cNvPr id="2" name="Title 1"/>
          <p:cNvSpPr>
            <a:spLocks noGrp="1"/>
          </p:cNvSpPr>
          <p:nvPr>
            <p:ph type="title"/>
          </p:nvPr>
        </p:nvSpPr>
        <p:spPr/>
        <p:txBody>
          <a:bodyPr>
            <a:normAutofit/>
          </a:bodyPr>
          <a:lstStyle/>
          <a:p>
            <a:r>
              <a:rPr lang="en-US"/>
              <a:t>Implementation Guidance Updates</a:t>
            </a:r>
          </a:p>
        </p:txBody>
      </p:sp>
      <p:sp>
        <p:nvSpPr>
          <p:cNvPr id="5" name="Slide Number Placeholder 4"/>
          <p:cNvSpPr>
            <a:spLocks noGrp="1"/>
          </p:cNvSpPr>
          <p:nvPr>
            <p:ph type="sldNum" sz="quarter" idx="4"/>
          </p:nvPr>
        </p:nvSpPr>
        <p:spPr/>
        <p:txBody>
          <a:bodyPr/>
          <a:lstStyle/>
          <a:p>
            <a:fld id="{B678A430-2B5E-9C4F-A94E-0139B75F11B5}" type="slidenum">
              <a:rPr lang="en-US" smtClean="0"/>
              <a:pPr/>
              <a:t>84</a:t>
            </a:fld>
            <a:endParaRPr lang="en-US"/>
          </a:p>
        </p:txBody>
      </p:sp>
    </p:spTree>
    <p:extLst>
      <p:ext uri="{BB962C8B-B14F-4D97-AF65-F5344CB8AC3E}">
        <p14:creationId xmlns:p14="http://schemas.microsoft.com/office/powerpoint/2010/main" val="1252504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Adds new questions related to pensions, tax abatements, external investment pools, and other topics</a:t>
            </a:r>
          </a:p>
          <a:p>
            <a:r>
              <a:rPr lang="en-US" dirty="0"/>
              <a:t>Updates existing Q&amp;A guidance related to pensions, the financial reporting entity, the financial reporting model, and other topics</a:t>
            </a:r>
          </a:p>
        </p:txBody>
      </p:sp>
      <p:sp>
        <p:nvSpPr>
          <p:cNvPr id="3" name="Title 2"/>
          <p:cNvSpPr>
            <a:spLocks noGrp="1"/>
          </p:cNvSpPr>
          <p:nvPr>
            <p:ph type="title"/>
          </p:nvPr>
        </p:nvSpPr>
        <p:spPr/>
        <p:txBody>
          <a:bodyPr/>
          <a:lstStyle/>
          <a:p>
            <a:r>
              <a:rPr lang="en-US"/>
              <a:t>Implementation Guide 2017-1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85</a:t>
            </a:fld>
            <a:endParaRPr lang="en-US"/>
          </a:p>
        </p:txBody>
      </p:sp>
    </p:spTree>
    <p:extLst>
      <p:ext uri="{BB962C8B-B14F-4D97-AF65-F5344CB8AC3E}">
        <p14:creationId xmlns:p14="http://schemas.microsoft.com/office/powerpoint/2010/main" val="2998078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Adds new questions on standards regarding OPEB, pensions, regulated operations, the statistical section, and tax abatement disclosures</a:t>
            </a:r>
          </a:p>
          <a:p>
            <a:r>
              <a:rPr lang="en-US" dirty="0"/>
              <a:t>Updates existing Q&amp;A guidance related to capital assets, cash flows reporting, investment disclosures, net position, pensions, the statistical section, and tax abatement disclosures</a:t>
            </a:r>
          </a:p>
        </p:txBody>
      </p:sp>
      <p:sp>
        <p:nvSpPr>
          <p:cNvPr id="3" name="Title 2"/>
          <p:cNvSpPr>
            <a:spLocks noGrp="1"/>
          </p:cNvSpPr>
          <p:nvPr>
            <p:ph type="title"/>
          </p:nvPr>
        </p:nvSpPr>
        <p:spPr/>
        <p:txBody>
          <a:bodyPr/>
          <a:lstStyle/>
          <a:p>
            <a:r>
              <a:rPr lang="en-US" dirty="0"/>
              <a:t>Implementation Guide 2018-1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86</a:t>
            </a:fld>
            <a:endParaRPr lang="en-US"/>
          </a:p>
        </p:txBody>
      </p:sp>
    </p:spTree>
    <p:extLst>
      <p:ext uri="{BB962C8B-B14F-4D97-AF65-F5344CB8AC3E}">
        <p14:creationId xmlns:p14="http://schemas.microsoft.com/office/powerpoint/2010/main" val="1487527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a:t>Documents Issued for Public Comment</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87</a:t>
            </a:fld>
            <a:endParaRPr lang="en-US"/>
          </a:p>
        </p:txBody>
      </p:sp>
    </p:spTree>
    <p:extLst>
      <p:ext uri="{BB962C8B-B14F-4D97-AF65-F5344CB8AC3E}">
        <p14:creationId xmlns:p14="http://schemas.microsoft.com/office/powerpoint/2010/main" val="11357791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Exposure Draft:</a:t>
            </a:r>
            <a:br>
              <a:rPr lang="en-US" dirty="0"/>
            </a:br>
            <a:r>
              <a:rPr lang="en-US" i="1" dirty="0"/>
              <a:t>Conduit Debt Obligations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88</a:t>
            </a:fld>
            <a:endParaRPr lang="en-US"/>
          </a:p>
        </p:txBody>
      </p:sp>
    </p:spTree>
    <p:extLst>
      <p:ext uri="{BB962C8B-B14F-4D97-AF65-F5344CB8AC3E}">
        <p14:creationId xmlns:p14="http://schemas.microsoft.com/office/powerpoint/2010/main" val="1983256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33045" indent="-226695"/>
            <a:r>
              <a:rPr lang="en-US" b="1" dirty="0"/>
              <a:t>What:</a:t>
            </a:r>
            <a:r>
              <a:rPr lang="en-US" dirty="0"/>
              <a:t> The Board has proposed improvements to the existing standards related to conduit debt obligations that would provide a single reporting method for government issuers</a:t>
            </a:r>
          </a:p>
          <a:p>
            <a:pPr marL="233045" indent="-226695"/>
            <a:r>
              <a:rPr lang="en-US" b="1" dirty="0"/>
              <a:t>Why: </a:t>
            </a:r>
            <a:r>
              <a:rPr lang="en-US" dirty="0"/>
              <a:t>Interpretation 2 had been in effect for 20 years before its effectiveness was evaluated; based on GASB research, the Board believes improvements are needed</a:t>
            </a:r>
          </a:p>
          <a:p>
            <a:pPr marL="233045" indent="-226695"/>
            <a:r>
              <a:rPr lang="en-US" b="1" dirty="0"/>
              <a:t>When: </a:t>
            </a:r>
            <a:r>
              <a:rPr lang="en-US" dirty="0"/>
              <a:t>The Board approved an Exposure Draft in July 2018; the comment deadline is November 2, 2018</a:t>
            </a:r>
            <a:endParaRPr lang="en-US" b="1" dirty="0"/>
          </a:p>
        </p:txBody>
      </p:sp>
      <p:sp>
        <p:nvSpPr>
          <p:cNvPr id="4" name="Title 3"/>
          <p:cNvSpPr>
            <a:spLocks noGrp="1"/>
          </p:cNvSpPr>
          <p:nvPr>
            <p:ph type="title"/>
          </p:nvPr>
        </p:nvSpPr>
        <p:spPr/>
        <p:txBody>
          <a:bodyPr>
            <a:normAutofit/>
          </a:bodyPr>
          <a:lstStyle/>
          <a:p>
            <a:r>
              <a:rPr lang="en-US" dirty="0"/>
              <a:t>Conduit Debt</a:t>
            </a:r>
          </a:p>
        </p:txBody>
      </p:sp>
      <p:sp>
        <p:nvSpPr>
          <p:cNvPr id="2" name="Slide Number Placeholder 1"/>
          <p:cNvSpPr>
            <a:spLocks noGrp="1"/>
          </p:cNvSpPr>
          <p:nvPr>
            <p:ph type="sldNum" sz="quarter" idx="4"/>
          </p:nvPr>
        </p:nvSpPr>
        <p:spPr/>
        <p:txBody>
          <a:bodyPr/>
          <a:lstStyle/>
          <a:p>
            <a:fld id="{B678A430-2B5E-9C4F-A94E-0139B75F11B5}" type="slidenum">
              <a:rPr lang="en-US" smtClean="0"/>
              <a:pPr/>
              <a:t>89</a:t>
            </a:fld>
            <a:endParaRPr lang="en-US"/>
          </a:p>
        </p:txBody>
      </p:sp>
    </p:spTree>
    <p:extLst>
      <p:ext uri="{BB962C8B-B14F-4D97-AF65-F5344CB8AC3E}">
        <p14:creationId xmlns:p14="http://schemas.microsoft.com/office/powerpoint/2010/main" val="375455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b="1" dirty="0"/>
              <a:t>What:</a:t>
            </a:r>
            <a:r>
              <a:rPr lang="en-US" sz="2200" dirty="0"/>
              <a:t> The Board issued Statement 75, making OPEB accounting and financial reporting consistent with the pension standards in Statement 68</a:t>
            </a:r>
          </a:p>
          <a:p>
            <a:r>
              <a:rPr lang="en-US" sz="2200" b="1" dirty="0"/>
              <a:t>Why:</a:t>
            </a:r>
            <a:r>
              <a:rPr lang="en-US" sz="2200" dirty="0"/>
              <a:t> Pension and OPEB standards were updated subsequent to a review of the effectiveness of the standards―objective was to establish a consistent set of standards for all postemployment benefits, providing more transparent reporting of the liability and more useful information about the liability and costs of benefits</a:t>
            </a:r>
          </a:p>
          <a:p>
            <a:r>
              <a:rPr lang="en-US" sz="2200" b="1" dirty="0"/>
              <a:t>When:</a:t>
            </a:r>
            <a:r>
              <a:rPr lang="en-US" sz="2200" dirty="0"/>
              <a:t> Effective for periods beginning after June 15, 2017</a:t>
            </a:r>
          </a:p>
        </p:txBody>
      </p:sp>
      <p:sp>
        <p:nvSpPr>
          <p:cNvPr id="2" name="Title 1"/>
          <p:cNvSpPr>
            <a:spLocks noGrp="1"/>
          </p:cNvSpPr>
          <p:nvPr>
            <p:ph type="title"/>
          </p:nvPr>
        </p:nvSpPr>
        <p:spPr/>
        <p:txBody>
          <a:bodyPr/>
          <a:lstStyle/>
          <a:p>
            <a:r>
              <a:rPr lang="en-US"/>
              <a:t>Overview</a:t>
            </a:r>
          </a:p>
        </p:txBody>
      </p:sp>
      <p:sp>
        <p:nvSpPr>
          <p:cNvPr id="5" name="Slide Number Placeholder 4"/>
          <p:cNvSpPr>
            <a:spLocks noGrp="1"/>
          </p:cNvSpPr>
          <p:nvPr>
            <p:ph type="sldNum" sz="quarter" idx="4"/>
          </p:nvPr>
        </p:nvSpPr>
        <p:spPr/>
        <p:txBody>
          <a:bodyPr/>
          <a:lstStyle/>
          <a:p>
            <a:fld id="{B678A430-2B5E-9C4F-A94E-0139B75F11B5}" type="slidenum">
              <a:rPr lang="en-US" smtClean="0"/>
              <a:pPr/>
              <a:t>9</a:t>
            </a:fld>
            <a:endParaRPr lang="en-US"/>
          </a:p>
        </p:txBody>
      </p:sp>
    </p:spTree>
    <p:extLst>
      <p:ext uri="{BB962C8B-B14F-4D97-AF65-F5344CB8AC3E}">
        <p14:creationId xmlns:p14="http://schemas.microsoft.com/office/powerpoint/2010/main" val="34611738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F0F21-346E-4806-8432-DEB67A93B3E2}"/>
              </a:ext>
            </a:extLst>
          </p:cNvPr>
          <p:cNvSpPr>
            <a:spLocks noGrp="1"/>
          </p:cNvSpPr>
          <p:nvPr>
            <p:ph idx="1"/>
          </p:nvPr>
        </p:nvSpPr>
        <p:spPr>
          <a:xfrm>
            <a:off x="290894" y="1159497"/>
            <a:ext cx="8642794" cy="5344998"/>
          </a:xfrm>
        </p:spPr>
        <p:txBody>
          <a:bodyPr vert="horz" lIns="91440" tIns="45720" rIns="91440" bIns="45720" rtlCol="0" anchor="t">
            <a:normAutofit fontScale="70000" lnSpcReduction="20000"/>
          </a:bodyPr>
          <a:lstStyle/>
          <a:p>
            <a:pPr marL="457200" indent="-457200">
              <a:buFont typeface="+mj-lt"/>
              <a:buAutoNum type="arabicPeriod"/>
            </a:pPr>
            <a:r>
              <a:rPr lang="en-US" sz="2900" dirty="0"/>
              <a:t>There are at least three parties involved: </a:t>
            </a:r>
          </a:p>
          <a:p>
            <a:pPr marL="687388" lvl="1" indent="-165100"/>
            <a:r>
              <a:rPr lang="en-US" sz="2600" dirty="0"/>
              <a:t>The government-issuer</a:t>
            </a:r>
          </a:p>
          <a:p>
            <a:pPr marL="687388" lvl="1" indent="-165100"/>
            <a:r>
              <a:rPr lang="en-US" sz="2600" dirty="0"/>
              <a:t>The third-party obligor (borrower)</a:t>
            </a:r>
          </a:p>
          <a:p>
            <a:pPr marL="687388" lvl="1" indent="-165100"/>
            <a:r>
              <a:rPr lang="en-US" sz="2600" dirty="0"/>
              <a:t>The debt holder or debt trustee.</a:t>
            </a:r>
          </a:p>
          <a:p>
            <a:pPr marL="457200" indent="-457200">
              <a:buFont typeface="+mj-lt"/>
              <a:buAutoNum type="arabicPeriod"/>
            </a:pPr>
            <a:r>
              <a:rPr lang="en-US" sz="2900" dirty="0"/>
              <a:t>The issuer and the third-party obligor are </a:t>
            </a:r>
            <a:r>
              <a:rPr lang="en-US" sz="2900" i="1" dirty="0"/>
              <a:t>not</a:t>
            </a:r>
            <a:r>
              <a:rPr lang="en-US" sz="2900" dirty="0"/>
              <a:t> within the same financial reporting entity.</a:t>
            </a:r>
          </a:p>
          <a:p>
            <a:pPr marL="457200" indent="-457200">
              <a:buFont typeface="+mj-lt"/>
              <a:buAutoNum type="arabicPeriod"/>
            </a:pPr>
            <a:r>
              <a:rPr lang="en-US" sz="2900" dirty="0">
                <a:solidFill>
                  <a:schemeClr val="tx1"/>
                </a:solidFill>
              </a:rPr>
              <a:t>The debt obligation is not a parity bond of the issuer, nor is it cross-collateralized with other debt of the issuer. </a:t>
            </a:r>
            <a:r>
              <a:rPr lang="en-US" sz="2900" dirty="0"/>
              <a:t> </a:t>
            </a:r>
          </a:p>
          <a:p>
            <a:pPr marL="457200" indent="-457200">
              <a:buFont typeface="+mj-lt"/>
              <a:buAutoNum type="arabicPeriod" startAt="4"/>
            </a:pPr>
            <a:r>
              <a:rPr lang="en-US" sz="2900" dirty="0">
                <a:solidFill>
                  <a:schemeClr val="tx1"/>
                </a:solidFill>
              </a:rPr>
              <a:t>The third-party obligor or its agent, not the issuer, ultimately receives the proceeds from the debt issuance. </a:t>
            </a:r>
            <a:endParaRPr lang="en-US" sz="2900" dirty="0">
              <a:solidFill>
                <a:schemeClr val="tx1"/>
              </a:solidFill>
              <a:highlight>
                <a:srgbClr val="FFFF00"/>
              </a:highlight>
            </a:endParaRPr>
          </a:p>
          <a:p>
            <a:pPr marL="457200" indent="-457200">
              <a:buFont typeface="+mj-lt"/>
              <a:buAutoNum type="arabicPeriod" startAt="4"/>
            </a:pPr>
            <a:r>
              <a:rPr lang="en-US" sz="2900" dirty="0">
                <a:solidFill>
                  <a:schemeClr val="tx1"/>
                </a:solidFill>
              </a:rPr>
              <a:t>The third-party obligor, not the issuer, is primarily obligated for the payment of all amounts associated with the debt obligation.</a:t>
            </a:r>
          </a:p>
          <a:p>
            <a:pPr marL="457200" indent="-457200">
              <a:buFont typeface="+mj-lt"/>
              <a:buAutoNum type="arabicPeriod" startAt="4"/>
            </a:pPr>
            <a:r>
              <a:rPr lang="en-US" sz="2900" dirty="0">
                <a:solidFill>
                  <a:schemeClr val="tx1"/>
                </a:solidFill>
              </a:rPr>
              <a:t>The issuer’s commitment related to the debt service payments is limited. </a:t>
            </a:r>
            <a:endParaRPr lang="en-US" sz="2600" dirty="0">
              <a:solidFill>
                <a:schemeClr val="tx1"/>
              </a:solidFill>
            </a:endParaRPr>
          </a:p>
        </p:txBody>
      </p:sp>
      <p:sp>
        <p:nvSpPr>
          <p:cNvPr id="3" name="Title 2">
            <a:extLst>
              <a:ext uri="{FF2B5EF4-FFF2-40B4-BE49-F238E27FC236}">
                <a16:creationId xmlns:a16="http://schemas.microsoft.com/office/drawing/2014/main" id="{E8A845EC-55FB-4BAD-AF7A-1D633269AC6A}"/>
              </a:ext>
            </a:extLst>
          </p:cNvPr>
          <p:cNvSpPr>
            <a:spLocks noGrp="1"/>
          </p:cNvSpPr>
          <p:nvPr>
            <p:ph type="title"/>
          </p:nvPr>
        </p:nvSpPr>
        <p:spPr>
          <a:xfrm>
            <a:off x="287179" y="103769"/>
            <a:ext cx="8569641" cy="952976"/>
          </a:xfrm>
        </p:spPr>
        <p:txBody>
          <a:bodyPr>
            <a:normAutofit/>
          </a:bodyPr>
          <a:lstStyle/>
          <a:p>
            <a:r>
              <a:rPr lang="en-US" dirty="0"/>
              <a:t>Proposal: Definition of Conduit Debt</a:t>
            </a:r>
          </a:p>
        </p:txBody>
      </p:sp>
      <p:sp>
        <p:nvSpPr>
          <p:cNvPr id="4" name="Slide Number Placeholder 3">
            <a:extLst>
              <a:ext uri="{FF2B5EF4-FFF2-40B4-BE49-F238E27FC236}">
                <a16:creationId xmlns:a16="http://schemas.microsoft.com/office/drawing/2014/main" id="{F9035515-63AA-49E2-9D2E-966D2FAD71D9}"/>
              </a:ext>
            </a:extLst>
          </p:cNvPr>
          <p:cNvSpPr>
            <a:spLocks noGrp="1"/>
          </p:cNvSpPr>
          <p:nvPr>
            <p:ph type="sldNum" sz="quarter" idx="4"/>
          </p:nvPr>
        </p:nvSpPr>
        <p:spPr/>
        <p:txBody>
          <a:bodyPr/>
          <a:lstStyle/>
          <a:p>
            <a:pPr>
              <a:defRPr/>
            </a:pPr>
            <a:fld id="{B8C3CD40-D32D-4A66-9ED6-B023972553E0}" type="slidenum">
              <a:rPr lang="en-US" smtClean="0"/>
              <a:pPr>
                <a:defRPr/>
              </a:pPr>
              <a:t>90</a:t>
            </a:fld>
            <a:endParaRPr lang="en-US"/>
          </a:p>
        </p:txBody>
      </p:sp>
    </p:spTree>
    <p:extLst>
      <p:ext uri="{BB962C8B-B14F-4D97-AF65-F5344CB8AC3E}">
        <p14:creationId xmlns:p14="http://schemas.microsoft.com/office/powerpoint/2010/main" val="1009301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6F45F-4109-4D8D-B093-CBD6A9B41EF9}"/>
              </a:ext>
            </a:extLst>
          </p:cNvPr>
          <p:cNvSpPr>
            <a:spLocks noGrp="1"/>
          </p:cNvSpPr>
          <p:nvPr>
            <p:ph idx="1"/>
          </p:nvPr>
        </p:nvSpPr>
        <p:spPr>
          <a:xfrm>
            <a:off x="119502" y="1460494"/>
            <a:ext cx="8561387" cy="4930878"/>
          </a:xfrm>
        </p:spPr>
        <p:txBody>
          <a:bodyPr vert="horz" lIns="91440" tIns="45720" rIns="91440" bIns="45720" rtlCol="0" anchor="t">
            <a:normAutofit lnSpcReduction="10000"/>
          </a:bodyPr>
          <a:lstStyle/>
          <a:p>
            <a:pPr indent="-233363"/>
            <a:r>
              <a:rPr lang="en-US" dirty="0">
                <a:solidFill>
                  <a:schemeClr val="tx1"/>
                </a:solidFill>
              </a:rPr>
              <a:t>Generally, issuers’ commitments are limited to the resources provided by the third-party obligor.</a:t>
            </a:r>
          </a:p>
          <a:p>
            <a:pPr indent="-233363"/>
            <a:r>
              <a:rPr lang="en-US" dirty="0"/>
              <a:t>“Additional commitments” – occasionally, an issuer may </a:t>
            </a:r>
            <a:r>
              <a:rPr lang="en-US" dirty="0">
                <a:solidFill>
                  <a:schemeClr val="tx1"/>
                </a:solidFill>
              </a:rPr>
              <a:t>extend an </a:t>
            </a:r>
            <a:r>
              <a:rPr lang="en-US" i="1" dirty="0">
                <a:solidFill>
                  <a:schemeClr val="tx1"/>
                </a:solidFill>
              </a:rPr>
              <a:t>additional commitment </a:t>
            </a:r>
            <a:r>
              <a:rPr lang="en-US" dirty="0">
                <a:solidFill>
                  <a:schemeClr val="tx1"/>
                </a:solidFill>
              </a:rPr>
              <a:t>of its own resources and agree to support debt service in the event of the third-party obligor’s default. </a:t>
            </a:r>
            <a:r>
              <a:rPr lang="en-US" dirty="0"/>
              <a:t>For example:</a:t>
            </a:r>
          </a:p>
          <a:p>
            <a:pPr marL="401638" lvl="1" indent="-165100"/>
            <a:r>
              <a:rPr lang="en-US" dirty="0"/>
              <a:t>Extending a moral obligation pledge</a:t>
            </a:r>
          </a:p>
          <a:p>
            <a:pPr marL="401638" lvl="1" indent="-165100"/>
            <a:r>
              <a:rPr lang="en-US" dirty="0"/>
              <a:t>Extending an appropriation pledge</a:t>
            </a:r>
          </a:p>
          <a:p>
            <a:pPr marL="401638" lvl="1" indent="-165100"/>
            <a:r>
              <a:rPr lang="en-US" dirty="0"/>
              <a:t>Extending a guarantee </a:t>
            </a:r>
          </a:p>
          <a:p>
            <a:pPr marL="401638" lvl="1" indent="-165100"/>
            <a:r>
              <a:rPr lang="en-US" dirty="0"/>
              <a:t>Pledging its own property, revenue, or other assets as security</a:t>
            </a:r>
          </a:p>
          <a:p>
            <a:pPr marL="401638" lvl="1" indent="-165100"/>
            <a:r>
              <a:rPr lang="en-US" dirty="0"/>
              <a:t>Requesting appropriations without a moral obligation pledge or appropriation pledge</a:t>
            </a:r>
          </a:p>
        </p:txBody>
      </p:sp>
      <p:sp>
        <p:nvSpPr>
          <p:cNvPr id="3" name="Title 2">
            <a:extLst>
              <a:ext uri="{FF2B5EF4-FFF2-40B4-BE49-F238E27FC236}">
                <a16:creationId xmlns:a16="http://schemas.microsoft.com/office/drawing/2014/main" id="{20F9D1C1-641A-4553-9632-6DD9F51C8576}"/>
              </a:ext>
            </a:extLst>
          </p:cNvPr>
          <p:cNvSpPr>
            <a:spLocks noGrp="1"/>
          </p:cNvSpPr>
          <p:nvPr>
            <p:ph type="title"/>
          </p:nvPr>
        </p:nvSpPr>
        <p:spPr>
          <a:xfrm>
            <a:off x="119502" y="269617"/>
            <a:ext cx="8942202" cy="897252"/>
          </a:xfrm>
        </p:spPr>
        <p:txBody>
          <a:bodyPr>
            <a:noAutofit/>
          </a:bodyPr>
          <a:lstStyle/>
          <a:p>
            <a:r>
              <a:rPr lang="en-US" dirty="0">
                <a:cs typeface="Calibri Light"/>
              </a:rPr>
              <a:t>Proposal: Limited and Additional Commitments</a:t>
            </a:r>
            <a:endParaRPr lang="en-US" dirty="0"/>
          </a:p>
        </p:txBody>
      </p:sp>
    </p:spTree>
    <p:extLst>
      <p:ext uri="{BB962C8B-B14F-4D97-AF65-F5344CB8AC3E}">
        <p14:creationId xmlns:p14="http://schemas.microsoft.com/office/powerpoint/2010/main" val="3228398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F0F21-346E-4806-8432-DEB67A93B3E2}"/>
              </a:ext>
            </a:extLst>
          </p:cNvPr>
          <p:cNvSpPr>
            <a:spLocks noGrp="1"/>
          </p:cNvSpPr>
          <p:nvPr>
            <p:ph idx="1"/>
          </p:nvPr>
        </p:nvSpPr>
        <p:spPr>
          <a:xfrm>
            <a:off x="292608" y="1655064"/>
            <a:ext cx="8540496" cy="4498848"/>
          </a:xfrm>
        </p:spPr>
        <p:txBody>
          <a:bodyPr vert="horz" lIns="91440" tIns="45720" rIns="91440" bIns="45720" rtlCol="0" anchor="t">
            <a:normAutofit/>
          </a:bodyPr>
          <a:lstStyle/>
          <a:p>
            <a:pPr indent="-233363"/>
            <a:r>
              <a:rPr lang="en-US" dirty="0">
                <a:solidFill>
                  <a:schemeClr val="tx1">
                    <a:lumMod val="75000"/>
                    <a:lumOff val="25000"/>
                  </a:schemeClr>
                </a:solidFill>
              </a:rPr>
              <a:t>An issuer should </a:t>
            </a:r>
            <a:r>
              <a:rPr lang="en-US" i="1" dirty="0">
                <a:solidFill>
                  <a:schemeClr val="tx1">
                    <a:lumMod val="75000"/>
                    <a:lumOff val="25000"/>
                  </a:schemeClr>
                </a:solidFill>
              </a:rPr>
              <a:t>not</a:t>
            </a:r>
            <a:r>
              <a:rPr lang="en-US" dirty="0">
                <a:solidFill>
                  <a:schemeClr val="tx1">
                    <a:lumMod val="75000"/>
                    <a:lumOff val="25000"/>
                  </a:schemeClr>
                </a:solidFill>
              </a:rPr>
              <a:t> recognize a conduit debt obligation as a liability.</a:t>
            </a:r>
          </a:p>
          <a:p>
            <a:pPr indent="-233363"/>
            <a:r>
              <a:rPr lang="en-US" dirty="0">
                <a:solidFill>
                  <a:schemeClr val="tx1"/>
                </a:solidFill>
              </a:rPr>
              <a:t>The issuer, however, may have a related liability arising out of an additional commitment. </a:t>
            </a:r>
          </a:p>
          <a:p>
            <a:pPr indent="-233363"/>
            <a:r>
              <a:rPr lang="en-US" dirty="0">
                <a:solidFill>
                  <a:schemeClr val="tx1"/>
                </a:solidFill>
              </a:rPr>
              <a:t>The issuer should report a liability only when </a:t>
            </a:r>
            <a:r>
              <a:rPr lang="en-US" dirty="0">
                <a:solidFill>
                  <a:schemeClr val="tx1">
                    <a:lumMod val="75000"/>
                    <a:lumOff val="25000"/>
                  </a:schemeClr>
                </a:solidFill>
              </a:rPr>
              <a:t>qualitative factors indicate it is </a:t>
            </a:r>
            <a:r>
              <a:rPr lang="en-US" i="1" dirty="0">
                <a:solidFill>
                  <a:schemeClr val="tx1">
                    <a:lumMod val="75000"/>
                    <a:lumOff val="25000"/>
                  </a:schemeClr>
                </a:solidFill>
              </a:rPr>
              <a:t>more likely than not </a:t>
            </a:r>
            <a:r>
              <a:rPr lang="en-US" dirty="0">
                <a:solidFill>
                  <a:schemeClr val="tx1">
                    <a:lumMod val="75000"/>
                    <a:lumOff val="25000"/>
                  </a:schemeClr>
                </a:solidFill>
              </a:rPr>
              <a:t>that the issuer will support debt service payments for a conduit debt obligation.</a:t>
            </a:r>
          </a:p>
        </p:txBody>
      </p:sp>
      <p:sp>
        <p:nvSpPr>
          <p:cNvPr id="3" name="Title 2">
            <a:extLst>
              <a:ext uri="{FF2B5EF4-FFF2-40B4-BE49-F238E27FC236}">
                <a16:creationId xmlns:a16="http://schemas.microsoft.com/office/drawing/2014/main" id="{E8A845EC-55FB-4BAD-AF7A-1D633269AC6A}"/>
              </a:ext>
            </a:extLst>
          </p:cNvPr>
          <p:cNvSpPr>
            <a:spLocks noGrp="1"/>
          </p:cNvSpPr>
          <p:nvPr>
            <p:ph type="title"/>
          </p:nvPr>
        </p:nvSpPr>
        <p:spPr>
          <a:xfrm>
            <a:off x="154354" y="299752"/>
            <a:ext cx="8742758" cy="1007840"/>
          </a:xfrm>
        </p:spPr>
        <p:txBody>
          <a:bodyPr>
            <a:noAutofit/>
          </a:bodyPr>
          <a:lstStyle/>
          <a:p>
            <a:r>
              <a:rPr lang="en-US" dirty="0"/>
              <a:t>Proposal: Recognition of Conduit Debt </a:t>
            </a:r>
          </a:p>
        </p:txBody>
      </p:sp>
      <p:sp>
        <p:nvSpPr>
          <p:cNvPr id="4" name="Slide Number Placeholder 3">
            <a:extLst>
              <a:ext uri="{FF2B5EF4-FFF2-40B4-BE49-F238E27FC236}">
                <a16:creationId xmlns:a16="http://schemas.microsoft.com/office/drawing/2014/main" id="{F9035515-63AA-49E2-9D2E-966D2FAD71D9}"/>
              </a:ext>
            </a:extLst>
          </p:cNvPr>
          <p:cNvSpPr>
            <a:spLocks noGrp="1"/>
          </p:cNvSpPr>
          <p:nvPr>
            <p:ph type="sldNum" sz="quarter" idx="4"/>
          </p:nvPr>
        </p:nvSpPr>
        <p:spPr/>
        <p:txBody>
          <a:bodyPr/>
          <a:lstStyle/>
          <a:p>
            <a:pPr>
              <a:defRPr/>
            </a:pPr>
            <a:fld id="{B8C3CD40-D32D-4A66-9ED6-B023972553E0}" type="slidenum">
              <a:rPr lang="en-US" smtClean="0"/>
              <a:pPr>
                <a:defRPr/>
              </a:pPr>
              <a:t>92</a:t>
            </a:fld>
            <a:endParaRPr lang="en-US"/>
          </a:p>
        </p:txBody>
      </p:sp>
    </p:spTree>
    <p:extLst>
      <p:ext uri="{BB962C8B-B14F-4D97-AF65-F5344CB8AC3E}">
        <p14:creationId xmlns:p14="http://schemas.microsoft.com/office/powerpoint/2010/main" val="2240643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0D5-78CD-4484-A4B3-615889557B39}"/>
              </a:ext>
            </a:extLst>
          </p:cNvPr>
          <p:cNvSpPr>
            <a:spLocks noGrp="1"/>
          </p:cNvSpPr>
          <p:nvPr>
            <p:ph idx="1"/>
          </p:nvPr>
        </p:nvSpPr>
        <p:spPr>
          <a:xfrm>
            <a:off x="119502" y="1605542"/>
            <a:ext cx="8561387" cy="4814111"/>
          </a:xfrm>
        </p:spPr>
        <p:txBody>
          <a:bodyPr vert="horz" lIns="91440" tIns="45720" rIns="91440" bIns="45720" rtlCol="0" anchor="t">
            <a:normAutofit lnSpcReduction="10000"/>
          </a:bodyPr>
          <a:lstStyle/>
          <a:p>
            <a:pPr marL="228600" indent="-223838"/>
            <a:r>
              <a:rPr lang="en-US" dirty="0"/>
              <a:t>Some</a:t>
            </a:r>
            <a:r>
              <a:rPr lang="en-US" sz="2600" dirty="0"/>
              <a:t> </a:t>
            </a:r>
            <a:r>
              <a:rPr lang="en-US" dirty="0"/>
              <a:t>conduit debt obligations include “arrangements” that involve capital assets </a:t>
            </a:r>
            <a:r>
              <a:rPr lang="en-US" dirty="0">
                <a:solidFill>
                  <a:srgbClr val="000000"/>
                </a:solidFill>
              </a:rPr>
              <a:t>to be used by the third-party obligor but owned by the issuer. </a:t>
            </a:r>
          </a:p>
          <a:p>
            <a:pPr lvl="1" indent="-228600"/>
            <a:r>
              <a:rPr lang="en-US" dirty="0"/>
              <a:t>Payments from the third-party obligor coincide with the debt service repayment schedule and sometimes are characterized as lease payments. </a:t>
            </a:r>
          </a:p>
          <a:p>
            <a:pPr lvl="1" indent="-228600"/>
            <a:r>
              <a:rPr lang="en-US" dirty="0"/>
              <a:t>Ownership (title) of the capital asset may pass to the third-party obligor at the end of the arrangement or remain with issuer.</a:t>
            </a:r>
          </a:p>
          <a:p>
            <a:pPr indent="-228600"/>
            <a:r>
              <a:rPr lang="en-US" dirty="0">
                <a:solidFill>
                  <a:schemeClr val="tx1"/>
                </a:solidFill>
              </a:rPr>
              <a:t>Issuers would </a:t>
            </a:r>
            <a:r>
              <a:rPr lang="en-US" i="1" dirty="0">
                <a:solidFill>
                  <a:schemeClr val="tx1"/>
                </a:solidFill>
              </a:rPr>
              <a:t>not </a:t>
            </a:r>
            <a:r>
              <a:rPr lang="en-US" dirty="0">
                <a:solidFill>
                  <a:schemeClr val="tx1"/>
                </a:solidFill>
              </a:rPr>
              <a:t>(1) report those arrangements as leases, (2) recognize a liability for the related conduit debt obligations, or (3) recognize a receivable for the payments related to those arrangements.</a:t>
            </a:r>
            <a:endParaRPr lang="en-US" dirty="0"/>
          </a:p>
        </p:txBody>
      </p:sp>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2" y="320040"/>
            <a:ext cx="8677797" cy="1114536"/>
          </a:xfrm>
        </p:spPr>
        <p:txBody>
          <a:bodyPr/>
          <a:lstStyle/>
          <a:p>
            <a:r>
              <a:rPr lang="en-US" dirty="0"/>
              <a:t>Proposal: </a:t>
            </a:r>
            <a:r>
              <a:rPr lang="en-US" dirty="0">
                <a:cs typeface="Calibri Light"/>
              </a:rPr>
              <a:t>Arrangements and Capital Assets</a:t>
            </a:r>
            <a:endParaRPr lang="en-US" dirty="0"/>
          </a:p>
        </p:txBody>
      </p:sp>
    </p:spTree>
    <p:extLst>
      <p:ext uri="{BB962C8B-B14F-4D97-AF65-F5344CB8AC3E}">
        <p14:creationId xmlns:p14="http://schemas.microsoft.com/office/powerpoint/2010/main" val="524714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0D5-78CD-4484-A4B3-615889557B39}"/>
              </a:ext>
            </a:extLst>
          </p:cNvPr>
          <p:cNvSpPr>
            <a:spLocks noGrp="1"/>
          </p:cNvSpPr>
          <p:nvPr>
            <p:ph idx="1"/>
          </p:nvPr>
        </p:nvSpPr>
        <p:spPr>
          <a:xfrm>
            <a:off x="119502" y="1425678"/>
            <a:ext cx="8768466" cy="5203722"/>
          </a:xfrm>
        </p:spPr>
        <p:txBody>
          <a:bodyPr vert="horz" lIns="91440" tIns="45720" rIns="91440" bIns="45720" rtlCol="0" anchor="t">
            <a:normAutofit fontScale="92500"/>
          </a:bodyPr>
          <a:lstStyle/>
          <a:p>
            <a:pPr indent="-233363"/>
            <a:r>
              <a:rPr lang="en-US" dirty="0">
                <a:solidFill>
                  <a:srgbClr val="000000"/>
                </a:solidFill>
              </a:rPr>
              <a:t>If title passes to third-party obligor at the end of the arrangement, issuer would </a:t>
            </a:r>
            <a:r>
              <a:rPr lang="en-US" i="1" dirty="0">
                <a:solidFill>
                  <a:srgbClr val="000000"/>
                </a:solidFill>
              </a:rPr>
              <a:t>not </a:t>
            </a:r>
            <a:r>
              <a:rPr lang="en-US" dirty="0">
                <a:solidFill>
                  <a:srgbClr val="000000"/>
                </a:solidFill>
              </a:rPr>
              <a:t>report a capital asset either during the term of the arrangement or at the end of the arrangement.</a:t>
            </a:r>
          </a:p>
          <a:p>
            <a:pPr indent="-233363"/>
            <a:r>
              <a:rPr lang="en-US" dirty="0">
                <a:solidFill>
                  <a:srgbClr val="000000"/>
                </a:solidFill>
              </a:rPr>
              <a:t>If title never passes to the third-party obligor:</a:t>
            </a:r>
          </a:p>
          <a:p>
            <a:pPr lvl="1" indent="-228600"/>
            <a:r>
              <a:rPr lang="en-US" dirty="0">
                <a:solidFill>
                  <a:srgbClr val="000000"/>
                </a:solidFill>
              </a:rPr>
              <a:t>…and the third-party obligor has exclusive use of the </a:t>
            </a:r>
            <a:r>
              <a:rPr lang="en-US" i="1" dirty="0">
                <a:solidFill>
                  <a:srgbClr val="000000"/>
                </a:solidFill>
              </a:rPr>
              <a:t>entire</a:t>
            </a:r>
            <a:r>
              <a:rPr lang="en-US" dirty="0">
                <a:solidFill>
                  <a:srgbClr val="000000"/>
                </a:solidFill>
              </a:rPr>
              <a:t> capital asset, the issuer would not recognize a capital asset until the arrangement ends. </a:t>
            </a:r>
          </a:p>
          <a:p>
            <a:pPr lvl="1" indent="-228600"/>
            <a:r>
              <a:rPr lang="en-US" dirty="0">
                <a:solidFill>
                  <a:srgbClr val="000000"/>
                </a:solidFill>
              </a:rPr>
              <a:t>…and the third-party obligor has exclusive use of only </a:t>
            </a:r>
            <a:r>
              <a:rPr lang="en-US" i="1" dirty="0">
                <a:solidFill>
                  <a:srgbClr val="000000"/>
                </a:solidFill>
              </a:rPr>
              <a:t>portions</a:t>
            </a:r>
            <a:r>
              <a:rPr lang="en-US" dirty="0">
                <a:solidFill>
                  <a:srgbClr val="000000"/>
                </a:solidFill>
              </a:rPr>
              <a:t> of the capital asset, the issuer would recognize a capital asset and a deferred inflow of resources at the inception of the arrangement. The deferred inflow of resources would be recognized as revenue in a systematic and rational manner over the term of the arrangement. </a:t>
            </a:r>
          </a:p>
        </p:txBody>
      </p:sp>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2" y="152892"/>
            <a:ext cx="8677797" cy="1114536"/>
          </a:xfrm>
        </p:spPr>
        <p:txBody>
          <a:bodyPr/>
          <a:lstStyle/>
          <a:p>
            <a:r>
              <a:rPr lang="en-US" dirty="0"/>
              <a:t>Proposal: </a:t>
            </a:r>
            <a:r>
              <a:rPr lang="en-US" dirty="0">
                <a:cs typeface="Calibri Light"/>
              </a:rPr>
              <a:t>Arrangements and Capital Assets (continued)</a:t>
            </a:r>
            <a:endParaRPr lang="en-US" dirty="0"/>
          </a:p>
        </p:txBody>
      </p:sp>
    </p:spTree>
    <p:extLst>
      <p:ext uri="{BB962C8B-B14F-4D97-AF65-F5344CB8AC3E}">
        <p14:creationId xmlns:p14="http://schemas.microsoft.com/office/powerpoint/2010/main" val="26266645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F6C307-9C15-466D-A11F-3BA0DA1DD6FB}"/>
              </a:ext>
            </a:extLst>
          </p:cNvPr>
          <p:cNvGraphicFramePr>
            <a:graphicFrameLocks noGrp="1"/>
          </p:cNvGraphicFramePr>
          <p:nvPr>
            <p:ph idx="1"/>
            <p:extLst>
              <p:ext uri="{D42A27DB-BD31-4B8C-83A1-F6EECF244321}">
                <p14:modId xmlns:p14="http://schemas.microsoft.com/office/powerpoint/2010/main" val="646224303"/>
              </p:ext>
            </p:extLst>
          </p:nvPr>
        </p:nvGraphicFramePr>
        <p:xfrm>
          <a:off x="119062" y="1652588"/>
          <a:ext cx="8677796" cy="3388360"/>
        </p:xfrm>
        <a:graphic>
          <a:graphicData uri="http://schemas.openxmlformats.org/drawingml/2006/table">
            <a:tbl>
              <a:tblPr firstRow="1" bandRow="1">
                <a:tableStyleId>{5C22544A-7EE6-4342-B048-85BDC9FD1C3A}</a:tableStyleId>
              </a:tblPr>
              <a:tblGrid>
                <a:gridCol w="3566718">
                  <a:extLst>
                    <a:ext uri="{9D8B030D-6E8A-4147-A177-3AD203B41FA5}">
                      <a16:colId xmlns:a16="http://schemas.microsoft.com/office/drawing/2014/main" val="871675070"/>
                    </a:ext>
                  </a:extLst>
                </a:gridCol>
                <a:gridCol w="2233239">
                  <a:extLst>
                    <a:ext uri="{9D8B030D-6E8A-4147-A177-3AD203B41FA5}">
                      <a16:colId xmlns:a16="http://schemas.microsoft.com/office/drawing/2014/main" val="739121436"/>
                    </a:ext>
                  </a:extLst>
                </a:gridCol>
                <a:gridCol w="2877839">
                  <a:extLst>
                    <a:ext uri="{9D8B030D-6E8A-4147-A177-3AD203B41FA5}">
                      <a16:colId xmlns:a16="http://schemas.microsoft.com/office/drawing/2014/main" val="2317764548"/>
                    </a:ext>
                  </a:extLst>
                </a:gridCol>
              </a:tblGrid>
              <a:tr h="370840">
                <a:tc>
                  <a:txBody>
                    <a:bodyPr/>
                    <a:lstStyle/>
                    <a:p>
                      <a:r>
                        <a:rPr lang="en-US" dirty="0"/>
                        <a:t>Does title pass to third-party obligor at end of arrangement?</a:t>
                      </a:r>
                    </a:p>
                  </a:txBody>
                  <a:tcPr/>
                </a:tc>
                <a:tc>
                  <a:txBody>
                    <a:bodyPr/>
                    <a:lstStyle/>
                    <a:p>
                      <a:r>
                        <a:rPr lang="en-US" dirty="0"/>
                        <a:t>Does the issuer recognize a capital asset?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the issuer recognize a deferred inflow of resources?</a:t>
                      </a:r>
                    </a:p>
                  </a:txBody>
                  <a:tcPr/>
                </a:tc>
                <a:extLst>
                  <a:ext uri="{0D108BD9-81ED-4DB2-BD59-A6C34878D82A}">
                    <a16:rowId xmlns:a16="http://schemas.microsoft.com/office/drawing/2014/main" val="2140241215"/>
                  </a:ext>
                </a:extLst>
              </a:tr>
              <a:tr h="370840">
                <a:tc>
                  <a:txBody>
                    <a:bodyPr/>
                    <a:lstStyle/>
                    <a:p>
                      <a:r>
                        <a:rPr lang="en-US" dirty="0"/>
                        <a:t>Yes</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3229737291"/>
                  </a:ext>
                </a:extLst>
              </a:tr>
              <a:tr h="370840">
                <a:tc>
                  <a:txBody>
                    <a:bodyPr/>
                    <a:lstStyle/>
                    <a:p>
                      <a:r>
                        <a:rPr lang="en-US" dirty="0"/>
                        <a:t>No, and third party has exclusive use of </a:t>
                      </a:r>
                      <a:r>
                        <a:rPr lang="en-US" i="1" dirty="0"/>
                        <a:t>entire</a:t>
                      </a:r>
                      <a:r>
                        <a:rPr lang="en-US" dirty="0"/>
                        <a:t> capital asset</a:t>
                      </a:r>
                    </a:p>
                  </a:txBody>
                  <a:tcPr/>
                </a:tc>
                <a:tc>
                  <a:txBody>
                    <a:bodyPr/>
                    <a:lstStyle/>
                    <a:p>
                      <a:r>
                        <a:rPr lang="en-US" dirty="0"/>
                        <a:t>Yes, when the arrangement ends</a:t>
                      </a:r>
                    </a:p>
                  </a:txBody>
                  <a:tcPr/>
                </a:tc>
                <a:tc>
                  <a:txBody>
                    <a:bodyPr/>
                    <a:lstStyle/>
                    <a:p>
                      <a:r>
                        <a:rPr lang="en-US" dirty="0"/>
                        <a:t>No</a:t>
                      </a:r>
                    </a:p>
                  </a:txBody>
                  <a:tcPr/>
                </a:tc>
                <a:extLst>
                  <a:ext uri="{0D108BD9-81ED-4DB2-BD59-A6C34878D82A}">
                    <a16:rowId xmlns:a16="http://schemas.microsoft.com/office/drawing/2014/main" val="641927045"/>
                  </a:ext>
                </a:extLst>
              </a:tr>
              <a:tr h="370840">
                <a:tc>
                  <a:txBody>
                    <a:bodyPr/>
                    <a:lstStyle/>
                    <a:p>
                      <a:r>
                        <a:rPr lang="en-US" dirty="0"/>
                        <a:t>No, and third party has exclusive use of only </a:t>
                      </a:r>
                      <a:r>
                        <a:rPr lang="en-US" i="1" dirty="0"/>
                        <a:t>portions </a:t>
                      </a:r>
                      <a:r>
                        <a:rPr lang="en-US" i="0" dirty="0"/>
                        <a:t>of the capital asset</a:t>
                      </a:r>
                      <a:endParaRPr lang="en-US" dirty="0"/>
                    </a:p>
                  </a:txBody>
                  <a:tcPr/>
                </a:tc>
                <a:tc>
                  <a:txBody>
                    <a:bodyPr/>
                    <a:lstStyle/>
                    <a:p>
                      <a:r>
                        <a:rPr lang="en-US" dirty="0"/>
                        <a:t>Yes, at the inception of the arrangement</a:t>
                      </a:r>
                    </a:p>
                  </a:txBody>
                  <a:tcPr/>
                </a:tc>
                <a:tc>
                  <a:txBody>
                    <a:bodyPr/>
                    <a:lstStyle/>
                    <a:p>
                      <a:r>
                        <a:rPr lang="en-US" dirty="0"/>
                        <a:t>Yes, at the inception of the arrangement; deferred inflow recognized as revenue over the term of the arrangement</a:t>
                      </a:r>
                    </a:p>
                  </a:txBody>
                  <a:tcPr/>
                </a:tc>
                <a:extLst>
                  <a:ext uri="{0D108BD9-81ED-4DB2-BD59-A6C34878D82A}">
                    <a16:rowId xmlns:a16="http://schemas.microsoft.com/office/drawing/2014/main" val="1147799096"/>
                  </a:ext>
                </a:extLst>
              </a:tr>
            </a:tbl>
          </a:graphicData>
        </a:graphic>
      </p:graphicFrame>
      <p:sp>
        <p:nvSpPr>
          <p:cNvPr id="3" name="Title 2">
            <a:extLst>
              <a:ext uri="{FF2B5EF4-FFF2-40B4-BE49-F238E27FC236}">
                <a16:creationId xmlns:a16="http://schemas.microsoft.com/office/drawing/2014/main" id="{2A4B02F1-665F-4EE9-AFCA-E424757DA4FE}"/>
              </a:ext>
            </a:extLst>
          </p:cNvPr>
          <p:cNvSpPr>
            <a:spLocks noGrp="1"/>
          </p:cNvSpPr>
          <p:nvPr>
            <p:ph type="title"/>
          </p:nvPr>
        </p:nvSpPr>
        <p:spPr>
          <a:xfrm>
            <a:off x="119062" y="405348"/>
            <a:ext cx="8677797" cy="897252"/>
          </a:xfrm>
        </p:spPr>
        <p:txBody>
          <a:bodyPr/>
          <a:lstStyle/>
          <a:p>
            <a:r>
              <a:rPr lang="en-US" dirty="0"/>
              <a:t>Proposal: </a:t>
            </a:r>
            <a:r>
              <a:rPr lang="en-US" dirty="0">
                <a:cs typeface="Calibri Light"/>
              </a:rPr>
              <a:t>Arrangements and Capital Assets (continued)</a:t>
            </a:r>
            <a:endParaRPr lang="en-US" dirty="0"/>
          </a:p>
        </p:txBody>
      </p:sp>
      <p:sp>
        <p:nvSpPr>
          <p:cNvPr id="4" name="Slide Number Placeholder 3">
            <a:extLst>
              <a:ext uri="{FF2B5EF4-FFF2-40B4-BE49-F238E27FC236}">
                <a16:creationId xmlns:a16="http://schemas.microsoft.com/office/drawing/2014/main" id="{AFC589A0-ACD4-4C08-901C-31B64B7B4A7D}"/>
              </a:ext>
            </a:extLst>
          </p:cNvPr>
          <p:cNvSpPr>
            <a:spLocks noGrp="1"/>
          </p:cNvSpPr>
          <p:nvPr>
            <p:ph type="sldNum" sz="quarter" idx="4"/>
          </p:nvPr>
        </p:nvSpPr>
        <p:spPr/>
        <p:txBody>
          <a:bodyPr/>
          <a:lstStyle/>
          <a:p>
            <a:pPr>
              <a:defRPr/>
            </a:pPr>
            <a:fld id="{B8C3CD40-D32D-4A66-9ED6-B023972553E0}" type="slidenum">
              <a:rPr lang="en-US" smtClean="0"/>
              <a:pPr>
                <a:defRPr/>
              </a:pPr>
              <a:t>95</a:t>
            </a:fld>
            <a:endParaRPr lang="en-US"/>
          </a:p>
        </p:txBody>
      </p:sp>
    </p:spTree>
    <p:extLst>
      <p:ext uri="{BB962C8B-B14F-4D97-AF65-F5344CB8AC3E}">
        <p14:creationId xmlns:p14="http://schemas.microsoft.com/office/powerpoint/2010/main" val="2294633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4B786A-89C9-42FC-A0E0-6BD5C235DCF6}"/>
              </a:ext>
            </a:extLst>
          </p:cNvPr>
          <p:cNvSpPr>
            <a:spLocks noGrp="1"/>
          </p:cNvSpPr>
          <p:nvPr>
            <p:ph idx="1"/>
          </p:nvPr>
        </p:nvSpPr>
        <p:spPr>
          <a:xfrm>
            <a:off x="119502" y="1652677"/>
            <a:ext cx="8677797" cy="4624240"/>
          </a:xfrm>
        </p:spPr>
        <p:txBody>
          <a:bodyPr vert="horz" lIns="91440" tIns="45720" rIns="91440" bIns="45720" rtlCol="0" anchor="t">
            <a:normAutofit/>
          </a:bodyPr>
          <a:lstStyle/>
          <a:p>
            <a:pPr marL="228600" indent="-223838"/>
            <a:r>
              <a:rPr lang="en-US" dirty="0"/>
              <a:t>A general description of the issuer’s conduit debt obligations, organized by type of commitment:</a:t>
            </a:r>
          </a:p>
          <a:p>
            <a:pPr marL="512763" lvl="1" indent="-222250"/>
            <a:r>
              <a:rPr lang="en-US" dirty="0">
                <a:solidFill>
                  <a:srgbClr val="000000"/>
                </a:solidFill>
              </a:rPr>
              <a:t>Aggregate outstanding principal amount</a:t>
            </a:r>
            <a:endParaRPr lang="en-US" dirty="0">
              <a:solidFill>
                <a:srgbClr val="404040"/>
              </a:solidFill>
            </a:endParaRPr>
          </a:p>
          <a:p>
            <a:pPr marL="512763" lvl="1" indent="-222250"/>
            <a:r>
              <a:rPr lang="en-US" dirty="0">
                <a:solidFill>
                  <a:srgbClr val="000000"/>
                </a:solidFill>
              </a:rPr>
              <a:t>Each type of commitment extended by the issuer</a:t>
            </a:r>
          </a:p>
          <a:p>
            <a:pPr marL="228600" indent="-223838"/>
            <a:r>
              <a:rPr lang="en-US" dirty="0"/>
              <a:t>If the issuer recognizes a related liability:</a:t>
            </a:r>
          </a:p>
          <a:p>
            <a:pPr marL="512763" lvl="1" indent="-222250"/>
            <a:r>
              <a:rPr lang="en-US" dirty="0">
                <a:solidFill>
                  <a:srgbClr val="000000"/>
                </a:solidFill>
              </a:rPr>
              <a:t>Beginning balances, increases, decreases, ending balances</a:t>
            </a:r>
          </a:p>
          <a:p>
            <a:pPr marL="512763" lvl="1" indent="-222250"/>
            <a:r>
              <a:rPr lang="en-US" dirty="0">
                <a:solidFill>
                  <a:srgbClr val="000000"/>
                </a:solidFill>
              </a:rPr>
              <a:t>Cumulative payments that have been made</a:t>
            </a:r>
          </a:p>
          <a:p>
            <a:pPr marL="512763" lvl="1" indent="-222250"/>
            <a:r>
              <a:rPr lang="en-US" dirty="0">
                <a:solidFill>
                  <a:srgbClr val="000000"/>
                </a:solidFill>
              </a:rPr>
              <a:t>Amounts, if any, expected to be recovered for those payments</a:t>
            </a:r>
          </a:p>
        </p:txBody>
      </p:sp>
      <p:sp>
        <p:nvSpPr>
          <p:cNvPr id="3" name="Title 2">
            <a:extLst>
              <a:ext uri="{FF2B5EF4-FFF2-40B4-BE49-F238E27FC236}">
                <a16:creationId xmlns:a16="http://schemas.microsoft.com/office/drawing/2014/main" id="{0491F921-286D-42E4-9874-1ED6BADA0823}"/>
              </a:ext>
            </a:extLst>
          </p:cNvPr>
          <p:cNvSpPr>
            <a:spLocks noGrp="1"/>
          </p:cNvSpPr>
          <p:nvPr>
            <p:ph type="title"/>
          </p:nvPr>
        </p:nvSpPr>
        <p:spPr>
          <a:xfrm>
            <a:off x="119502" y="418452"/>
            <a:ext cx="8677797" cy="897252"/>
          </a:xfrm>
        </p:spPr>
        <p:txBody>
          <a:bodyPr/>
          <a:lstStyle/>
          <a:p>
            <a:r>
              <a:rPr lang="en-US" dirty="0"/>
              <a:t>Proposal: </a:t>
            </a:r>
            <a:r>
              <a:rPr lang="en-US" dirty="0">
                <a:cs typeface="Calibri Light"/>
              </a:rPr>
              <a:t>Disclosures</a:t>
            </a:r>
            <a:endParaRPr lang="en-US" dirty="0"/>
          </a:p>
        </p:txBody>
      </p:sp>
    </p:spTree>
    <p:extLst>
      <p:ext uri="{BB962C8B-B14F-4D97-AF65-F5344CB8AC3E}">
        <p14:creationId xmlns:p14="http://schemas.microsoft.com/office/powerpoint/2010/main" val="25928639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428462461"/>
              </p:ext>
            </p:extLst>
          </p:nvPr>
        </p:nvGraphicFramePr>
        <p:xfrm>
          <a:off x="119063" y="1652588"/>
          <a:ext cx="8561388" cy="1656861"/>
        </p:xfrm>
        <a:graphic>
          <a:graphicData uri="http://schemas.openxmlformats.org/drawingml/2006/table">
            <a:tbl>
              <a:tblPr bandRow="1">
                <a:tableStyleId>{5C22544A-7EE6-4342-B048-85BDC9FD1C3A}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ctr"/>
                      <a:r>
                        <a:rPr lang="en-US"/>
                        <a:t>Added to Current Technical Agenda </a:t>
                      </a:r>
                    </a:p>
                  </a:txBody>
                  <a:tcPr marL="95127" marR="95127" anchor="ctr"/>
                </a:tc>
                <a:tc>
                  <a:txBody>
                    <a:bodyPr/>
                    <a:lstStyle/>
                    <a:p>
                      <a:pPr algn="ctr"/>
                      <a:r>
                        <a:rPr lang="en-US"/>
                        <a:t>August 2017</a:t>
                      </a:r>
                    </a:p>
                  </a:txBody>
                  <a:tcPr marL="95127" marR="95127" anchor="ctr"/>
                </a:tc>
                <a:extLst>
                  <a:ext uri="{0D108BD9-81ED-4DB2-BD59-A6C34878D82A}">
                    <a16:rowId xmlns:a16="http://schemas.microsoft.com/office/drawing/2014/main" val="10002"/>
                  </a:ext>
                </a:extLst>
              </a:tr>
              <a:tr h="552287">
                <a:tc>
                  <a:txBody>
                    <a:bodyPr/>
                    <a:lstStyle/>
                    <a:p>
                      <a:pPr algn="ctr"/>
                      <a:r>
                        <a:rPr lang="en-US" dirty="0"/>
                        <a:t>Exposure</a:t>
                      </a:r>
                      <a:r>
                        <a:rPr lang="en-US" baseline="0" dirty="0"/>
                        <a:t> Draft Approved</a:t>
                      </a:r>
                      <a:endParaRPr lang="en-US" dirty="0"/>
                    </a:p>
                  </a:txBody>
                  <a:tcPr marL="95127" marR="95127" anchor="ctr"/>
                </a:tc>
                <a:tc>
                  <a:txBody>
                    <a:bodyPr/>
                    <a:lstStyle/>
                    <a:p>
                      <a:pPr algn="ctr"/>
                      <a:r>
                        <a:rPr lang="en-US" dirty="0"/>
                        <a:t>July 2018</a:t>
                      </a:r>
                    </a:p>
                  </a:txBody>
                  <a:tcPr marL="95127" marR="95127" anchor="ctr"/>
                </a:tc>
                <a:extLst>
                  <a:ext uri="{0D108BD9-81ED-4DB2-BD59-A6C34878D82A}">
                    <a16:rowId xmlns:a16="http://schemas.microsoft.com/office/drawing/2014/main" val="10003"/>
                  </a:ext>
                </a:extLst>
              </a:tr>
              <a:tr h="552287">
                <a:tc>
                  <a:txBody>
                    <a:bodyPr/>
                    <a:lstStyle/>
                    <a:p>
                      <a:pPr algn="ctr"/>
                      <a:r>
                        <a:rPr lang="en-US" dirty="0"/>
                        <a:t>Comment Deadline</a:t>
                      </a:r>
                    </a:p>
                  </a:txBody>
                  <a:tcPr marL="95127" marR="95127" anchor="ctr"/>
                </a:tc>
                <a:tc>
                  <a:txBody>
                    <a:bodyPr/>
                    <a:lstStyle/>
                    <a:p>
                      <a:pPr algn="ctr"/>
                      <a:r>
                        <a:rPr lang="en-US" dirty="0"/>
                        <a:t>November 2, 2018</a:t>
                      </a:r>
                    </a:p>
                  </a:txBody>
                  <a:tcPr marL="95127" marR="95127" anchor="ctr"/>
                </a:tc>
                <a:extLst>
                  <a:ext uri="{0D108BD9-81ED-4DB2-BD59-A6C34878D82A}">
                    <a16:rowId xmlns:a16="http://schemas.microsoft.com/office/drawing/2014/main" val="630717284"/>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97</a:t>
            </a:fld>
            <a:endParaRPr lang="en-US"/>
          </a:p>
        </p:txBody>
      </p:sp>
    </p:spTree>
    <p:extLst>
      <p:ext uri="{BB962C8B-B14F-4D97-AF65-F5344CB8AC3E}">
        <p14:creationId xmlns:p14="http://schemas.microsoft.com/office/powerpoint/2010/main" val="2080715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a:t>Current Technical Agenda Projects</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98</a:t>
            </a:fld>
            <a:endParaRPr lang="en-US"/>
          </a:p>
        </p:txBody>
      </p:sp>
    </p:spTree>
    <p:extLst>
      <p:ext uri="{BB962C8B-B14F-4D97-AF65-F5344CB8AC3E}">
        <p14:creationId xmlns:p14="http://schemas.microsoft.com/office/powerpoint/2010/main" val="2514264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Conceptual Framework—</a:t>
            </a:r>
            <a:br>
              <a:rPr lang="en-US" sz="4000" dirty="0"/>
            </a:br>
            <a:r>
              <a:rPr lang="en-US" sz="4000" dirty="0"/>
              <a:t>Disclosure Framework</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99</a:t>
            </a:fld>
            <a:endParaRPr lang="en-US"/>
          </a:p>
        </p:txBody>
      </p:sp>
    </p:spTree>
    <p:extLst>
      <p:ext uri="{BB962C8B-B14F-4D97-AF65-F5344CB8AC3E}">
        <p14:creationId xmlns:p14="http://schemas.microsoft.com/office/powerpoint/2010/main" val="3718861179"/>
      </p:ext>
    </p:extLst>
  </p:cSld>
  <p:clrMapOvr>
    <a:masterClrMapping/>
  </p:clrMapOvr>
</p:sld>
</file>

<file path=ppt/theme/theme1.xml><?xml version="1.0" encoding="utf-8"?>
<a:theme xmlns:a="http://schemas.openxmlformats.org/drawingml/2006/main" name="FAF-Template-Update">
  <a:themeElements>
    <a:clrScheme name="FAF-FASB-GASB">
      <a:dk1>
        <a:sysClr val="windowText" lastClr="000000"/>
      </a:dk1>
      <a:lt1>
        <a:sysClr val="window" lastClr="FFFFFF"/>
      </a:lt1>
      <a:dk2>
        <a:srgbClr val="1F497D"/>
      </a:dk2>
      <a:lt2>
        <a:srgbClr val="EEECE1"/>
      </a:lt2>
      <a:accent1>
        <a:srgbClr val="054569"/>
      </a:accent1>
      <a:accent2>
        <a:srgbClr val="085BB8"/>
      </a:accent2>
      <a:accent3>
        <a:srgbClr val="00609C"/>
      </a:accent3>
      <a:accent4>
        <a:srgbClr val="EF4142"/>
      </a:accent4>
      <a:accent5>
        <a:srgbClr val="7F7F7F"/>
      </a:accent5>
      <a:accent6>
        <a:srgbClr val="7F7F7F"/>
      </a:accent6>
      <a:hlink>
        <a:srgbClr val="EF4142"/>
      </a:hlink>
      <a:folHlink>
        <a:srgbClr val="EF4142"/>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extLst>
    <a:ext uri="{05A4C25C-085E-4340-85A3-A5531E510DB2}">
      <thm15:themeFamily xmlns:thm15="http://schemas.microsoft.com/office/thememl/2012/main" name="GASB Logo  -  Read-Only" id="{013E4A0A-ED0D-4C80-AAFC-7E07C66CBA09}" vid="{4C698FED-B770-42C8-9210-ADFD349A2F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48704E5017304DBBC35CF285CA1CAD" ma:contentTypeVersion="12" ma:contentTypeDescription="Create a new document." ma:contentTypeScope="" ma:versionID="59a09cb2a25a680487532bcffb965701">
  <xsd:schema xmlns:xsd="http://www.w3.org/2001/XMLSchema" xmlns:xs="http://www.w3.org/2001/XMLSchema" xmlns:p="http://schemas.microsoft.com/office/2006/metadata/properties" xmlns:ns2="072a10ed-8fd6-44cd-bf2f-50a035f70f79" xmlns:ns3="f407756b-94b0-4141-b213-d8eb74fca2d7" targetNamespace="http://schemas.microsoft.com/office/2006/metadata/properties" ma:root="true" ma:fieldsID="782bd56371afe6acd7893bd04cdd442a" ns2:_="" ns3:_="">
    <xsd:import namespace="072a10ed-8fd6-44cd-bf2f-50a035f70f79"/>
    <xsd:import namespace="f407756b-94b0-4141-b213-d8eb74fca2d7"/>
    <xsd:element name="properties">
      <xsd:complexType>
        <xsd:sequence>
          <xsd:element name="documentManagement">
            <xsd:complexType>
              <xsd:all>
                <xsd:element ref="ns2:ge0523be42774ecc9847b5957f746071" minOccurs="0"/>
                <xsd:element ref="ns2:TaxCatchAll" minOccurs="0"/>
                <xsd:element ref="ns2:ie80f964293144cfbeb080466eb01bfa" minOccurs="0"/>
                <xsd:element ref="ns2:SharedWithUsers" minOccurs="0"/>
                <xsd:element ref="ns2:SharedWithDetails" minOccurs="0"/>
                <xsd:element ref="ns2:Year"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a10ed-8fd6-44cd-bf2f-50a035f70f79" elementFormDefault="qualified">
    <xsd:import namespace="http://schemas.microsoft.com/office/2006/documentManagement/types"/>
    <xsd:import namespace="http://schemas.microsoft.com/office/infopath/2007/PartnerControls"/>
    <xsd:element name="ge0523be42774ecc9847b5957f746071" ma:index="9" nillable="true" ma:taxonomy="true" ma:internalName="ge0523be42774ecc9847b5957f746071" ma:taxonomyFieldName="Project" ma:displayName="Project" ma:default="" ma:fieldId="{0e0523be-4277-4ecc-9847-b5957f746071}" ma:sspId="b92bc272-f3df-4af5-8394-f8e52d797594" ma:termSetId="35ee0076-c06c-4a43-8a77-896fe2cfb742"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c820e91-9012-485b-b81c-f4d05ec33800}" ma:internalName="TaxCatchAll" ma:showField="CatchAllData" ma:web="072a10ed-8fd6-44cd-bf2f-50a035f70f79">
      <xsd:complexType>
        <xsd:complexContent>
          <xsd:extension base="dms:MultiChoiceLookup">
            <xsd:sequence>
              <xsd:element name="Value" type="dms:Lookup" maxOccurs="unbounded" minOccurs="0" nillable="true"/>
            </xsd:sequence>
          </xsd:extension>
        </xsd:complexContent>
      </xsd:complexType>
    </xsd:element>
    <xsd:element name="ie80f964293144cfbeb080466eb01bfa" ma:index="12" nillable="true" ma:taxonomy="true" ma:internalName="ie80f964293144cfbeb080466eb01bfa" ma:taxonomyFieldName="Pronouncement" ma:displayName="Pronouncement" ma:default="" ma:fieldId="{2e80f964-2931-44cf-beb0-80466eb01bfa}" ma:sspId="b92bc272-f3df-4af5-8394-f8e52d797594" ma:termSetId="0af511c9-9f50-431f-8599-481643b78e90" ma:anchorId="00000000-0000-0000-0000-000000000000" ma:open="false" ma:isKeyword="false">
      <xsd:complexType>
        <xsd:sequence>
          <xsd:element ref="pc:Terms" minOccurs="0" maxOccurs="1"/>
        </xsd:sequence>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Year" ma:index="15"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f407756b-94b0-4141-b213-d8eb74fca2d7"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e80f964293144cfbeb080466eb01bfa xmlns="072a10ed-8fd6-44cd-bf2f-50a035f70f79">
      <Terms xmlns="http://schemas.microsoft.com/office/infopath/2007/PartnerControls"/>
    </ie80f964293144cfbeb080466eb01bfa>
    <TaxCatchAll xmlns="072a10ed-8fd6-44cd-bf2f-50a035f70f79"/>
    <Year xmlns="072a10ed-8fd6-44cd-bf2f-50a035f70f79" xsi:nil="true"/>
    <ge0523be42774ecc9847b5957f746071 xmlns="072a10ed-8fd6-44cd-bf2f-50a035f70f79">
      <Terms xmlns="http://schemas.microsoft.com/office/infopath/2007/PartnerControls"/>
    </ge0523be42774ecc9847b5957f746071>
    <SharedWithUsers xmlns="072a10ed-8fd6-44cd-bf2f-50a035f70f79">
      <UserInfo>
        <DisplayName>David A Vaudt</DisplayName>
        <AccountId>137</AccountId>
        <AccountType/>
      </UserInfo>
      <UserInfo>
        <DisplayName>Dean Mead</DisplayName>
        <AccountId>38</AccountId>
        <AccountType/>
      </UserInfo>
    </SharedWithUsers>
  </documentManagement>
</p:properties>
</file>

<file path=customXml/itemProps1.xml><?xml version="1.0" encoding="utf-8"?>
<ds:datastoreItem xmlns:ds="http://schemas.openxmlformats.org/officeDocument/2006/customXml" ds:itemID="{9FCE3B94-D028-4D31-BC25-E1FDB4A90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a10ed-8fd6-44cd-bf2f-50a035f70f79"/>
    <ds:schemaRef ds:uri="f407756b-94b0-4141-b213-d8eb74fca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755B00-A62E-451F-81AE-40A558B1B8D3}">
  <ds:schemaRefs>
    <ds:schemaRef ds:uri="http://schemas.microsoft.com/sharepoint/v3/contenttype/forms"/>
  </ds:schemaRefs>
</ds:datastoreItem>
</file>

<file path=customXml/itemProps3.xml><?xml version="1.0" encoding="utf-8"?>
<ds:datastoreItem xmlns:ds="http://schemas.openxmlformats.org/officeDocument/2006/customXml" ds:itemID="{B9422DF0-AE4B-45FB-8483-CFB36CF6F14D}">
  <ds:schemaRef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f407756b-94b0-4141-b213-d8eb74fca2d7"/>
    <ds:schemaRef ds:uri="http://purl.org/dc/elements/1.1/"/>
    <ds:schemaRef ds:uri="http://schemas.openxmlformats.org/package/2006/metadata/core-properties"/>
    <ds:schemaRef ds:uri="072a10ed-8fd6-44cd-bf2f-50a035f70f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GASB Logo</Template>
  <TotalTime>4694</TotalTime>
  <Words>11212</Words>
  <Application>Microsoft Office PowerPoint</Application>
  <PresentationFormat>On-screen Show (4:3)</PresentationFormat>
  <Paragraphs>1135</Paragraphs>
  <Slides>154</Slides>
  <Notes>69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154</vt:i4>
      </vt:variant>
    </vt:vector>
  </HeadingPairs>
  <TitlesOfParts>
    <vt:vector size="165" baseType="lpstr">
      <vt:lpstr>Lucida Grande</vt:lpstr>
      <vt:lpstr>MS Mincho</vt:lpstr>
      <vt:lpstr>ＭＳ Ｐゴシック</vt:lpstr>
      <vt:lpstr>Arial</vt:lpstr>
      <vt:lpstr>Calibri</vt:lpstr>
      <vt:lpstr>Calibri Light</vt:lpstr>
      <vt:lpstr>Courier New</vt:lpstr>
      <vt:lpstr>Georgia</vt:lpstr>
      <vt:lpstr>Times New Roman</vt:lpstr>
      <vt:lpstr>Wingdings</vt:lpstr>
      <vt:lpstr>FAF-Template-Update</vt:lpstr>
      <vt:lpstr>GASB Update</vt:lpstr>
      <vt:lpstr>Presentation Overview</vt:lpstr>
      <vt:lpstr>GASB Members</vt:lpstr>
      <vt:lpstr>How Is the GASB Funded?</vt:lpstr>
      <vt:lpstr>Pronouncements Currently Being Implemented</vt:lpstr>
      <vt:lpstr>Effective Dates—June 30</vt:lpstr>
      <vt:lpstr>Effective Dates—December 31</vt:lpstr>
      <vt:lpstr>Other Postemployment Benefits</vt:lpstr>
      <vt:lpstr>Overview</vt:lpstr>
      <vt:lpstr>Employer Scope and Applicability</vt:lpstr>
      <vt:lpstr>Liability to Employees for OPEB</vt:lpstr>
      <vt:lpstr>Measurement of the Total OPEB Liability—General Approach</vt:lpstr>
      <vt:lpstr>Measurement of the Total OPEB Liability: Projections of OPEB Payments</vt:lpstr>
      <vt:lpstr>Measurement of the Total OPEB Liability: Alternative Measurement Method</vt:lpstr>
      <vt:lpstr>Changes in the Liability</vt:lpstr>
      <vt:lpstr>Cost-Sharing Employers</vt:lpstr>
      <vt:lpstr>Notes and RSI</vt:lpstr>
      <vt:lpstr>Implementation Guide No. 2017-3, Accounting and Financial Reporting for Postemployment Benefits Other Than Pensions (and Certain Issues Related to OPEB Plan Reporting)</vt:lpstr>
      <vt:lpstr>OPEB Implementation Guidance</vt:lpstr>
      <vt:lpstr>Implementation Guidance</vt:lpstr>
      <vt:lpstr>Illustrations</vt:lpstr>
      <vt:lpstr>Effective Dates</vt:lpstr>
      <vt:lpstr>Irrevocable Split-Interest Agreements</vt:lpstr>
      <vt:lpstr>Irrevocable Split-Interest Agreements</vt:lpstr>
      <vt:lpstr>Scope</vt:lpstr>
      <vt:lpstr>Irrevocable Split-Interest Agreements with Resources Held by Government</vt:lpstr>
      <vt:lpstr>Irrevocable Split-Interest Agreements with Resources Held by Third Party</vt:lpstr>
      <vt:lpstr>Certain Asset Retirement Obligations</vt:lpstr>
      <vt:lpstr>Certain Asset Retirement Obligations</vt:lpstr>
      <vt:lpstr>Definitions and Scope</vt:lpstr>
      <vt:lpstr>Recognition &amp; Measurement</vt:lpstr>
      <vt:lpstr>Measurement Exception for a Minority Owner of a Jointly Owned Capital Asset</vt:lpstr>
      <vt:lpstr>Effects of Funding and Assurance</vt:lpstr>
      <vt:lpstr>Disclosures</vt:lpstr>
      <vt:lpstr>Fiduciary Activities</vt:lpstr>
      <vt:lpstr>Fiduciary Activities</vt:lpstr>
      <vt:lpstr>When Should a Government Report Assets in a Fiduciary Fund?</vt:lpstr>
      <vt:lpstr>When Should a Government Report Assets in a Fiduciary Fund?</vt:lpstr>
      <vt:lpstr>Component Units That Are Postemployment Benefit Arrangements Are Fiduciary if…</vt:lpstr>
      <vt:lpstr>Other Component Units Are Fiduciary if…</vt:lpstr>
      <vt:lpstr>When Does a Government Have Administrative Involvement or Direct Financial Involvement?</vt:lpstr>
      <vt:lpstr>Postemployment Benefit Arrangements That Are Not Component Units Are Fiduciary if…</vt:lpstr>
      <vt:lpstr>When Is a Government Controlling Assets?</vt:lpstr>
      <vt:lpstr>All Other Activities Are Fiduciary if…</vt:lpstr>
      <vt:lpstr>All Other Activities (continued)</vt:lpstr>
      <vt:lpstr>Fiduciary Fund Types</vt:lpstr>
      <vt:lpstr>Stand-Alone Business-Type Activities</vt:lpstr>
      <vt:lpstr>Omnibus 2017</vt:lpstr>
      <vt:lpstr>Omnibus 2017</vt:lpstr>
      <vt:lpstr>Component Units &amp; Government Combinations</vt:lpstr>
      <vt:lpstr>Fair Value Measurement &amp; Application</vt:lpstr>
      <vt:lpstr>Pensions &amp; OPEB</vt:lpstr>
      <vt:lpstr>OPEB</vt:lpstr>
      <vt:lpstr>OPEB (continued)</vt:lpstr>
      <vt:lpstr>Certain Debt Extinguishment Issues</vt:lpstr>
      <vt:lpstr>Certain Debt Extinguishment Issues</vt:lpstr>
      <vt:lpstr>In-Substance Defeasance Using Only Existing Resources</vt:lpstr>
      <vt:lpstr>In-Substance Defeasance Using Only Existing Resources (continued)</vt:lpstr>
      <vt:lpstr>Prepaid Insurance for All Debt Extinguishments</vt:lpstr>
      <vt:lpstr>Note Disclosure on Substitution Risk </vt:lpstr>
      <vt:lpstr>Leases</vt:lpstr>
      <vt:lpstr>Leases</vt:lpstr>
      <vt:lpstr>Scope and Approach</vt:lpstr>
      <vt:lpstr>Scope Exclusions</vt:lpstr>
      <vt:lpstr>Short-Term Leases</vt:lpstr>
      <vt:lpstr>Initial Reporting</vt:lpstr>
      <vt:lpstr>Subsequent Reporting</vt:lpstr>
      <vt:lpstr>General Lessee Disclosures</vt:lpstr>
      <vt:lpstr>General Lessor Disclosures</vt:lpstr>
      <vt:lpstr>Other Topics Covered by Statement 87</vt:lpstr>
      <vt:lpstr>Certain Disclosures Related to Debt, including Direct Borrowings and Direct Placements</vt:lpstr>
      <vt:lpstr>Debt Disclosures</vt:lpstr>
      <vt:lpstr>Definition of Debt for Disclosure Purposes</vt:lpstr>
      <vt:lpstr>New Disclosure Requirements</vt:lpstr>
      <vt:lpstr>Accounting for Interest Cost Incurred before the End of a Construction Period</vt:lpstr>
      <vt:lpstr>Interest Cost Incurred before the End of a Construction Period</vt:lpstr>
      <vt:lpstr>Recognizing Interest Cost</vt:lpstr>
      <vt:lpstr>Majority Equity Interests</vt:lpstr>
      <vt:lpstr>Majority Equity Interests</vt:lpstr>
      <vt:lpstr>Majority Equity Interest That Meets the Definition of an Investment</vt:lpstr>
      <vt:lpstr>Majority Equity Interest That Does Not Meet the Definition of an Investment</vt:lpstr>
      <vt:lpstr>100% Equity Interest That Does Not Meet the Definition of an Investment</vt:lpstr>
      <vt:lpstr>Implementation Guidance Updates</vt:lpstr>
      <vt:lpstr>Implementation Guidance Updates</vt:lpstr>
      <vt:lpstr>Implementation Guide 2017-1</vt:lpstr>
      <vt:lpstr>Implementation Guide 2018-1</vt:lpstr>
      <vt:lpstr>Documents Issued for Public Comment</vt:lpstr>
      <vt:lpstr>Exposure Draft: Conduit Debt Obligations</vt:lpstr>
      <vt:lpstr>Conduit Debt</vt:lpstr>
      <vt:lpstr>Proposal: Definition of Conduit Debt</vt:lpstr>
      <vt:lpstr>Proposal: Limited and Additional Commitments</vt:lpstr>
      <vt:lpstr>Proposal: Recognition of Conduit Debt </vt:lpstr>
      <vt:lpstr>Proposal: Arrangements and Capital Assets</vt:lpstr>
      <vt:lpstr>Proposal: Arrangements and Capital Assets (continued)</vt:lpstr>
      <vt:lpstr>Proposal: Arrangements and Capital Assets (continued)</vt:lpstr>
      <vt:lpstr>Proposal: Disclosures</vt:lpstr>
      <vt:lpstr>Project Timeline</vt:lpstr>
      <vt:lpstr>Current Technical Agenda Projects</vt:lpstr>
      <vt:lpstr>Conceptual Framework— Disclosure Framework</vt:lpstr>
      <vt:lpstr>Disclosure Framework</vt:lpstr>
      <vt:lpstr>Concepts Related to Disclosures</vt:lpstr>
      <vt:lpstr>Potential Topics to Consider</vt:lpstr>
      <vt:lpstr>Project Timeline</vt:lpstr>
      <vt:lpstr>Financial Reporting Model—Reexamination of Statement 34</vt:lpstr>
      <vt:lpstr>Financial Reporting Model Reexamination</vt:lpstr>
      <vt:lpstr>Concerns with Governmental Funds Financial Statements</vt:lpstr>
      <vt:lpstr>Tentative Preliminary Views: Recognition in Governmental Funds</vt:lpstr>
      <vt:lpstr>Tentative Preliminary Views: Recognition in Governmental Funds (continued)</vt:lpstr>
      <vt:lpstr>Tentative Preliminary Views: Presentation of Governmental Funds</vt:lpstr>
      <vt:lpstr>Tentative Preliminary Views: Presentation of Governmental Funds (continued)</vt:lpstr>
      <vt:lpstr>Tentative Preliminary Views: Proprietary Funds</vt:lpstr>
      <vt:lpstr>Tentative Preliminary Views: Proprietary Funds (continued)</vt:lpstr>
      <vt:lpstr>Tentative Preliminary Views: Budgetary Comparisons</vt:lpstr>
      <vt:lpstr>Tentative Preliminary Views: Other Issues</vt:lpstr>
      <vt:lpstr>Topics Expected to Be Addressed in an Exposure Draft</vt:lpstr>
      <vt:lpstr>Project Timeline</vt:lpstr>
      <vt:lpstr>Implementation Guidance Projects</vt:lpstr>
      <vt:lpstr>Implementation Guidance</vt:lpstr>
      <vt:lpstr>Project Timelines</vt:lpstr>
      <vt:lpstr>Public-Private Partnerships, including Reexamination of Statement 60</vt:lpstr>
      <vt:lpstr>Public-Private Partnerships</vt:lpstr>
      <vt:lpstr>Tentative Decisions</vt:lpstr>
      <vt:lpstr>Other Topics to Be Considered</vt:lpstr>
      <vt:lpstr>Project Timeline</vt:lpstr>
      <vt:lpstr>Revenue and Expense Recognition</vt:lpstr>
      <vt:lpstr>Revenue and Expense Recognition</vt:lpstr>
      <vt:lpstr>Project Scope</vt:lpstr>
      <vt:lpstr>Revenue and Expense Recognition Models</vt:lpstr>
      <vt:lpstr>Exchange/Nonexchange Model </vt:lpstr>
      <vt:lpstr>Performance Obligation Definition</vt:lpstr>
      <vt:lpstr>Performance Obligation/ No Performance Obligation Model </vt:lpstr>
      <vt:lpstr>Project Timeline</vt:lpstr>
      <vt:lpstr>Subscription-Based Information Technology Arrangements</vt:lpstr>
      <vt:lpstr>Information Technology Arrangements</vt:lpstr>
      <vt:lpstr>Topics to Be Considered</vt:lpstr>
      <vt:lpstr>Topics to Be Considered (continued)</vt:lpstr>
      <vt:lpstr>Project Timeline</vt:lpstr>
      <vt:lpstr>Questions?</vt:lpstr>
      <vt:lpstr>Pre-Agenda Research Activities</vt:lpstr>
      <vt:lpstr>Compensated Absences: Reexamination of Statement 16</vt:lpstr>
      <vt:lpstr>Compensated Absences</vt:lpstr>
      <vt:lpstr>Topics to Be Considered</vt:lpstr>
      <vt:lpstr>Deferred Compensation Plans: Reexamination of Statement 32</vt:lpstr>
      <vt:lpstr>Deferred Compensation Plans</vt:lpstr>
      <vt:lpstr>Topics to Be Considered</vt:lpstr>
      <vt:lpstr>Going Concern Disclosures: Reexamination of Statement 56</vt:lpstr>
      <vt:lpstr>Going Concern Disclosures</vt:lpstr>
      <vt:lpstr>Topics to Be Considered</vt:lpstr>
      <vt:lpstr>Prior-Period Adjustments, Accounting Changes, and Error Corrections: Reexamination of Statement 62</vt:lpstr>
      <vt:lpstr>Reexamination of Statement 62</vt:lpstr>
      <vt:lpstr>Topics to Be Considered</vt:lpstr>
      <vt:lpstr>www.gasb.org</vt:lpstr>
      <vt:lpstr>Website Resources</vt:lpstr>
      <vt:lpstr>Plain-Language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Update</dc:title>
  <dc:creator>Dean Mead</dc:creator>
  <cp:lastModifiedBy>Jialan Su</cp:lastModifiedBy>
  <cp:revision>3</cp:revision>
  <dcterms:modified xsi:type="dcterms:W3CDTF">2018-10-04T14:15:27Z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0x0101003848704E5017304DBBC35CF285CA1CAD</vt:lpwstr>
  </property>
  <property fmtid="{D5CDD505-2E9C-101B-9397-08002B2CF9AE}" pid="3" name="Project">
    <vt:lpwstr/>
  </property>
  <property fmtid="{D5CDD505-2E9C-101B-9397-08002B2CF9AE}" pid="4" name="Pronouncement">
    <vt:lpwstr/>
  </property>
</Properties>
</file>