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charts/chart10.xml" ContentType="application/vnd.openxmlformats-officedocument.drawingml.chart+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0" r:id="rId2"/>
    <p:sldMasterId id="2147483795" r:id="rId3"/>
  </p:sldMasterIdLst>
  <p:notesMasterIdLst>
    <p:notesMasterId r:id="rId96"/>
  </p:notesMasterIdLst>
  <p:handoutMasterIdLst>
    <p:handoutMasterId r:id="rId97"/>
  </p:handoutMasterIdLst>
  <p:sldIdLst>
    <p:sldId id="948" r:id="rId4"/>
    <p:sldId id="258" r:id="rId5"/>
    <p:sldId id="936" r:id="rId6"/>
    <p:sldId id="685" r:id="rId7"/>
    <p:sldId id="884" r:id="rId8"/>
    <p:sldId id="885" r:id="rId9"/>
    <p:sldId id="899" r:id="rId10"/>
    <p:sldId id="484" r:id="rId11"/>
    <p:sldId id="283" r:id="rId12"/>
    <p:sldId id="282" r:id="rId13"/>
    <p:sldId id="450" r:id="rId14"/>
    <p:sldId id="451" r:id="rId15"/>
    <p:sldId id="265" r:id="rId16"/>
    <p:sldId id="365" r:id="rId17"/>
    <p:sldId id="372" r:id="rId18"/>
    <p:sldId id="649" r:id="rId19"/>
    <p:sldId id="880" r:id="rId20"/>
    <p:sldId id="942" r:id="rId21"/>
    <p:sldId id="944" r:id="rId22"/>
    <p:sldId id="785" r:id="rId23"/>
    <p:sldId id="943" r:id="rId24"/>
    <p:sldId id="432" r:id="rId25"/>
    <p:sldId id="433" r:id="rId26"/>
    <p:sldId id="883" r:id="rId27"/>
    <p:sldId id="403" r:id="rId28"/>
    <p:sldId id="399" r:id="rId29"/>
    <p:sldId id="298" r:id="rId30"/>
    <p:sldId id="835" r:id="rId31"/>
    <p:sldId id="836" r:id="rId32"/>
    <p:sldId id="837" r:id="rId33"/>
    <p:sldId id="838" r:id="rId34"/>
    <p:sldId id="845" r:id="rId35"/>
    <p:sldId id="900" r:id="rId36"/>
    <p:sldId id="847" r:id="rId37"/>
    <p:sldId id="687" r:id="rId38"/>
    <p:sldId id="688" r:id="rId39"/>
    <p:sldId id="938" r:id="rId40"/>
    <p:sldId id="690" r:id="rId41"/>
    <p:sldId id="941" r:id="rId42"/>
    <p:sldId id="584" r:id="rId43"/>
    <p:sldId id="810" r:id="rId44"/>
    <p:sldId id="819" r:id="rId45"/>
    <p:sldId id="574" r:id="rId46"/>
    <p:sldId id="902" r:id="rId47"/>
    <p:sldId id="946" r:id="rId48"/>
    <p:sldId id="939" r:id="rId49"/>
    <p:sldId id="848" r:id="rId50"/>
    <p:sldId id="849" r:id="rId51"/>
    <p:sldId id="851" r:id="rId52"/>
    <p:sldId id="850" r:id="rId53"/>
    <p:sldId id="852" r:id="rId54"/>
    <p:sldId id="947" r:id="rId55"/>
    <p:sldId id="945" r:id="rId56"/>
    <p:sldId id="339" r:id="rId57"/>
    <p:sldId id="487" r:id="rId58"/>
    <p:sldId id="498" r:id="rId59"/>
    <p:sldId id="903" r:id="rId60"/>
    <p:sldId id="904" r:id="rId61"/>
    <p:sldId id="905" r:id="rId62"/>
    <p:sldId id="906" r:id="rId63"/>
    <p:sldId id="879" r:id="rId64"/>
    <p:sldId id="888" r:id="rId65"/>
    <p:sldId id="821" r:id="rId66"/>
    <p:sldId id="587" r:id="rId67"/>
    <p:sldId id="854" r:id="rId68"/>
    <p:sldId id="697" r:id="rId69"/>
    <p:sldId id="937" r:id="rId70"/>
    <p:sldId id="908" r:id="rId71"/>
    <p:sldId id="910" r:id="rId72"/>
    <p:sldId id="694" r:id="rId73"/>
    <p:sldId id="698" r:id="rId74"/>
    <p:sldId id="754" r:id="rId75"/>
    <p:sldId id="256" r:id="rId76"/>
    <p:sldId id="612" r:id="rId77"/>
    <p:sldId id="917" r:id="rId78"/>
    <p:sldId id="935" r:id="rId79"/>
    <p:sldId id="920" r:id="rId80"/>
    <p:sldId id="683" r:id="rId81"/>
    <p:sldId id="669" r:id="rId82"/>
    <p:sldId id="932" r:id="rId83"/>
    <p:sldId id="388" r:id="rId84"/>
    <p:sldId id="868" r:id="rId85"/>
    <p:sldId id="870" r:id="rId86"/>
    <p:sldId id="871" r:id="rId87"/>
    <p:sldId id="913" r:id="rId88"/>
    <p:sldId id="914" r:id="rId89"/>
    <p:sldId id="803" r:id="rId90"/>
    <p:sldId id="802" r:id="rId91"/>
    <p:sldId id="477" r:id="rId92"/>
    <p:sldId id="915" r:id="rId93"/>
    <p:sldId id="362" r:id="rId94"/>
    <p:sldId id="363" r:id="rId95"/>
  </p:sldIdLst>
  <p:sldSz cx="9144000" cy="6858000" type="letter"/>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997" userDrawn="1">
          <p15:clr>
            <a:srgbClr val="A4A3A4"/>
          </p15:clr>
        </p15:guide>
        <p15:guide id="2" pos="479" userDrawn="1">
          <p15:clr>
            <a:srgbClr val="A4A3A4"/>
          </p15:clr>
        </p15:guide>
        <p15:guide id="3" pos="8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526"/>
    <a:srgbClr val="54585A"/>
    <a:srgbClr val="B7312C"/>
    <a:srgbClr val="7E4966"/>
    <a:srgbClr val="7A9A01"/>
    <a:srgbClr val="CB6015"/>
    <a:srgbClr val="006975"/>
    <a:srgbClr val="264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85" autoAdjust="0"/>
    <p:restoredTop sz="59706" autoAdjust="0"/>
  </p:normalViewPr>
  <p:slideViewPr>
    <p:cSldViewPr snapToGrid="0" snapToObjects="1">
      <p:cViewPr varScale="1">
        <p:scale>
          <a:sx n="59" d="100"/>
          <a:sy n="59" d="100"/>
        </p:scale>
        <p:origin x="2460" y="64"/>
      </p:cViewPr>
      <p:guideLst>
        <p:guide orient="horz" pos="997"/>
        <p:guide pos="479"/>
        <p:guide pos="850"/>
      </p:guideLst>
    </p:cSldViewPr>
  </p:slideViewPr>
  <p:outlineViewPr>
    <p:cViewPr>
      <p:scale>
        <a:sx n="33" d="100"/>
        <a:sy n="33" d="100"/>
      </p:scale>
      <p:origin x="0" y="-175228"/>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varScale="1">
        <p:scale>
          <a:sx n="72" d="100"/>
          <a:sy n="72" d="100"/>
        </p:scale>
        <p:origin x="2564" y="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nasbo.sharepoint.com/sites/NASBOFileServer/NASBOFS/Fiscal%20Survey/FS%20Spring%202018/Release%20Materials/Issue%20Brief%20M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177"/>
            </a:solidFill>
          </c:spPr>
          <c:invertIfNegative val="0"/>
          <c:dPt>
            <c:idx val="7"/>
            <c:invertIfNegative val="0"/>
            <c:bubble3D val="0"/>
            <c:extLst>
              <c:ext xmlns:c16="http://schemas.microsoft.com/office/drawing/2014/chart" uri="{C3380CC4-5D6E-409C-BE32-E72D297353CC}">
                <c16:uniqueId val="{00000000-E23E-428A-A2C4-79E3EA876420}"/>
              </c:ext>
            </c:extLst>
          </c:dPt>
          <c:dLbls>
            <c:dLbl>
              <c:idx val="0"/>
              <c:layout>
                <c:manualLayout>
                  <c:x val="-3.0864197530864669E-3"/>
                  <c:y val="-1.1224130643578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3E-428A-A2C4-79E3EA876420}"/>
                </c:ext>
              </c:extLst>
            </c:dLbl>
            <c:dLbl>
              <c:idx val="4"/>
              <c:layout>
                <c:manualLayout>
                  <c:x val="1.1316741696018563E-16"/>
                  <c:y val="1.1224130643578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3E-428A-A2C4-79E3EA876420}"/>
                </c:ext>
              </c:extLst>
            </c:dLbl>
            <c:dLbl>
              <c:idx val="5"/>
              <c:layout>
                <c:manualLayout>
                  <c:x val="1.66666666666666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3E-428A-A2C4-79E3EA876420}"/>
                </c:ext>
              </c:extLst>
            </c:dLbl>
            <c:dLbl>
              <c:idx val="7"/>
              <c:layout>
                <c:manualLayout>
                  <c:x val="2.9679790026246721E-3"/>
                  <c:y val="-6.9656063587758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3E-428A-A2C4-79E3EA876420}"/>
                </c:ext>
              </c:extLst>
            </c:dLbl>
            <c:dLbl>
              <c:idx val="8"/>
              <c:layout>
                <c:manualLayout>
                  <c:x val="-6.01259842519685E-3"/>
                  <c:y val="1.8261406591767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3E-428A-A2C4-79E3EA876420}"/>
                </c:ext>
              </c:extLst>
            </c:dLbl>
            <c:dLbl>
              <c:idx val="10"/>
              <c:layout>
                <c:manualLayout>
                  <c:x val="-1.9417475728155338E-2"/>
                  <c:y val="6.3618282291350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B2-48F4-B317-664677B16E36}"/>
                </c:ext>
              </c:extLst>
            </c:dLbl>
            <c:numFmt formatCode="\$#,##0" sourceLinked="0"/>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Sheet1!$B$2:$B$13</c:f>
              <c:numCache>
                <c:formatCode>General</c:formatCode>
                <c:ptCount val="12"/>
                <c:pt idx="0">
                  <c:v>687</c:v>
                </c:pt>
                <c:pt idx="1">
                  <c:v>661</c:v>
                </c:pt>
                <c:pt idx="2">
                  <c:v>623</c:v>
                </c:pt>
                <c:pt idx="3">
                  <c:v>645</c:v>
                </c:pt>
                <c:pt idx="4">
                  <c:v>667</c:v>
                </c:pt>
                <c:pt idx="5">
                  <c:v>695</c:v>
                </c:pt>
                <c:pt idx="6">
                  <c:v>726</c:v>
                </c:pt>
                <c:pt idx="7">
                  <c:v>758</c:v>
                </c:pt>
                <c:pt idx="8">
                  <c:v>784</c:v>
                </c:pt>
                <c:pt idx="9">
                  <c:v>808</c:v>
                </c:pt>
                <c:pt idx="10">
                  <c:v>835</c:v>
                </c:pt>
                <c:pt idx="11">
                  <c:v>862</c:v>
                </c:pt>
              </c:numCache>
            </c:numRef>
          </c:val>
          <c:extLst>
            <c:ext xmlns:c16="http://schemas.microsoft.com/office/drawing/2014/chart" uri="{C3380CC4-5D6E-409C-BE32-E72D297353CC}">
              <c16:uniqueId val="{00000005-E23E-428A-A2C4-79E3EA876420}"/>
            </c:ext>
          </c:extLst>
        </c:ser>
        <c:ser>
          <c:idx val="1"/>
          <c:order val="1"/>
          <c:tx>
            <c:strRef>
              <c:f>Sheet1!$C$1</c:f>
              <c:strCache>
                <c:ptCount val="1"/>
                <c:pt idx="0">
                  <c:v>Series 2</c:v>
                </c:pt>
              </c:strCache>
            </c:strRef>
          </c:tx>
          <c:spPr>
            <a:solidFill>
              <a:srgbClr val="7EA940"/>
            </a:solidFill>
          </c:spPr>
          <c:invertIfNegative val="0"/>
          <c:dLbls>
            <c:dLbl>
              <c:idx val="6"/>
              <c:tx>
                <c:rich>
                  <a:bodyPr/>
                  <a:lstStyle/>
                  <a:p>
                    <a:r>
                      <a:rPr lang="en-US" sz="1400" dirty="0">
                        <a:solidFill>
                          <a:srgbClr val="7EA800"/>
                        </a:solidFill>
                        <a:latin typeface="Arial Narrow" panose="020B0606020202030204" pitchFamily="34" charset="0"/>
                      </a:rPr>
                      <a:t>$755*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3E-428A-A2C4-79E3EA876420}"/>
                </c:ext>
              </c:extLst>
            </c:dLbl>
            <c:dLbl>
              <c:idx val="7"/>
              <c:tx>
                <c:rich>
                  <a:bodyPr/>
                  <a:lstStyle/>
                  <a:p>
                    <a:r>
                      <a:rPr lang="en-US" dirty="0"/>
                      <a:t>$789*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3E-428A-A2C4-79E3EA876420}"/>
                </c:ext>
              </c:extLst>
            </c:dLbl>
            <c:dLbl>
              <c:idx val="8"/>
              <c:layout>
                <c:manualLayout>
                  <c:x val="1.1666666666666667E-2"/>
                  <c:y val="3.4825289429171302E-3"/>
                </c:manualLayout>
              </c:layout>
              <c:tx>
                <c:rich>
                  <a:bodyPr/>
                  <a:lstStyle/>
                  <a:p>
                    <a:r>
                      <a:rPr lang="en-US" dirty="0"/>
                      <a:t>$794*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3E-428A-A2C4-79E3EA876420}"/>
                </c:ext>
              </c:extLst>
            </c:dLbl>
            <c:dLbl>
              <c:idx val="9"/>
              <c:layout>
                <c:manualLayout>
                  <c:x val="1.1666666666666667E-2"/>
                  <c:y val="1.7414015896939739E-2"/>
                </c:manualLayout>
              </c:layout>
              <c:numFmt formatCode="\$#,##0" sourceLinked="0"/>
              <c:spPr/>
              <c:txPr>
                <a:bodyPr/>
                <a:lstStyle/>
                <a:p>
                  <a:pPr>
                    <a:defRPr sz="1200" b="1">
                      <a:solidFill>
                        <a:srgbClr val="7EA8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3E-428A-A2C4-79E3EA876420}"/>
                </c:ext>
              </c:extLst>
            </c:dLbl>
            <c:dLbl>
              <c:idx val="10"/>
              <c:layout>
                <c:manualLayout>
                  <c:x val="1.6181229773461596E-3"/>
                  <c:y val="0"/>
                </c:manualLayout>
              </c:layout>
              <c:tx>
                <c:rich>
                  <a:bodyPr/>
                  <a:lstStyle/>
                  <a:p>
                    <a:pPr>
                      <a:defRPr sz="1200" b="1">
                        <a:solidFill>
                          <a:srgbClr val="7EA800"/>
                        </a:solidFill>
                        <a:latin typeface="Arial" panose="020B0604020202020204" pitchFamily="34" charset="0"/>
                        <a:cs typeface="Arial" panose="020B0604020202020204" pitchFamily="34" charset="0"/>
                      </a:defRPr>
                    </a:pPr>
                    <a:fld id="{68307600-4A88-4801-8472-D8A9338025C6}" type="VALUE">
                      <a:rPr lang="en-US" smtClean="0"/>
                      <a:pPr>
                        <a:defRPr sz="1200" b="1">
                          <a:solidFill>
                            <a:srgbClr val="7EA800"/>
                          </a:solidFill>
                          <a:latin typeface="Arial" panose="020B0604020202020204" pitchFamily="34" charset="0"/>
                          <a:cs typeface="Arial" panose="020B0604020202020204" pitchFamily="34" charset="0"/>
                        </a:defRPr>
                      </a:pPr>
                      <a:t>[VALUE]</a:t>
                    </a:fld>
                    <a:r>
                      <a:rPr lang="en-US" dirty="0"/>
                      <a:t>*</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B2-48F4-B317-664677B16E36}"/>
                </c:ext>
              </c:extLst>
            </c:dLbl>
            <c:numFmt formatCode="\$#,##0" sourceLinked="0"/>
            <c:spPr>
              <a:noFill/>
              <a:ln>
                <a:noFill/>
              </a:ln>
              <a:effectLst/>
            </c:spPr>
            <c:txPr>
              <a:bodyPr/>
              <a:lstStyle/>
              <a:p>
                <a:pPr>
                  <a:defRPr sz="1200" b="1">
                    <a:solidFill>
                      <a:srgbClr val="7EA800"/>
                    </a:solidFill>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Sheet1!$C$2:$C$13</c:f>
              <c:numCache>
                <c:formatCode>General</c:formatCode>
                <c:ptCount val="12"/>
                <c:pt idx="10">
                  <c:v>832</c:v>
                </c:pt>
              </c:numCache>
            </c:numRef>
          </c:val>
          <c:extLst>
            <c:ext xmlns:c16="http://schemas.microsoft.com/office/drawing/2014/chart" uri="{C3380CC4-5D6E-409C-BE32-E72D297353CC}">
              <c16:uniqueId val="{0000000A-E23E-428A-A2C4-79E3EA876420}"/>
            </c:ext>
          </c:extLst>
        </c:ser>
        <c:dLbls>
          <c:showLegendKey val="0"/>
          <c:showVal val="0"/>
          <c:showCatName val="0"/>
          <c:showSerName val="0"/>
          <c:showPercent val="0"/>
          <c:showBubbleSize val="0"/>
        </c:dLbls>
        <c:gapWidth val="60"/>
        <c:axId val="121293824"/>
        <c:axId val="121299712"/>
      </c:barChart>
      <c:catAx>
        <c:axId val="121293824"/>
        <c:scaling>
          <c:orientation val="minMax"/>
        </c:scaling>
        <c:delete val="0"/>
        <c:axPos val="b"/>
        <c:numFmt formatCode="General" sourceLinked="1"/>
        <c:majorTickMark val="out"/>
        <c:minorTickMark val="none"/>
        <c:tickLblPos val="nextTo"/>
        <c:txPr>
          <a:bodyPr/>
          <a:lstStyle/>
          <a:p>
            <a:pPr>
              <a:defRPr sz="1100" b="1">
                <a:latin typeface="Arial" panose="020B0604020202020204" pitchFamily="34" charset="0"/>
                <a:cs typeface="Arial" panose="020B0604020202020204" pitchFamily="34" charset="0"/>
              </a:defRPr>
            </a:pPr>
            <a:endParaRPr lang="en-US"/>
          </a:p>
        </c:txPr>
        <c:crossAx val="121299712"/>
        <c:crosses val="autoZero"/>
        <c:auto val="1"/>
        <c:lblAlgn val="ctr"/>
        <c:lblOffset val="100"/>
        <c:noMultiLvlLbl val="0"/>
      </c:catAx>
      <c:valAx>
        <c:axId val="121299712"/>
        <c:scaling>
          <c:orientation val="minMax"/>
          <c:min val="550"/>
        </c:scaling>
        <c:delete val="0"/>
        <c:axPos val="l"/>
        <c:majorGridlines>
          <c:spPr>
            <a:ln>
              <a:noFill/>
              <a:prstDash val="sysDash"/>
            </a:ln>
          </c:spPr>
        </c:majorGridlines>
        <c:title>
          <c:tx>
            <c:rich>
              <a:bodyPr rot="-5400000" vert="horz"/>
              <a:lstStyle/>
              <a:p>
                <a:pPr>
                  <a:defRPr>
                    <a:latin typeface="Arial Narrow" panose="020B0606020202030204" pitchFamily="34" charset="0"/>
                  </a:defRPr>
                </a:pPr>
                <a:r>
                  <a:rPr lang="en-US" sz="1400" dirty="0">
                    <a:latin typeface="Arial Narrow" panose="020B0606020202030204" pitchFamily="34" charset="0"/>
                  </a:rPr>
                  <a:t>(in billions)</a:t>
                </a:r>
              </a:p>
            </c:rich>
          </c:tx>
          <c:overlay val="0"/>
        </c:title>
        <c:numFmt formatCode="\$#,##0" sourceLinked="0"/>
        <c:majorTickMark val="out"/>
        <c:minorTickMark val="none"/>
        <c:tickLblPos val="nextTo"/>
        <c:txPr>
          <a:bodyPr/>
          <a:lstStyle/>
          <a:p>
            <a:pPr>
              <a:defRPr sz="1100" b="1">
                <a:latin typeface="Arial" panose="020B0604020202020204" pitchFamily="34" charset="0"/>
                <a:cs typeface="Arial" panose="020B0604020202020204" pitchFamily="34" charset="0"/>
              </a:defRPr>
            </a:pPr>
            <a:endParaRPr lang="en-US"/>
          </a:p>
        </c:txPr>
        <c:crossAx val="121293824"/>
        <c:crosses val="autoZero"/>
        <c:crossBetween val="between"/>
        <c:majorUnit val="50"/>
      </c:valAx>
      <c:spPr>
        <a:noFill/>
        <a:ln w="23861">
          <a:noFill/>
        </a:ln>
      </c:spPr>
    </c:plotArea>
    <c:plotVisOnly val="1"/>
    <c:dispBlanksAs val="gap"/>
    <c:showDLblsOverMax val="0"/>
  </c:chart>
  <c:txPr>
    <a:bodyPr/>
    <a:lstStyle/>
    <a:p>
      <a:pPr>
        <a:defRPr sz="1691">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88900"/>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3C1-4F41-A5F5-FE66E4ACCDDB}"/>
                </c:ext>
              </c:extLst>
            </c:dLbl>
            <c:dLbl>
              <c:idx val="2"/>
              <c:delete val="1"/>
              <c:extLst>
                <c:ext xmlns:c15="http://schemas.microsoft.com/office/drawing/2012/chart" uri="{CE6537A1-D6FC-4f65-9D91-7224C49458BB}"/>
                <c:ext xmlns:c16="http://schemas.microsoft.com/office/drawing/2014/chart" uri="{C3380CC4-5D6E-409C-BE32-E72D297353CC}">
                  <c16:uniqueId val="{00000001-03C1-4F41-A5F5-FE66E4ACCDDB}"/>
                </c:ext>
              </c:extLst>
            </c:dLbl>
            <c:dLbl>
              <c:idx val="4"/>
              <c:delete val="1"/>
              <c:extLst>
                <c:ext xmlns:c15="http://schemas.microsoft.com/office/drawing/2012/chart" uri="{CE6537A1-D6FC-4f65-9D91-7224C49458BB}"/>
                <c:ext xmlns:c16="http://schemas.microsoft.com/office/drawing/2014/chart" uri="{C3380CC4-5D6E-409C-BE32-E72D297353CC}">
                  <c16:uniqueId val="{00000002-03C1-4F41-A5F5-FE66E4ACCDDB}"/>
                </c:ext>
              </c:extLst>
            </c:dLbl>
            <c:dLbl>
              <c:idx val="5"/>
              <c:delete val="1"/>
              <c:extLst>
                <c:ext xmlns:c15="http://schemas.microsoft.com/office/drawing/2012/chart" uri="{CE6537A1-D6FC-4f65-9D91-7224C49458BB}"/>
                <c:ext xmlns:c16="http://schemas.microsoft.com/office/drawing/2014/chart" uri="{C3380CC4-5D6E-409C-BE32-E72D297353CC}">
                  <c16:uniqueId val="{00000003-03C1-4F41-A5F5-FE66E4ACCDDB}"/>
                </c:ext>
              </c:extLst>
            </c:dLbl>
            <c:dLbl>
              <c:idx val="6"/>
              <c:delete val="1"/>
              <c:extLst>
                <c:ext xmlns:c15="http://schemas.microsoft.com/office/drawing/2012/chart" uri="{CE6537A1-D6FC-4f65-9D91-7224C49458BB}"/>
                <c:ext xmlns:c16="http://schemas.microsoft.com/office/drawing/2014/chart" uri="{C3380CC4-5D6E-409C-BE32-E72D297353CC}">
                  <c16:uniqueId val="{00000004-03C1-4F41-A5F5-FE66E4ACCDDB}"/>
                </c:ext>
              </c:extLst>
            </c:dLbl>
            <c:dLbl>
              <c:idx val="7"/>
              <c:delete val="1"/>
              <c:extLst>
                <c:ext xmlns:c15="http://schemas.microsoft.com/office/drawing/2012/chart" uri="{CE6537A1-D6FC-4f65-9D91-7224C49458BB}"/>
                <c:ext xmlns:c16="http://schemas.microsoft.com/office/drawing/2014/chart" uri="{C3380CC4-5D6E-409C-BE32-E72D297353CC}">
                  <c16:uniqueId val="{00000005-03C1-4F41-A5F5-FE66E4ACCDDB}"/>
                </c:ext>
              </c:extLst>
            </c:dLbl>
            <c:dLbl>
              <c:idx val="9"/>
              <c:delete val="1"/>
              <c:extLst>
                <c:ext xmlns:c15="http://schemas.microsoft.com/office/drawing/2012/chart" uri="{CE6537A1-D6FC-4f65-9D91-7224C49458BB}"/>
                <c:ext xmlns:c16="http://schemas.microsoft.com/office/drawing/2014/chart" uri="{C3380CC4-5D6E-409C-BE32-E72D297353CC}">
                  <c16:uniqueId val="{00000006-03C1-4F41-A5F5-FE66E4ACCDDB}"/>
                </c:ext>
              </c:extLst>
            </c:dLbl>
            <c:dLbl>
              <c:idx val="10"/>
              <c:delete val="1"/>
              <c:extLst>
                <c:ext xmlns:c15="http://schemas.microsoft.com/office/drawing/2012/chart" uri="{CE6537A1-D6FC-4f65-9D91-7224C49458BB}"/>
                <c:ext xmlns:c16="http://schemas.microsoft.com/office/drawing/2014/chart" uri="{C3380CC4-5D6E-409C-BE32-E72D297353CC}">
                  <c16:uniqueId val="{00000003-7EF2-4E32-A195-E1258EA83424}"/>
                </c:ext>
              </c:extLst>
            </c:dLbl>
            <c:dLbl>
              <c:idx val="12"/>
              <c:delete val="1"/>
              <c:extLst>
                <c:ext xmlns:c15="http://schemas.microsoft.com/office/drawing/2012/chart" uri="{CE6537A1-D6FC-4f65-9D91-7224C49458BB}"/>
                <c:ext xmlns:c16="http://schemas.microsoft.com/office/drawing/2014/chart" uri="{C3380CC4-5D6E-409C-BE32-E72D297353CC}">
                  <c16:uniqueId val="{00000007-03C1-4F41-A5F5-FE66E4ACCDDB}"/>
                </c:ext>
              </c:extLst>
            </c:dLbl>
            <c:dLbl>
              <c:idx val="13"/>
              <c:delete val="1"/>
              <c:extLst>
                <c:ext xmlns:c15="http://schemas.microsoft.com/office/drawing/2012/chart" uri="{CE6537A1-D6FC-4f65-9D91-7224C49458BB}"/>
                <c:ext xmlns:c16="http://schemas.microsoft.com/office/drawing/2014/chart" uri="{C3380CC4-5D6E-409C-BE32-E72D297353CC}">
                  <c16:uniqueId val="{00000008-03C1-4F41-A5F5-FE66E4ACCDDB}"/>
                </c:ext>
              </c:extLst>
            </c:dLbl>
            <c:dLbl>
              <c:idx val="14"/>
              <c:delete val="1"/>
              <c:extLst>
                <c:ext xmlns:c15="http://schemas.microsoft.com/office/drawing/2012/chart" uri="{CE6537A1-D6FC-4f65-9D91-7224C49458BB}"/>
                <c:ext xmlns:c16="http://schemas.microsoft.com/office/drawing/2014/chart" uri="{C3380CC4-5D6E-409C-BE32-E72D297353CC}">
                  <c16:uniqueId val="{00000009-03C1-4F41-A5F5-FE66E4ACCDDB}"/>
                </c:ext>
              </c:extLst>
            </c:dLbl>
            <c:dLbl>
              <c:idx val="15"/>
              <c:delete val="1"/>
              <c:extLst>
                <c:ext xmlns:c15="http://schemas.microsoft.com/office/drawing/2012/chart" uri="{CE6537A1-D6FC-4f65-9D91-7224C49458BB}"/>
                <c:ext xmlns:c16="http://schemas.microsoft.com/office/drawing/2014/chart" uri="{C3380CC4-5D6E-409C-BE32-E72D297353CC}">
                  <c16:uniqueId val="{0000000A-03C1-4F41-A5F5-FE66E4ACCDDB}"/>
                </c:ext>
              </c:extLst>
            </c:dLbl>
            <c:dLbl>
              <c:idx val="16"/>
              <c:delete val="1"/>
              <c:extLst>
                <c:ext xmlns:c15="http://schemas.microsoft.com/office/drawing/2012/chart" uri="{CE6537A1-D6FC-4f65-9D91-7224C49458BB}"/>
                <c:ext xmlns:c16="http://schemas.microsoft.com/office/drawing/2014/chart" uri="{C3380CC4-5D6E-409C-BE32-E72D297353CC}">
                  <c16:uniqueId val="{0000000B-03C1-4F41-A5F5-FE66E4ACCDDB}"/>
                </c:ext>
              </c:extLst>
            </c:dLbl>
            <c:dLbl>
              <c:idx val="17"/>
              <c:delete val="1"/>
              <c:extLst>
                <c:ext xmlns:c15="http://schemas.microsoft.com/office/drawing/2012/chart" uri="{CE6537A1-D6FC-4f65-9D91-7224C49458BB}"/>
                <c:ext xmlns:c16="http://schemas.microsoft.com/office/drawing/2014/chart" uri="{C3380CC4-5D6E-409C-BE32-E72D297353CC}">
                  <c16:uniqueId val="{0000000C-03C1-4F41-A5F5-FE66E4ACCDDB}"/>
                </c:ext>
              </c:extLst>
            </c:dLbl>
            <c:dLbl>
              <c:idx val="18"/>
              <c:delete val="1"/>
              <c:extLst>
                <c:ext xmlns:c15="http://schemas.microsoft.com/office/drawing/2012/chart" uri="{CE6537A1-D6FC-4f65-9D91-7224C49458BB}"/>
                <c:ext xmlns:c16="http://schemas.microsoft.com/office/drawing/2014/chart" uri="{C3380CC4-5D6E-409C-BE32-E72D297353CC}">
                  <c16:uniqueId val="{00000004-7EF2-4E32-A195-E1258EA83424}"/>
                </c:ext>
              </c:extLst>
            </c:dLbl>
            <c:dLbl>
              <c:idx val="19"/>
              <c:layout>
                <c:manualLayout>
                  <c:x val="-3.1446540880503146E-3"/>
                  <c:y val="-3.9886039886039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9A-44F2-929D-3E0A9F696AF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Sheet1!$B$2:$B$21</c:f>
              <c:numCache>
                <c:formatCode>0.0%</c:formatCode>
                <c:ptCount val="20"/>
                <c:pt idx="0">
                  <c:v>4.525583110279123E-2</c:v>
                </c:pt>
                <c:pt idx="1">
                  <c:v>4.6498889826658257E-2</c:v>
                </c:pt>
                <c:pt idx="2">
                  <c:v>1.9784538561124467E-2</c:v>
                </c:pt>
                <c:pt idx="3">
                  <c:v>8.0000000000000002E-3</c:v>
                </c:pt>
                <c:pt idx="4">
                  <c:v>1.8866897665221413E-2</c:v>
                </c:pt>
                <c:pt idx="5">
                  <c:v>2.7072106748781112E-2</c:v>
                </c:pt>
                <c:pt idx="6">
                  <c:v>4.5999999999999999E-2</c:v>
                </c:pt>
                <c:pt idx="7">
                  <c:v>4.5999999999999999E-2</c:v>
                </c:pt>
                <c:pt idx="8">
                  <c:v>4.8878711881655941E-2</c:v>
                </c:pt>
                <c:pt idx="9">
                  <c:v>2.8014728444308069E-2</c:v>
                </c:pt>
                <c:pt idx="10">
                  <c:v>1.9693917034704522E-2</c:v>
                </c:pt>
                <c:pt idx="11">
                  <c:v>0.02</c:v>
                </c:pt>
                <c:pt idx="12">
                  <c:v>2.7E-2</c:v>
                </c:pt>
                <c:pt idx="13">
                  <c:v>3.6302769751215734E-2</c:v>
                </c:pt>
                <c:pt idx="14">
                  <c:v>4.5413351016799289E-2</c:v>
                </c:pt>
                <c:pt idx="15">
                  <c:v>5.16E-2</c:v>
                </c:pt>
                <c:pt idx="16">
                  <c:v>5.3999999999999999E-2</c:v>
                </c:pt>
                <c:pt idx="17">
                  <c:v>5.8500000000000003E-2</c:v>
                </c:pt>
                <c:pt idx="18">
                  <c:v>6.5000000000000002E-2</c:v>
                </c:pt>
              </c:numCache>
            </c:numRef>
          </c:val>
          <c:smooth val="0"/>
          <c:extLst>
            <c:ext xmlns:c16="http://schemas.microsoft.com/office/drawing/2014/chart" uri="{C3380CC4-5D6E-409C-BE32-E72D297353CC}">
              <c16:uniqueId val="{00000005-7EF2-4E32-A195-E1258EA83424}"/>
            </c:ext>
          </c:extLst>
        </c:ser>
        <c:dLbls>
          <c:showLegendKey val="0"/>
          <c:showVal val="0"/>
          <c:showCatName val="0"/>
          <c:showSerName val="0"/>
          <c:showPercent val="0"/>
          <c:showBubbleSize val="0"/>
        </c:dLbls>
        <c:smooth val="0"/>
        <c:axId val="141827456"/>
        <c:axId val="141829632"/>
      </c:lineChart>
      <c:catAx>
        <c:axId val="141827456"/>
        <c:scaling>
          <c:orientation val="minMax"/>
        </c:scaling>
        <c:delete val="0"/>
        <c:axPos val="b"/>
        <c:title>
          <c:tx>
            <c:rich>
              <a:bodyPr/>
              <a:lstStyle/>
              <a:p>
                <a:pPr>
                  <a:defRPr sz="1400"/>
                </a:pPr>
                <a:r>
                  <a:rPr lang="en-US" sz="1400" dirty="0"/>
                  <a:t>Fiscal Year</a:t>
                </a:r>
              </a:p>
            </c:rich>
          </c:tx>
          <c:overlay val="0"/>
        </c:title>
        <c:numFmt formatCode="General" sourceLinked="1"/>
        <c:majorTickMark val="out"/>
        <c:minorTickMark val="none"/>
        <c:tickLblPos val="nextTo"/>
        <c:txPr>
          <a:bodyPr/>
          <a:lstStyle/>
          <a:p>
            <a:pPr>
              <a:defRPr sz="1400"/>
            </a:pPr>
            <a:endParaRPr lang="en-US"/>
          </a:p>
        </c:txPr>
        <c:crossAx val="141829632"/>
        <c:crosses val="autoZero"/>
        <c:auto val="1"/>
        <c:lblAlgn val="ctr"/>
        <c:lblOffset val="100"/>
        <c:noMultiLvlLbl val="0"/>
      </c:catAx>
      <c:valAx>
        <c:axId val="141829632"/>
        <c:scaling>
          <c:orientation val="minMax"/>
        </c:scaling>
        <c:delete val="0"/>
        <c:axPos val="l"/>
        <c:majorGridlines/>
        <c:title>
          <c:tx>
            <c:rich>
              <a:bodyPr rot="-5400000" vert="horz"/>
              <a:lstStyle/>
              <a:p>
                <a:pPr>
                  <a:defRPr sz="1400"/>
                </a:pPr>
                <a:r>
                  <a:rPr lang="en-US" sz="1400" dirty="0"/>
                  <a:t>Percent of General Fund Spending</a:t>
                </a:r>
              </a:p>
            </c:rich>
          </c:tx>
          <c:overlay val="0"/>
        </c:title>
        <c:numFmt formatCode="0%" sourceLinked="0"/>
        <c:majorTickMark val="out"/>
        <c:minorTickMark val="none"/>
        <c:tickLblPos val="nextTo"/>
        <c:txPr>
          <a:bodyPr/>
          <a:lstStyle/>
          <a:p>
            <a:pPr>
              <a:defRPr sz="1400"/>
            </a:pPr>
            <a:endParaRPr lang="en-US"/>
          </a:p>
        </c:txPr>
        <c:crossAx val="141827456"/>
        <c:crosses val="autoZero"/>
        <c:crossBetween val="between"/>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74907691090082E-2"/>
          <c:y val="8.6199724151785687E-2"/>
          <c:w val="0.92435092050771039"/>
          <c:h val="0.86035350650698172"/>
        </c:manualLayout>
      </c:layout>
      <c:barChart>
        <c:barDir val="col"/>
        <c:grouping val="clustered"/>
        <c:varyColors val="0"/>
        <c:ser>
          <c:idx val="0"/>
          <c:order val="0"/>
          <c:tx>
            <c:strRef>
              <c:f>Sheet1!$A$2</c:f>
              <c:strCache>
                <c:ptCount val="1"/>
                <c:pt idx="0">
                  <c:v>Actual</c:v>
                </c:pt>
              </c:strCache>
            </c:strRef>
          </c:tx>
          <c:spPr>
            <a:solidFill>
              <a:srgbClr val="005177"/>
            </a:solidFill>
            <a:ln w="12199">
              <a:solidFill>
                <a:schemeClr val="tx1"/>
              </a:solidFill>
              <a:prstDash val="solid"/>
            </a:ln>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1E-499E-B91B-A00BB31F33B1}"/>
                </c:ext>
              </c:extLst>
            </c:dLbl>
            <c:dLbl>
              <c:idx val="18"/>
              <c:numFmt formatCode="#,##0.0" sourceLinked="0"/>
              <c:spPr/>
              <c:txPr>
                <a:bodyPr/>
                <a:lstStyle/>
                <a:p>
                  <a:pPr>
                    <a:defRPr sz="1400">
                      <a:latin typeface="Arial Narrow" panose="020B0606020202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1E-499E-B91B-A00BB31F33B1}"/>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2C-4E6B-BB0F-BE4B6F190762}"/>
                </c:ext>
              </c:extLst>
            </c:dLbl>
            <c:dLbl>
              <c:idx val="22"/>
              <c:layout>
                <c:manualLayout>
                  <c:x val="0"/>
                  <c:y val="9.0257137726531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1E-499E-B91B-A00BB31F33B1}"/>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1E-499E-B91B-A00BB31F33B1}"/>
                </c:ext>
              </c:extLst>
            </c:dLbl>
            <c:dLbl>
              <c:idx val="24"/>
              <c:layout>
                <c:manualLayout>
                  <c:x val="0"/>
                  <c:y val="3.0086502247485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1E-499E-B91B-A00BB31F33B1}"/>
                </c:ext>
              </c:extLst>
            </c:dLbl>
            <c:spPr>
              <a:noFill/>
              <a:ln>
                <a:noFill/>
              </a:ln>
              <a:effectLst/>
            </c:spPr>
            <c:txPr>
              <a:bodyPr/>
              <a:lstStyle/>
              <a:p>
                <a:pPr>
                  <a:defRPr sz="1400">
                    <a:latin typeface="Arial Narrow" panose="020B0606020202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Sheet1!$H$1:$AA$1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Sheet1!$H$2:$AA$2</c:f>
              <c:numCache>
                <c:formatCode>General</c:formatCode>
                <c:ptCount val="20"/>
                <c:pt idx="0">
                  <c:v>7.8</c:v>
                </c:pt>
                <c:pt idx="1">
                  <c:v>8</c:v>
                </c:pt>
                <c:pt idx="2">
                  <c:v>0.6</c:v>
                </c:pt>
                <c:pt idx="3">
                  <c:v>-0.1</c:v>
                </c:pt>
                <c:pt idx="4">
                  <c:v>2.9</c:v>
                </c:pt>
                <c:pt idx="5">
                  <c:v>5.9</c:v>
                </c:pt>
                <c:pt idx="6">
                  <c:v>8.1</c:v>
                </c:pt>
                <c:pt idx="7">
                  <c:v>9.4</c:v>
                </c:pt>
                <c:pt idx="8">
                  <c:v>4.9000000000000004</c:v>
                </c:pt>
                <c:pt idx="9">
                  <c:v>-3.8</c:v>
                </c:pt>
                <c:pt idx="10">
                  <c:v>-5.7</c:v>
                </c:pt>
                <c:pt idx="11">
                  <c:v>3.5</c:v>
                </c:pt>
                <c:pt idx="12">
                  <c:v>3.4</c:v>
                </c:pt>
                <c:pt idx="13">
                  <c:v>4.2</c:v>
                </c:pt>
                <c:pt idx="14">
                  <c:v>4.5</c:v>
                </c:pt>
                <c:pt idx="15">
                  <c:v>4.4000000000000004</c:v>
                </c:pt>
                <c:pt idx="16">
                  <c:v>3.5</c:v>
                </c:pt>
                <c:pt idx="17" formatCode="0.0">
                  <c:v>3</c:v>
                </c:pt>
                <c:pt idx="18">
                  <c:v>3.4</c:v>
                </c:pt>
                <c:pt idx="19">
                  <c:v>3.2</c:v>
                </c:pt>
              </c:numCache>
            </c:numRef>
          </c:val>
          <c:extLst>
            <c:ext xmlns:c16="http://schemas.microsoft.com/office/drawing/2014/chart" uri="{C3380CC4-5D6E-409C-BE32-E72D297353CC}">
              <c16:uniqueId val="{00000006-7B1E-499E-B91B-A00BB31F33B1}"/>
            </c:ext>
          </c:extLst>
        </c:ser>
        <c:dLbls>
          <c:showLegendKey val="0"/>
          <c:showVal val="0"/>
          <c:showCatName val="0"/>
          <c:showSerName val="0"/>
          <c:showPercent val="0"/>
          <c:showBubbleSize val="0"/>
        </c:dLbls>
        <c:gapWidth val="150"/>
        <c:axId val="129006208"/>
        <c:axId val="121491840"/>
      </c:barChart>
      <c:catAx>
        <c:axId val="129006208"/>
        <c:scaling>
          <c:orientation val="minMax"/>
        </c:scaling>
        <c:delete val="0"/>
        <c:axPos val="b"/>
        <c:numFmt formatCode="General" sourceLinked="1"/>
        <c:majorTickMark val="out"/>
        <c:minorTickMark val="none"/>
        <c:tickLblPos val="nextTo"/>
        <c:spPr>
          <a:ln w="3049">
            <a:solidFill>
              <a:schemeClr val="tx1"/>
            </a:solidFill>
            <a:prstDash val="solid"/>
          </a:ln>
        </c:spPr>
        <c:txPr>
          <a:bodyPr rot="-2700000" vert="horz"/>
          <a:lstStyle/>
          <a:p>
            <a:pPr>
              <a:defRPr sz="1100" b="1" i="0" u="none" strike="noStrike" baseline="0">
                <a:solidFill>
                  <a:schemeClr val="tx1"/>
                </a:solidFill>
                <a:latin typeface="Arial"/>
                <a:ea typeface="Arial"/>
                <a:cs typeface="Arial"/>
              </a:defRPr>
            </a:pPr>
            <a:endParaRPr lang="en-US"/>
          </a:p>
        </c:txPr>
        <c:crossAx val="121491840"/>
        <c:crosses val="autoZero"/>
        <c:auto val="1"/>
        <c:lblAlgn val="ctr"/>
        <c:lblOffset val="700"/>
        <c:tickLblSkip val="1"/>
        <c:tickMarkSkip val="1"/>
        <c:noMultiLvlLbl val="0"/>
      </c:catAx>
      <c:valAx>
        <c:axId val="121491840"/>
        <c:scaling>
          <c:orientation val="minMax"/>
        </c:scaling>
        <c:delete val="0"/>
        <c:axPos val="l"/>
        <c:majorGridlines>
          <c:spPr>
            <a:ln w="3049">
              <a:solidFill>
                <a:schemeClr val="bg1">
                  <a:lumMod val="85000"/>
                </a:schemeClr>
              </a:solidFill>
              <a:prstDash val="solid"/>
            </a:ln>
          </c:spPr>
        </c:majorGridlines>
        <c:title>
          <c:tx>
            <c:rich>
              <a:bodyPr rot="0" vert="horz"/>
              <a:lstStyle/>
              <a:p>
                <a:pPr algn="ctr">
                  <a:defRPr sz="1145" b="1" i="0" u="none" strike="noStrike" baseline="0">
                    <a:solidFill>
                      <a:srgbClr val="000000"/>
                    </a:solidFill>
                    <a:latin typeface="Arial"/>
                    <a:ea typeface="Arial"/>
                    <a:cs typeface="Arial"/>
                  </a:defRPr>
                </a:pPr>
                <a:r>
                  <a:rPr lang="en-US" dirty="0"/>
                  <a:t>%</a:t>
                </a:r>
              </a:p>
            </c:rich>
          </c:tx>
          <c:layout>
            <c:manualLayout>
              <c:xMode val="edge"/>
              <c:yMode val="edge"/>
              <c:x val="1.188246210141472E-4"/>
              <c:y val="0.48093817642784953"/>
            </c:manualLayout>
          </c:layout>
          <c:overlay val="0"/>
          <c:spPr>
            <a:noFill/>
            <a:ln w="24400">
              <a:noFill/>
            </a:ln>
          </c:spPr>
        </c:title>
        <c:numFmt formatCode="General" sourceLinked="1"/>
        <c:majorTickMark val="out"/>
        <c:minorTickMark val="none"/>
        <c:tickLblPos val="nextTo"/>
        <c:spPr>
          <a:ln w="3049">
            <a:solidFill>
              <a:schemeClr val="bg1">
                <a:lumMod val="85000"/>
              </a:schemeClr>
            </a:solidFill>
            <a:prstDash val="solid"/>
          </a:ln>
        </c:spPr>
        <c:txPr>
          <a:bodyPr rot="0" vert="horz"/>
          <a:lstStyle/>
          <a:p>
            <a:pPr>
              <a:defRPr sz="1153" b="1" i="0" u="none" strike="noStrike" baseline="0">
                <a:solidFill>
                  <a:schemeClr val="tx1"/>
                </a:solidFill>
                <a:latin typeface="Arial"/>
                <a:ea typeface="Arial"/>
                <a:cs typeface="Arial"/>
              </a:defRPr>
            </a:pPr>
            <a:endParaRPr lang="en-US"/>
          </a:p>
        </c:txPr>
        <c:crossAx val="129006208"/>
        <c:crosses val="autoZero"/>
        <c:crossBetween val="between"/>
      </c:valAx>
      <c:spPr>
        <a:noFill/>
        <a:ln w="12199">
          <a:solidFill>
            <a:schemeClr val="bg1">
              <a:lumMod val="85000"/>
            </a:schemeClr>
          </a:solidFill>
          <a:prstDash val="solid"/>
        </a:ln>
      </c:spPr>
    </c:plotArea>
    <c:plotVisOnly val="1"/>
    <c:dispBlanksAs val="gap"/>
    <c:showDLblsOverMax val="0"/>
  </c:chart>
  <c:spPr>
    <a:noFill/>
    <a:ln>
      <a:noFill/>
    </a:ln>
  </c:spPr>
  <c:txPr>
    <a:bodyPr/>
    <a:lstStyle/>
    <a:p>
      <a:pPr>
        <a:defRPr sz="1729" b="1" i="0" u="none" strike="noStrike" baseline="0">
          <a:solidFill>
            <a:schemeClr val="tx1"/>
          </a:solidFill>
          <a:latin typeface="Arial Black"/>
          <a:ea typeface="Arial Black"/>
          <a:cs typeface="Arial Black"/>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5851333257059"/>
          <c:y val="0.16114087173529537"/>
          <c:w val="0.57817669445333175"/>
          <c:h val="0.71818132108486443"/>
        </c:manualLayout>
      </c:layout>
      <c:doughnutChart>
        <c:varyColors val="1"/>
        <c:ser>
          <c:idx val="0"/>
          <c:order val="0"/>
          <c:tx>
            <c:strRef>
              <c:f>Sheet1!$B$1</c:f>
              <c:strCache>
                <c:ptCount val="1"/>
                <c:pt idx="0">
                  <c:v>Column1</c:v>
                </c:pt>
              </c:strCache>
            </c:strRef>
          </c:tx>
          <c:dPt>
            <c:idx val="0"/>
            <c:bubble3D val="0"/>
            <c:spPr>
              <a:solidFill>
                <a:srgbClr val="005177"/>
              </a:solidFill>
            </c:spPr>
            <c:extLst>
              <c:ext xmlns:c16="http://schemas.microsoft.com/office/drawing/2014/chart" uri="{C3380CC4-5D6E-409C-BE32-E72D297353CC}">
                <c16:uniqueId val="{00000001-2642-4EF5-9D80-C27E682D95E8}"/>
              </c:ext>
            </c:extLst>
          </c:dPt>
          <c:dPt>
            <c:idx val="1"/>
            <c:bubble3D val="0"/>
            <c:spPr>
              <a:solidFill>
                <a:srgbClr val="7EA800"/>
              </a:solidFill>
            </c:spPr>
            <c:extLst>
              <c:ext xmlns:c16="http://schemas.microsoft.com/office/drawing/2014/chart" uri="{C3380CC4-5D6E-409C-BE32-E72D297353CC}">
                <c16:uniqueId val="{00000003-2642-4EF5-9D80-C27E682D95E8}"/>
              </c:ext>
            </c:extLst>
          </c:dPt>
          <c:dPt>
            <c:idx val="2"/>
            <c:bubble3D val="0"/>
            <c:spPr>
              <a:solidFill>
                <a:srgbClr val="C75F09"/>
              </a:solidFill>
            </c:spPr>
            <c:extLst>
              <c:ext xmlns:c16="http://schemas.microsoft.com/office/drawing/2014/chart" uri="{C3380CC4-5D6E-409C-BE32-E72D297353CC}">
                <c16:uniqueId val="{00000005-2642-4EF5-9D80-C27E682D95E8}"/>
              </c:ext>
            </c:extLst>
          </c:dPt>
          <c:dPt>
            <c:idx val="3"/>
            <c:bubble3D val="0"/>
            <c:spPr>
              <a:solidFill>
                <a:srgbClr val="803A71"/>
              </a:solidFill>
            </c:spPr>
            <c:extLst>
              <c:ext xmlns:c16="http://schemas.microsoft.com/office/drawing/2014/chart" uri="{C3380CC4-5D6E-409C-BE32-E72D297353CC}">
                <c16:uniqueId val="{00000007-2642-4EF5-9D80-C27E682D95E8}"/>
              </c:ext>
            </c:extLst>
          </c:dPt>
          <c:dLbls>
            <c:dLbl>
              <c:idx val="0"/>
              <c:layout>
                <c:manualLayout>
                  <c:x val="6.4889452377774909E-2"/>
                  <c:y val="-0.22961125567458573"/>
                </c:manualLayout>
              </c:layout>
              <c:tx>
                <c:rich>
                  <a:bodyPr/>
                  <a:lstStyle/>
                  <a:p>
                    <a:pPr>
                      <a:defRPr sz="1600" b="1">
                        <a:solidFill>
                          <a:srgbClr val="005177"/>
                        </a:solidFill>
                        <a:latin typeface="Arial" panose="020B0604020202020204" pitchFamily="34" charset="0"/>
                        <a:cs typeface="Arial" panose="020B0604020202020204" pitchFamily="34" charset="0"/>
                      </a:defRPr>
                    </a:pPr>
                    <a:r>
                      <a:rPr lang="en-US" sz="1600" b="1" dirty="0">
                        <a:solidFill>
                          <a:srgbClr val="005177"/>
                        </a:solidFill>
                        <a:latin typeface="Arial" panose="020B0604020202020204" pitchFamily="34" charset="0"/>
                        <a:cs typeface="Arial" panose="020B0604020202020204" pitchFamily="34" charset="0"/>
                      </a:rPr>
                      <a:t>General Funds, 40.5%</a:t>
                    </a:r>
                    <a:endParaRPr lang="en-US" dirty="0">
                      <a:solidFill>
                        <a:srgbClr val="005177"/>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42-4EF5-9D80-C27E682D95E8}"/>
                </c:ext>
              </c:extLst>
            </c:dLbl>
            <c:dLbl>
              <c:idx val="1"/>
              <c:layout>
                <c:manualLayout>
                  <c:x val="-0.25201822291437925"/>
                  <c:y val="9.8287469373902731E-2"/>
                </c:manualLayout>
              </c:layout>
              <c:tx>
                <c:rich>
                  <a:bodyPr/>
                  <a:lstStyle/>
                  <a:p>
                    <a:pPr>
                      <a:defRPr sz="1600" b="1">
                        <a:solidFill>
                          <a:srgbClr val="7EA800"/>
                        </a:solidFill>
                        <a:latin typeface="Arial" panose="020B0604020202020204" pitchFamily="34" charset="0"/>
                        <a:cs typeface="Arial" panose="020B0604020202020204" pitchFamily="34" charset="0"/>
                      </a:defRPr>
                    </a:pPr>
                    <a:r>
                      <a:rPr lang="en-US" sz="1600" b="1" dirty="0">
                        <a:solidFill>
                          <a:srgbClr val="7EA800"/>
                        </a:solidFill>
                        <a:latin typeface="Arial" panose="020B0604020202020204" pitchFamily="34" charset="0"/>
                        <a:cs typeface="Arial" panose="020B0604020202020204" pitchFamily="34" charset="0"/>
                      </a:rPr>
                      <a:t>Other State Funds, 26.5%</a:t>
                    </a:r>
                    <a:endParaRPr lang="en-US" dirty="0">
                      <a:solidFill>
                        <a:srgbClr val="7EA800"/>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42-4EF5-9D80-C27E682D95E8}"/>
                </c:ext>
              </c:extLst>
            </c:dLbl>
            <c:dLbl>
              <c:idx val="2"/>
              <c:layout>
                <c:manualLayout>
                  <c:x val="-0.16949152542372883"/>
                  <c:y val="5.1502145922746781E-2"/>
                </c:manualLayout>
              </c:layout>
              <c:tx>
                <c:rich>
                  <a:bodyPr/>
                  <a:lstStyle/>
                  <a:p>
                    <a:pPr>
                      <a:defRPr sz="1600" b="1">
                        <a:solidFill>
                          <a:srgbClr val="C75F09"/>
                        </a:solidFill>
                        <a:latin typeface="Arial" panose="020B0604020202020204" pitchFamily="34" charset="0"/>
                        <a:cs typeface="Arial" panose="020B0604020202020204" pitchFamily="34" charset="0"/>
                      </a:defRPr>
                    </a:pPr>
                    <a:r>
                      <a:rPr lang="en-US" sz="1600" b="1" dirty="0">
                        <a:solidFill>
                          <a:srgbClr val="C75F09"/>
                        </a:solidFill>
                        <a:latin typeface="Arial" panose="020B0604020202020204" pitchFamily="34" charset="0"/>
                        <a:cs typeface="Arial" panose="020B0604020202020204" pitchFamily="34" charset="0"/>
                      </a:rPr>
                      <a:t>Bonds, 1.8%</a:t>
                    </a:r>
                    <a:endParaRPr lang="en-US" dirty="0">
                      <a:solidFill>
                        <a:srgbClr val="C75F09"/>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42-4EF5-9D80-C27E682D95E8}"/>
                </c:ext>
              </c:extLst>
            </c:dLbl>
            <c:dLbl>
              <c:idx val="3"/>
              <c:layout>
                <c:manualLayout>
                  <c:x val="-0.10169491525423728"/>
                  <c:y val="-0.16022889842632332"/>
                </c:manualLayout>
              </c:layout>
              <c:tx>
                <c:rich>
                  <a:bodyPr/>
                  <a:lstStyle/>
                  <a:p>
                    <a:pPr>
                      <a:defRPr sz="1600" b="1">
                        <a:solidFill>
                          <a:srgbClr val="803A71"/>
                        </a:solidFill>
                        <a:latin typeface="Arial" panose="020B0604020202020204" pitchFamily="34" charset="0"/>
                        <a:cs typeface="Arial" panose="020B0604020202020204" pitchFamily="34" charset="0"/>
                      </a:defRPr>
                    </a:pPr>
                    <a:r>
                      <a:rPr lang="en-US" sz="1600" b="1" dirty="0">
                        <a:solidFill>
                          <a:srgbClr val="803A71"/>
                        </a:solidFill>
                        <a:latin typeface="Arial" panose="020B0604020202020204" pitchFamily="34" charset="0"/>
                        <a:cs typeface="Arial" panose="020B0604020202020204" pitchFamily="34" charset="0"/>
                      </a:rPr>
                      <a:t>Federal Funds, 31.2%</a:t>
                    </a:r>
                    <a:endParaRPr lang="en-US" dirty="0">
                      <a:solidFill>
                        <a:srgbClr val="803A71"/>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42-4EF5-9D80-C27E682D95E8}"/>
                </c:ext>
              </c:extLst>
            </c:dLbl>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General Funds</c:v>
                </c:pt>
                <c:pt idx="1">
                  <c:v>Other State Funds</c:v>
                </c:pt>
                <c:pt idx="2">
                  <c:v>Bonds</c:v>
                </c:pt>
                <c:pt idx="3">
                  <c:v>Federal Funds</c:v>
                </c:pt>
              </c:strCache>
            </c:strRef>
          </c:cat>
          <c:val>
            <c:numRef>
              <c:f>Sheet1!$B$2:$B$5</c:f>
              <c:numCache>
                <c:formatCode>General</c:formatCode>
                <c:ptCount val="4"/>
                <c:pt idx="0">
                  <c:v>40.5</c:v>
                </c:pt>
                <c:pt idx="1">
                  <c:v>26.5</c:v>
                </c:pt>
                <c:pt idx="2">
                  <c:v>1.8</c:v>
                </c:pt>
                <c:pt idx="3">
                  <c:v>31.2</c:v>
                </c:pt>
              </c:numCache>
            </c:numRef>
          </c:val>
          <c:extLst>
            <c:ext xmlns:c16="http://schemas.microsoft.com/office/drawing/2014/chart" uri="{C3380CC4-5D6E-409C-BE32-E72D297353CC}">
              <c16:uniqueId val="{00000008-2642-4EF5-9D80-C27E682D95E8}"/>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 State Expenditures by Function, Estimated Fiscal 2010</c:v>
                </c:pt>
              </c:strCache>
            </c:strRef>
          </c:tx>
          <c:dPt>
            <c:idx val="0"/>
            <c:bubble3D val="0"/>
            <c:spPr>
              <a:solidFill>
                <a:srgbClr val="7EA940"/>
              </a:solidFill>
            </c:spPr>
            <c:extLst>
              <c:ext xmlns:c16="http://schemas.microsoft.com/office/drawing/2014/chart" uri="{C3380CC4-5D6E-409C-BE32-E72D297353CC}">
                <c16:uniqueId val="{00000001-3AFF-4BC6-928E-3BF3ED177DF8}"/>
              </c:ext>
            </c:extLst>
          </c:dPt>
          <c:dPt>
            <c:idx val="1"/>
            <c:bubble3D val="0"/>
            <c:spPr>
              <a:solidFill>
                <a:schemeClr val="accent6">
                  <a:lumMod val="75000"/>
                </a:schemeClr>
              </a:solidFill>
            </c:spPr>
            <c:extLst>
              <c:ext xmlns:c16="http://schemas.microsoft.com/office/drawing/2014/chart" uri="{C3380CC4-5D6E-409C-BE32-E72D297353CC}">
                <c16:uniqueId val="{00000003-3AFF-4BC6-928E-3BF3ED177DF8}"/>
              </c:ext>
            </c:extLst>
          </c:dPt>
          <c:dPt>
            <c:idx val="2"/>
            <c:bubble3D val="0"/>
            <c:spPr>
              <a:solidFill>
                <a:schemeClr val="accent5"/>
              </a:solidFill>
            </c:spPr>
            <c:extLst>
              <c:ext xmlns:c16="http://schemas.microsoft.com/office/drawing/2014/chart" uri="{C3380CC4-5D6E-409C-BE32-E72D297353CC}">
                <c16:uniqueId val="{00000005-3AFF-4BC6-928E-3BF3ED177DF8}"/>
              </c:ext>
            </c:extLst>
          </c:dPt>
          <c:dPt>
            <c:idx val="3"/>
            <c:bubble3D val="0"/>
            <c:spPr>
              <a:solidFill>
                <a:srgbClr val="AD3535"/>
              </a:solidFill>
            </c:spPr>
            <c:extLst>
              <c:ext xmlns:c16="http://schemas.microsoft.com/office/drawing/2014/chart" uri="{C3380CC4-5D6E-409C-BE32-E72D297353CC}">
                <c16:uniqueId val="{00000007-3AFF-4BC6-928E-3BF3ED177DF8}"/>
              </c:ext>
            </c:extLst>
          </c:dPt>
          <c:dPt>
            <c:idx val="4"/>
            <c:bubble3D val="0"/>
            <c:spPr>
              <a:solidFill>
                <a:schemeClr val="accent5">
                  <a:lumMod val="50000"/>
                </a:schemeClr>
              </a:solidFill>
            </c:spPr>
            <c:extLst>
              <c:ext xmlns:c16="http://schemas.microsoft.com/office/drawing/2014/chart" uri="{C3380CC4-5D6E-409C-BE32-E72D297353CC}">
                <c16:uniqueId val="{00000009-3AFF-4BC6-928E-3BF3ED177DF8}"/>
              </c:ext>
            </c:extLst>
          </c:dPt>
          <c:dPt>
            <c:idx val="5"/>
            <c:bubble3D val="0"/>
            <c:spPr>
              <a:solidFill>
                <a:srgbClr val="803A71"/>
              </a:solidFill>
            </c:spPr>
            <c:extLst>
              <c:ext xmlns:c16="http://schemas.microsoft.com/office/drawing/2014/chart" uri="{C3380CC4-5D6E-409C-BE32-E72D297353CC}">
                <c16:uniqueId val="{0000000B-3AFF-4BC6-928E-3BF3ED177DF8}"/>
              </c:ext>
            </c:extLst>
          </c:dPt>
          <c:dPt>
            <c:idx val="6"/>
            <c:bubble3D val="0"/>
            <c:explosion val="10"/>
            <c:spPr>
              <a:solidFill>
                <a:srgbClr val="005177"/>
              </a:solidFill>
            </c:spPr>
            <c:extLst>
              <c:ext xmlns:c16="http://schemas.microsoft.com/office/drawing/2014/chart" uri="{C3380CC4-5D6E-409C-BE32-E72D297353CC}">
                <c16:uniqueId val="{0000000D-3AFF-4BC6-928E-3BF3ED177DF8}"/>
              </c:ext>
            </c:extLst>
          </c:dPt>
          <c:dLbls>
            <c:dLbl>
              <c:idx val="0"/>
              <c:layout>
                <c:manualLayout>
                  <c:x val="0.16431789591389834"/>
                  <c:y val="-8.1866059281856765E-2"/>
                </c:manualLayout>
              </c:layout>
              <c:numFmt formatCode="0.0%" sourceLinked="0"/>
              <c:spPr/>
              <c:txPr>
                <a:bodyPr/>
                <a:lstStyle/>
                <a:p>
                  <a:pPr>
                    <a:defRPr>
                      <a:solidFill>
                        <a:srgbClr val="7EA940"/>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FF-4BC6-928E-3BF3ED177DF8}"/>
                </c:ext>
              </c:extLst>
            </c:dLbl>
            <c:dLbl>
              <c:idx val="1"/>
              <c:layout>
                <c:manualLayout>
                  <c:x val="0.13306294553417508"/>
                  <c:y val="-2.2515150265902625E-3"/>
                </c:manualLayout>
              </c:layout>
              <c:tx>
                <c:rich>
                  <a:bodyPr/>
                  <a:lstStyle/>
                  <a:p>
                    <a:pPr>
                      <a:defRPr>
                        <a:solidFill>
                          <a:schemeClr val="accent6">
                            <a:lumMod val="75000"/>
                          </a:schemeClr>
                        </a:solidFill>
                        <a:latin typeface="Arial" panose="020B0604020202020204" pitchFamily="34" charset="0"/>
                        <a:cs typeface="Arial" panose="020B0604020202020204" pitchFamily="34" charset="0"/>
                      </a:defRPr>
                    </a:pPr>
                    <a:r>
                      <a:rPr lang="en-US" sz="1600" b="1" dirty="0">
                        <a:solidFill>
                          <a:schemeClr val="accent6">
                            <a:lumMod val="75000"/>
                          </a:schemeClr>
                        </a:solidFill>
                        <a:latin typeface="Arial" panose="020B0604020202020204" pitchFamily="34" charset="0"/>
                        <a:cs typeface="Arial" panose="020B0604020202020204" pitchFamily="34" charset="0"/>
                      </a:rPr>
                      <a:t>H</a:t>
                    </a:r>
                    <a:r>
                      <a:rPr lang="en-US" sz="1600" dirty="0">
                        <a:solidFill>
                          <a:schemeClr val="accent6">
                            <a:lumMod val="75000"/>
                          </a:schemeClr>
                        </a:solidFill>
                        <a:latin typeface="Arial" panose="020B0604020202020204" pitchFamily="34" charset="0"/>
                        <a:cs typeface="Arial" panose="020B0604020202020204" pitchFamily="34" charset="0"/>
                      </a:rPr>
                      <a:t>igher Education</a:t>
                    </a:r>
                    <a:r>
                      <a:rPr lang="en-US" sz="1395" dirty="0">
                        <a:solidFill>
                          <a:schemeClr val="accent6">
                            <a:lumMod val="75000"/>
                          </a:schemeClr>
                        </a:solidFill>
                        <a:latin typeface="Arial" panose="020B0604020202020204" pitchFamily="34" charset="0"/>
                        <a:cs typeface="Arial" panose="020B0604020202020204" pitchFamily="34" charset="0"/>
                      </a:rPr>
                      <a:t>
</a:t>
                    </a:r>
                    <a:r>
                      <a:rPr lang="en-US" sz="1600" dirty="0">
                        <a:solidFill>
                          <a:schemeClr val="accent6">
                            <a:lumMod val="75000"/>
                          </a:schemeClr>
                        </a:solidFill>
                        <a:latin typeface="Arial" panose="020B0604020202020204" pitchFamily="34" charset="0"/>
                        <a:cs typeface="Arial" panose="020B0604020202020204" pitchFamily="34" charset="0"/>
                      </a:rPr>
                      <a:t>10.1%</a:t>
                    </a:r>
                    <a:endParaRPr lang="en-US" sz="1600" dirty="0">
                      <a:solidFill>
                        <a:schemeClr val="accent6">
                          <a:lumMod val="75000"/>
                        </a:schemeClr>
                      </a:solidFill>
                    </a:endParaRPr>
                  </a:p>
                </c:rich>
              </c:tx>
              <c:numFmt formatCode="0.0%" sourceLinked="0"/>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FF-4BC6-928E-3BF3ED177DF8}"/>
                </c:ext>
              </c:extLst>
            </c:dLbl>
            <c:dLbl>
              <c:idx val="2"/>
              <c:layout>
                <c:manualLayout>
                  <c:x val="0.13159145972138098"/>
                  <c:y val="6.0000412252133407E-2"/>
                </c:manualLayout>
              </c:layout>
              <c:numFmt formatCode="0.0%" sourceLinked="0"/>
              <c:spPr/>
              <c:txPr>
                <a:bodyPr/>
                <a:lstStyle/>
                <a:p>
                  <a:pPr>
                    <a:defRPr>
                      <a:solidFill>
                        <a:schemeClr val="accent5"/>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FF-4BC6-928E-3BF3ED177DF8}"/>
                </c:ext>
              </c:extLst>
            </c:dLbl>
            <c:dLbl>
              <c:idx val="3"/>
              <c:layout>
                <c:manualLayout>
                  <c:x val="0.17159763313609466"/>
                  <c:y val="5.759162303664931E-2"/>
                </c:manualLayout>
              </c:layout>
              <c:tx>
                <c:rich>
                  <a:bodyPr/>
                  <a:lstStyle/>
                  <a:p>
                    <a:pPr>
                      <a:defRPr>
                        <a:solidFill>
                          <a:srgbClr val="AD3535"/>
                        </a:solidFill>
                        <a:latin typeface="Arial" panose="020B0604020202020204" pitchFamily="34" charset="0"/>
                        <a:cs typeface="Arial" panose="020B0604020202020204" pitchFamily="34" charset="0"/>
                      </a:defRPr>
                    </a:pPr>
                    <a:r>
                      <a:rPr lang="en-US" dirty="0"/>
                      <a:t>All Other
28.3%</a:t>
                    </a:r>
                  </a:p>
                </c:rich>
              </c:tx>
              <c:numFmt formatCode="0.0%" sourceLinked="0"/>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AFF-4BC6-928E-3BF3ED177DF8}"/>
                </c:ext>
              </c:extLst>
            </c:dLbl>
            <c:dLbl>
              <c:idx val="4"/>
              <c:layout>
                <c:manualLayout>
                  <c:x val="-0.11242603550295859"/>
                  <c:y val="0.10209424083769623"/>
                </c:manualLayout>
              </c:layout>
              <c:numFmt formatCode="0.0%" sourceLinked="0"/>
              <c:spPr/>
              <c:txPr>
                <a:bodyPr/>
                <a:lstStyle/>
                <a:p>
                  <a:pPr>
                    <a:defRPr>
                      <a:solidFill>
                        <a:schemeClr val="accent5">
                          <a:lumMod val="50000"/>
                        </a:schemeClr>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AFF-4BC6-928E-3BF3ED177DF8}"/>
                </c:ext>
              </c:extLst>
            </c:dLbl>
            <c:dLbl>
              <c:idx val="5"/>
              <c:layout>
                <c:manualLayout>
                  <c:x val="-0.14497041420118345"/>
                  <c:y val="3.4031413612565446E-2"/>
                </c:manualLayout>
              </c:layout>
              <c:tx>
                <c:rich>
                  <a:bodyPr/>
                  <a:lstStyle/>
                  <a:p>
                    <a:pPr>
                      <a:defRPr>
                        <a:solidFill>
                          <a:srgbClr val="803A71"/>
                        </a:solidFill>
                        <a:latin typeface="Arial" panose="020B0604020202020204" pitchFamily="34" charset="0"/>
                        <a:cs typeface="Arial" panose="020B0604020202020204" pitchFamily="34" charset="0"/>
                      </a:defRPr>
                    </a:pPr>
                    <a:fld id="{DCF412CB-C11C-4026-840D-56D3D62F0947}" type="CATEGORYNAME">
                      <a:rPr lang="en-US"/>
                      <a:pPr>
                        <a:defRPr>
                          <a:solidFill>
                            <a:srgbClr val="803A71"/>
                          </a:solidFill>
                          <a:latin typeface="Arial" panose="020B0604020202020204" pitchFamily="34" charset="0"/>
                          <a:cs typeface="Arial" panose="020B0604020202020204" pitchFamily="34" charset="0"/>
                        </a:defRPr>
                      </a:pPr>
                      <a:t>[CATEGORY NAME]</a:t>
                    </a:fld>
                    <a:r>
                      <a:rPr lang="en-US" baseline="0" dirty="0"/>
                      <a:t>
</a:t>
                    </a:r>
                    <a:fld id="{013CD89E-EA51-496C-94B7-397099B5A51D}" type="PERCENTAGE">
                      <a:rPr lang="en-US" baseline="0" smtClean="0"/>
                      <a:pPr>
                        <a:defRPr>
                          <a:solidFill>
                            <a:srgbClr val="803A71"/>
                          </a:solidFill>
                          <a:latin typeface="Arial" panose="020B0604020202020204" pitchFamily="34" charset="0"/>
                          <a:cs typeface="Arial" panose="020B0604020202020204" pitchFamily="34" charset="0"/>
                        </a:defRPr>
                      </a:pPr>
                      <a:t>[PERCENTAGE]</a:t>
                    </a:fld>
                    <a:endParaRPr lang="en-US" baseline="0" dirty="0"/>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AFF-4BC6-928E-3BF3ED177DF8}"/>
                </c:ext>
              </c:extLst>
            </c:dLbl>
            <c:dLbl>
              <c:idx val="6"/>
              <c:layout>
                <c:manualLayout>
                  <c:x val="-0.10946745562130181"/>
                  <c:y val="-9.1623036649214659E-2"/>
                </c:manualLayout>
              </c:layout>
              <c:numFmt formatCode="0.0%" sourceLinked="0"/>
              <c:spPr/>
              <c:txPr>
                <a:bodyPr/>
                <a:lstStyle/>
                <a:p>
                  <a:pPr>
                    <a:defRPr>
                      <a:solidFill>
                        <a:srgbClr val="005177"/>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AFF-4BC6-928E-3BF3ED177DF8}"/>
                </c:ext>
              </c:extLst>
            </c:dLbl>
            <c:numFmt formatCode="0.0%" sourceLinked="0"/>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7"/>
                <c:pt idx="0">
                  <c:v>Elementary &amp; Secondary Education</c:v>
                </c:pt>
                <c:pt idx="1">
                  <c:v>Higher Education</c:v>
                </c:pt>
                <c:pt idx="2">
                  <c:v>Public Assistance</c:v>
                </c:pt>
                <c:pt idx="3">
                  <c:v>All Other</c:v>
                </c:pt>
                <c:pt idx="4">
                  <c:v>Corrections</c:v>
                </c:pt>
                <c:pt idx="5">
                  <c:v>Transportation</c:v>
                </c:pt>
                <c:pt idx="6">
                  <c:v>Medicaid</c:v>
                </c:pt>
              </c:strCache>
            </c:strRef>
          </c:cat>
          <c:val>
            <c:numRef>
              <c:f>Sheet1!$B$2:$B$8</c:f>
              <c:numCache>
                <c:formatCode>General</c:formatCode>
                <c:ptCount val="7"/>
                <c:pt idx="0">
                  <c:v>19.600000000000001</c:v>
                </c:pt>
                <c:pt idx="1">
                  <c:v>10.1</c:v>
                </c:pt>
                <c:pt idx="2">
                  <c:v>1.3</c:v>
                </c:pt>
                <c:pt idx="3">
                  <c:v>28.3</c:v>
                </c:pt>
                <c:pt idx="4">
                  <c:v>3.1</c:v>
                </c:pt>
                <c:pt idx="5">
                  <c:v>8</c:v>
                </c:pt>
                <c:pt idx="6">
                  <c:v>29.7</c:v>
                </c:pt>
              </c:numCache>
            </c:numRef>
          </c:val>
          <c:extLst>
            <c:ext xmlns:c16="http://schemas.microsoft.com/office/drawing/2014/chart" uri="{C3380CC4-5D6E-409C-BE32-E72D297353CC}">
              <c16:uniqueId val="{0000000E-3AFF-4BC6-928E-3BF3ED177DF8}"/>
            </c:ext>
          </c:extLst>
        </c:ser>
        <c:dLbls>
          <c:showLegendKey val="0"/>
          <c:showVal val="0"/>
          <c:showCatName val="0"/>
          <c:showSerName val="0"/>
          <c:showPercent val="0"/>
          <c:showBubbleSize val="0"/>
          <c:showLeaderLines val="0"/>
        </c:dLbls>
        <c:firstSliceAng val="0"/>
        <c:holeSize val="50"/>
      </c:doughnutChart>
      <c:spPr>
        <a:noFill/>
        <a:ln w="25387">
          <a:noFill/>
        </a:ln>
      </c:spPr>
    </c:plotArea>
    <c:plotVisOnly val="1"/>
    <c:dispBlanksAs val="zero"/>
    <c:showDLblsOverMax val="0"/>
  </c:chart>
  <c:txPr>
    <a:bodyPr/>
    <a:lstStyle/>
    <a:p>
      <a:pPr>
        <a:defRPr sz="1600" b="1">
          <a:latin typeface="Century Gothic" panose="020B0502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740157480314889E-5"/>
          <c:y val="0.19537139107611548"/>
          <c:w val="0.96452521559805027"/>
          <c:h val="0.52547159576867952"/>
        </c:manualLayout>
      </c:layout>
      <c:barChart>
        <c:barDir val="col"/>
        <c:grouping val="clustered"/>
        <c:varyColors val="0"/>
        <c:ser>
          <c:idx val="0"/>
          <c:order val="0"/>
          <c:tx>
            <c:strRef>
              <c:f>Sheet1!$B$1</c:f>
              <c:strCache>
                <c:ptCount val="1"/>
                <c:pt idx="0">
                  <c:v>K-12</c:v>
                </c:pt>
              </c:strCache>
            </c:strRef>
          </c:tx>
          <c:spPr>
            <a:solidFill>
              <a:srgbClr val="7EA940"/>
            </a:solidFill>
          </c:spPr>
          <c:invertIfNegative val="0"/>
          <c:dLbls>
            <c:dLbl>
              <c:idx val="0"/>
              <c:tx>
                <c:rich>
                  <a:bodyPr/>
                  <a:lstStyle/>
                  <a:p>
                    <a:fld id="{0F0B2832-7468-45A2-AD43-D64333D599E0}" type="VALUE">
                      <a:rPr lang="en-US" sz="2000" smtClean="0"/>
                      <a:pPr/>
                      <a:t>[VALUE]</a:t>
                    </a:fld>
                    <a:r>
                      <a:rPr lang="en-US" sz="20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B0-4DD9-B32A-746D92FA083C}"/>
                </c:ext>
              </c:extLst>
            </c:dLbl>
            <c:dLbl>
              <c:idx val="1"/>
              <c:tx>
                <c:rich>
                  <a:bodyPr/>
                  <a:lstStyle/>
                  <a:p>
                    <a:fld id="{FA3E7BAD-858C-433A-9123-F12DEB46507A}" type="VALUE">
                      <a:rPr lang="en-US" sz="2000" smtClean="0"/>
                      <a:pPr/>
                      <a:t>[VALUE]</a:t>
                    </a:fld>
                    <a:r>
                      <a:rPr lang="en-US" sz="20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B0-4DD9-B32A-746D92FA083C}"/>
                </c:ext>
              </c:extLst>
            </c:dLbl>
            <c:spPr>
              <a:noFill/>
              <a:ln>
                <a:noFill/>
              </a:ln>
              <a:effectLst/>
            </c:spPr>
            <c:txPr>
              <a:bodyPr/>
              <a:lstStyle/>
              <a:p>
                <a:pPr>
                  <a:defRPr sz="2000">
                    <a:solidFill>
                      <a:srgbClr val="7EA94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General</c:formatCode>
                <c:ptCount val="2"/>
                <c:pt idx="0">
                  <c:v>2.8</c:v>
                </c:pt>
                <c:pt idx="1">
                  <c:v>4.5999999999999996</c:v>
                </c:pt>
              </c:numCache>
            </c:numRef>
          </c:val>
          <c:extLst>
            <c:ext xmlns:c16="http://schemas.microsoft.com/office/drawing/2014/chart" uri="{C3380CC4-5D6E-409C-BE32-E72D297353CC}">
              <c16:uniqueId val="{00000002-DEB0-4DD9-B32A-746D92FA083C}"/>
            </c:ext>
          </c:extLst>
        </c:ser>
        <c:ser>
          <c:idx val="1"/>
          <c:order val="1"/>
          <c:tx>
            <c:strRef>
              <c:f>Sheet1!$C$1</c:f>
              <c:strCache>
                <c:ptCount val="1"/>
                <c:pt idx="0">
                  <c:v>Higher Ed</c:v>
                </c:pt>
              </c:strCache>
            </c:strRef>
          </c:tx>
          <c:spPr>
            <a:solidFill>
              <a:srgbClr val="FF6600"/>
            </a:solidFill>
          </c:spPr>
          <c:invertIfNegative val="0"/>
          <c:dLbls>
            <c:dLbl>
              <c:idx val="0"/>
              <c:tx>
                <c:rich>
                  <a:bodyPr/>
                  <a:lstStyle/>
                  <a:p>
                    <a:fld id="{1753D62E-40D6-44FE-AA9E-5B76ECC3D13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B0-4DD9-B32A-746D92FA083C}"/>
                </c:ext>
              </c:extLst>
            </c:dLbl>
            <c:dLbl>
              <c:idx val="1"/>
              <c:tx>
                <c:rich>
                  <a:bodyPr/>
                  <a:lstStyle/>
                  <a:p>
                    <a:fld id="{8C901875-6995-4978-9FDC-D7CF488AEAD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EB0-4DD9-B32A-746D92FA083C}"/>
                </c:ext>
              </c:extLst>
            </c:dLbl>
            <c:spPr>
              <a:noFill/>
              <a:ln>
                <a:noFill/>
              </a:ln>
              <a:effectLst/>
            </c:spPr>
            <c:txPr>
              <a:bodyPr/>
              <a:lstStyle/>
              <a:p>
                <a:pPr>
                  <a:defRPr sz="1600">
                    <a:solidFill>
                      <a:srgbClr val="FF66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Sheet1!$C$2:$C$3</c:f>
              <c:numCache>
                <c:formatCode>General</c:formatCode>
                <c:ptCount val="2"/>
                <c:pt idx="0">
                  <c:v>3.1</c:v>
                </c:pt>
                <c:pt idx="1">
                  <c:v>3.2</c:v>
                </c:pt>
              </c:numCache>
            </c:numRef>
          </c:val>
          <c:extLst>
            <c:ext xmlns:c16="http://schemas.microsoft.com/office/drawing/2014/chart" uri="{C3380CC4-5D6E-409C-BE32-E72D297353CC}">
              <c16:uniqueId val="{00000005-DEB0-4DD9-B32A-746D92FA083C}"/>
            </c:ext>
          </c:extLst>
        </c:ser>
        <c:ser>
          <c:idx val="2"/>
          <c:order val="2"/>
          <c:tx>
            <c:strRef>
              <c:f>Sheet1!$D$1</c:f>
              <c:strCache>
                <c:ptCount val="1"/>
                <c:pt idx="0">
                  <c:v>Public Assist.</c:v>
                </c:pt>
              </c:strCache>
            </c:strRef>
          </c:tx>
          <c:spPr>
            <a:solidFill>
              <a:srgbClr val="4BC0C6"/>
            </a:solidFill>
          </c:spPr>
          <c:invertIfNegative val="0"/>
          <c:dLbls>
            <c:dLbl>
              <c:idx val="0"/>
              <c:tx>
                <c:rich>
                  <a:bodyPr/>
                  <a:lstStyle/>
                  <a:p>
                    <a:fld id="{92BAE7C0-2DA2-4108-AFDA-75C0A1EF9F7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B0-4DD9-B32A-746D92FA083C}"/>
                </c:ext>
              </c:extLst>
            </c:dLbl>
            <c:dLbl>
              <c:idx val="1"/>
              <c:layout>
                <c:manualLayout>
                  <c:x val="7.2853841679021234E-3"/>
                  <c:y val="1.5995025789250519E-2"/>
                </c:manualLayout>
              </c:layout>
              <c:tx>
                <c:rich>
                  <a:bodyPr/>
                  <a:lstStyle/>
                  <a:p>
                    <a:r>
                      <a:rPr lang="en-US" dirty="0"/>
                      <a:t>0.7%</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2859341639141322E-2"/>
                      <c:h val="5.7524727845187355E-2"/>
                    </c:manualLayout>
                  </c15:layout>
                </c:ext>
                <c:ext xmlns:c16="http://schemas.microsoft.com/office/drawing/2014/chart" uri="{C3380CC4-5D6E-409C-BE32-E72D297353CC}">
                  <c16:uniqueId val="{00000007-DEB0-4DD9-B32A-746D92FA083C}"/>
                </c:ext>
              </c:extLst>
            </c:dLbl>
            <c:spPr>
              <a:noFill/>
              <a:ln>
                <a:noFill/>
              </a:ln>
              <a:effectLst/>
            </c:spPr>
            <c:txPr>
              <a:bodyPr/>
              <a:lstStyle/>
              <a:p>
                <a:pPr>
                  <a:defRPr sz="1600">
                    <a:solidFill>
                      <a:srgbClr val="4BC0C6"/>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Sheet1!$D$2:$D$3</c:f>
              <c:numCache>
                <c:formatCode>General</c:formatCode>
                <c:ptCount val="2"/>
                <c:pt idx="0">
                  <c:v>-2.1</c:v>
                </c:pt>
                <c:pt idx="1">
                  <c:v>0.7</c:v>
                </c:pt>
              </c:numCache>
            </c:numRef>
          </c:val>
          <c:extLst>
            <c:ext xmlns:c16="http://schemas.microsoft.com/office/drawing/2014/chart" uri="{C3380CC4-5D6E-409C-BE32-E72D297353CC}">
              <c16:uniqueId val="{00000008-DEB0-4DD9-B32A-746D92FA083C}"/>
            </c:ext>
          </c:extLst>
        </c:ser>
        <c:ser>
          <c:idx val="3"/>
          <c:order val="3"/>
          <c:tx>
            <c:strRef>
              <c:f>Sheet1!$E$1</c:f>
              <c:strCache>
                <c:ptCount val="1"/>
                <c:pt idx="0">
                  <c:v>Medicaid</c:v>
                </c:pt>
              </c:strCache>
            </c:strRef>
          </c:tx>
          <c:spPr>
            <a:solidFill>
              <a:srgbClr val="005177"/>
            </a:solidFill>
          </c:spPr>
          <c:invertIfNegative val="0"/>
          <c:dLbls>
            <c:dLbl>
              <c:idx val="0"/>
              <c:tx>
                <c:rich>
                  <a:bodyPr/>
                  <a:lstStyle/>
                  <a:p>
                    <a:fld id="{98C5C3FD-E5DE-43CF-9DC0-94A709660F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EB0-4DD9-B32A-746D92FA083C}"/>
                </c:ext>
              </c:extLst>
            </c:dLbl>
            <c:dLbl>
              <c:idx val="1"/>
              <c:tx>
                <c:rich>
                  <a:bodyPr/>
                  <a:lstStyle/>
                  <a:p>
                    <a:fld id="{ED602295-F8B4-45C9-8C60-AE981C9889B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EB0-4DD9-B32A-746D92FA083C}"/>
                </c:ext>
              </c:extLst>
            </c:dLbl>
            <c:spPr>
              <a:noFill/>
              <a:ln>
                <a:noFill/>
              </a:ln>
              <a:effectLst/>
            </c:spPr>
            <c:txPr>
              <a:bodyPr/>
              <a:lstStyle/>
              <a:p>
                <a:pPr>
                  <a:defRPr sz="1600">
                    <a:solidFill>
                      <a:srgbClr val="005177"/>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Sheet1!$E$2:$E$3</c:f>
              <c:numCache>
                <c:formatCode>General</c:formatCode>
                <c:ptCount val="2"/>
                <c:pt idx="0">
                  <c:v>4.4000000000000004</c:v>
                </c:pt>
                <c:pt idx="1">
                  <c:v>7.3</c:v>
                </c:pt>
              </c:numCache>
            </c:numRef>
          </c:val>
          <c:extLst>
            <c:ext xmlns:c16="http://schemas.microsoft.com/office/drawing/2014/chart" uri="{C3380CC4-5D6E-409C-BE32-E72D297353CC}">
              <c16:uniqueId val="{0000000B-DEB0-4DD9-B32A-746D92FA083C}"/>
            </c:ext>
          </c:extLst>
        </c:ser>
        <c:ser>
          <c:idx val="4"/>
          <c:order val="4"/>
          <c:tx>
            <c:strRef>
              <c:f>Sheet1!$F$1</c:f>
              <c:strCache>
                <c:ptCount val="1"/>
                <c:pt idx="0">
                  <c:v>Corrections</c:v>
                </c:pt>
              </c:strCache>
            </c:strRef>
          </c:tx>
          <c:spPr>
            <a:solidFill>
              <a:srgbClr val="803A71"/>
            </a:solidFill>
          </c:spPr>
          <c:invertIfNegative val="0"/>
          <c:dLbls>
            <c:dLbl>
              <c:idx val="0"/>
              <c:tx>
                <c:rich>
                  <a:bodyPr/>
                  <a:lstStyle/>
                  <a:p>
                    <a:fld id="{3BDE87B0-9E78-4BC5-8083-E4303154D85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EB0-4DD9-B32A-746D92FA083C}"/>
                </c:ext>
              </c:extLst>
            </c:dLbl>
            <c:dLbl>
              <c:idx val="1"/>
              <c:tx>
                <c:rich>
                  <a:bodyPr/>
                  <a:lstStyle/>
                  <a:p>
                    <a:fld id="{C22F7CD0-2DD4-47DD-815D-D39F739B624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EB0-4DD9-B32A-746D92FA083C}"/>
                </c:ext>
              </c:extLst>
            </c:dLbl>
            <c:spPr>
              <a:noFill/>
              <a:ln>
                <a:noFill/>
              </a:ln>
              <a:effectLst/>
            </c:spPr>
            <c:txPr>
              <a:bodyPr/>
              <a:lstStyle/>
              <a:p>
                <a:pPr>
                  <a:defRPr sz="1600">
                    <a:solidFill>
                      <a:srgbClr val="803A7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Sheet1!$F$2:$F$3</c:f>
              <c:numCache>
                <c:formatCode>General</c:formatCode>
                <c:ptCount val="2"/>
                <c:pt idx="0">
                  <c:v>3.9</c:v>
                </c:pt>
                <c:pt idx="1">
                  <c:v>4.5999999999999996</c:v>
                </c:pt>
              </c:numCache>
            </c:numRef>
          </c:val>
          <c:extLst>
            <c:ext xmlns:c16="http://schemas.microsoft.com/office/drawing/2014/chart" uri="{C3380CC4-5D6E-409C-BE32-E72D297353CC}">
              <c16:uniqueId val="{0000000E-DEB0-4DD9-B32A-746D92FA083C}"/>
            </c:ext>
          </c:extLst>
        </c:ser>
        <c:ser>
          <c:idx val="5"/>
          <c:order val="5"/>
          <c:tx>
            <c:strRef>
              <c:f>Sheet1!$G$1</c:f>
              <c:strCache>
                <c:ptCount val="1"/>
                <c:pt idx="0">
                  <c:v>Transport.</c:v>
                </c:pt>
              </c:strCache>
            </c:strRef>
          </c:tx>
          <c:spPr>
            <a:solidFill>
              <a:srgbClr val="0B9355"/>
            </a:solidFill>
          </c:spPr>
          <c:invertIfNegative val="0"/>
          <c:dLbls>
            <c:dLbl>
              <c:idx val="0"/>
              <c:tx>
                <c:rich>
                  <a:bodyPr/>
                  <a:lstStyle/>
                  <a:p>
                    <a:fld id="{9B354B39-9B61-4056-88F4-48027CC2B09E}" type="VALUE">
                      <a:rPr lang="en-US" sz="1800" smtClean="0"/>
                      <a:pPr/>
                      <a:t>[VALUE]</a:t>
                    </a:fld>
                    <a:r>
                      <a:rPr lang="en-US" sz="18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EB0-4DD9-B32A-746D92FA083C}"/>
                </c:ext>
              </c:extLst>
            </c:dLbl>
            <c:dLbl>
              <c:idx val="1"/>
              <c:tx>
                <c:rich>
                  <a:bodyPr/>
                  <a:lstStyle/>
                  <a:p>
                    <a:fld id="{D028C35E-201F-4667-8A3B-58D862D7C676}" type="VALUE">
                      <a:rPr lang="en-US" sz="1800" smtClean="0"/>
                      <a:pPr/>
                      <a:t>[VALUE]</a:t>
                    </a:fld>
                    <a:r>
                      <a:rPr lang="en-US" sz="18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DEB0-4DD9-B32A-746D92FA083C}"/>
                </c:ext>
              </c:extLst>
            </c:dLbl>
            <c:spPr>
              <a:noFill/>
              <a:ln>
                <a:noFill/>
              </a:ln>
              <a:effectLst/>
            </c:spPr>
            <c:txPr>
              <a:bodyPr/>
              <a:lstStyle/>
              <a:p>
                <a:pPr>
                  <a:defRPr sz="1800">
                    <a:solidFill>
                      <a:srgbClr val="0B9355"/>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Sheet1!$G$2:$G$3</c:f>
              <c:numCache>
                <c:formatCode>General</c:formatCode>
                <c:ptCount val="2"/>
                <c:pt idx="0">
                  <c:v>2.1</c:v>
                </c:pt>
                <c:pt idx="1">
                  <c:v>6.5</c:v>
                </c:pt>
              </c:numCache>
            </c:numRef>
          </c:val>
          <c:extLst>
            <c:ext xmlns:c16="http://schemas.microsoft.com/office/drawing/2014/chart" uri="{C3380CC4-5D6E-409C-BE32-E72D297353CC}">
              <c16:uniqueId val="{00000011-DEB0-4DD9-B32A-746D92FA083C}"/>
            </c:ext>
          </c:extLst>
        </c:ser>
        <c:ser>
          <c:idx val="6"/>
          <c:order val="6"/>
          <c:tx>
            <c:strRef>
              <c:f>Sheet1!$H$1</c:f>
              <c:strCache>
                <c:ptCount val="1"/>
                <c:pt idx="0">
                  <c:v>All Other</c:v>
                </c:pt>
              </c:strCache>
            </c:strRef>
          </c:tx>
          <c:spPr>
            <a:solidFill>
              <a:srgbClr val="AD3535"/>
            </a:solidFill>
          </c:spPr>
          <c:invertIfNegative val="0"/>
          <c:dLbls>
            <c:dLbl>
              <c:idx val="0"/>
              <c:tx>
                <c:rich>
                  <a:bodyPr/>
                  <a:lstStyle/>
                  <a:p>
                    <a:fld id="{3E8973D2-F64A-4055-AF62-1AF6B8551F50}"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DEB0-4DD9-B32A-746D92FA083C}"/>
                </c:ext>
              </c:extLst>
            </c:dLbl>
            <c:dLbl>
              <c:idx val="1"/>
              <c:tx>
                <c:rich>
                  <a:bodyPr/>
                  <a:lstStyle/>
                  <a:p>
                    <a:fld id="{B2D29F27-A46C-4DFA-9899-0B7D81FF3E9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EB0-4DD9-B32A-746D92FA083C}"/>
                </c:ext>
              </c:extLst>
            </c:dLbl>
            <c:spPr>
              <a:noFill/>
              <a:ln>
                <a:noFill/>
              </a:ln>
              <a:effectLst/>
            </c:spPr>
            <c:txPr>
              <a:bodyPr/>
              <a:lstStyle/>
              <a:p>
                <a:pPr>
                  <a:defRPr sz="1600">
                    <a:solidFill>
                      <a:srgbClr val="AD3535"/>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Sheet1!$H$2:$H$3</c:f>
              <c:numCache>
                <c:formatCode>General</c:formatCode>
                <c:ptCount val="2"/>
                <c:pt idx="0">
                  <c:v>5</c:v>
                </c:pt>
                <c:pt idx="1">
                  <c:v>2.2000000000000002</c:v>
                </c:pt>
              </c:numCache>
            </c:numRef>
          </c:val>
          <c:extLst>
            <c:ext xmlns:c16="http://schemas.microsoft.com/office/drawing/2014/chart" uri="{C3380CC4-5D6E-409C-BE32-E72D297353CC}">
              <c16:uniqueId val="{00000014-DEB0-4DD9-B32A-746D92FA083C}"/>
            </c:ext>
          </c:extLst>
        </c:ser>
        <c:ser>
          <c:idx val="7"/>
          <c:order val="7"/>
          <c:tx>
            <c:strRef>
              <c:f>Sheet1!$I$1</c:f>
              <c:strCache>
                <c:ptCount val="1"/>
                <c:pt idx="0">
                  <c:v>Total</c:v>
                </c:pt>
              </c:strCache>
            </c:strRef>
          </c:tx>
          <c:spPr>
            <a:solidFill>
              <a:schemeClr val="bg1">
                <a:lumMod val="50000"/>
              </a:schemeClr>
            </a:solidFill>
          </c:spPr>
          <c:invertIfNegative val="0"/>
          <c:dLbls>
            <c:dLbl>
              <c:idx val="0"/>
              <c:tx>
                <c:rich>
                  <a:bodyPr/>
                  <a:lstStyle/>
                  <a:p>
                    <a:fld id="{78B67A84-4F9E-4D87-B406-E29C7945011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EB0-4DD9-B32A-746D92FA083C}"/>
                </c:ext>
              </c:extLst>
            </c:dLbl>
            <c:dLbl>
              <c:idx val="1"/>
              <c:tx>
                <c:rich>
                  <a:bodyPr/>
                  <a:lstStyle/>
                  <a:p>
                    <a:fld id="{80329EF7-D079-4471-9167-5A49702A19A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DEB0-4DD9-B32A-746D92FA083C}"/>
                </c:ext>
              </c:extLst>
            </c:dLbl>
            <c:spPr>
              <a:noFill/>
              <a:ln>
                <a:noFill/>
              </a:ln>
              <a:effectLst/>
            </c:spPr>
            <c:txPr>
              <a:bodyPr/>
              <a:lstStyle/>
              <a:p>
                <a:pPr>
                  <a:defRPr sz="1600">
                    <a:solidFill>
                      <a:srgbClr val="7F7F7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Sheet1!$I$2:$I$3</c:f>
              <c:numCache>
                <c:formatCode>General</c:formatCode>
                <c:ptCount val="2"/>
                <c:pt idx="0">
                  <c:v>3.8</c:v>
                </c:pt>
                <c:pt idx="1">
                  <c:v>4.5999999999999996</c:v>
                </c:pt>
              </c:numCache>
            </c:numRef>
          </c:val>
          <c:extLst>
            <c:ext xmlns:c16="http://schemas.microsoft.com/office/drawing/2014/chart" uri="{C3380CC4-5D6E-409C-BE32-E72D297353CC}">
              <c16:uniqueId val="{00000017-DEB0-4DD9-B32A-746D92FA083C}"/>
            </c:ext>
          </c:extLst>
        </c:ser>
        <c:dLbls>
          <c:dLblPos val="outEnd"/>
          <c:showLegendKey val="0"/>
          <c:showVal val="1"/>
          <c:showCatName val="0"/>
          <c:showSerName val="0"/>
          <c:showPercent val="0"/>
          <c:showBubbleSize val="0"/>
        </c:dLbls>
        <c:gapWidth val="150"/>
        <c:axId val="119401088"/>
        <c:axId val="119439744"/>
      </c:barChart>
      <c:catAx>
        <c:axId val="119401088"/>
        <c:scaling>
          <c:orientation val="minMax"/>
        </c:scaling>
        <c:delete val="0"/>
        <c:axPos val="b"/>
        <c:numFmt formatCode="General" sourceLinked="1"/>
        <c:majorTickMark val="out"/>
        <c:minorTickMark val="none"/>
        <c:tickLblPos val="nextTo"/>
        <c:crossAx val="119439744"/>
        <c:crosses val="autoZero"/>
        <c:auto val="1"/>
        <c:lblAlgn val="ctr"/>
        <c:lblOffset val="100"/>
        <c:noMultiLvlLbl val="0"/>
      </c:catAx>
      <c:valAx>
        <c:axId val="119439744"/>
        <c:scaling>
          <c:orientation val="minMax"/>
        </c:scaling>
        <c:delete val="1"/>
        <c:axPos val="l"/>
        <c:majorGridlines>
          <c:spPr>
            <a:ln>
              <a:noFill/>
            </a:ln>
          </c:spPr>
        </c:majorGridlines>
        <c:numFmt formatCode="General" sourceLinked="1"/>
        <c:majorTickMark val="out"/>
        <c:minorTickMark val="none"/>
        <c:tickLblPos val="nextTo"/>
        <c:crossAx val="119401088"/>
        <c:crosses val="autoZero"/>
        <c:crossBetween val="between"/>
      </c:valAx>
    </c:plotArea>
    <c:legend>
      <c:legendPos val="b"/>
      <c:legendEntry>
        <c:idx val="0"/>
        <c:txPr>
          <a:bodyPr/>
          <a:lstStyle/>
          <a:p>
            <a:pPr>
              <a:defRPr sz="1800">
                <a:solidFill>
                  <a:srgbClr val="7EA940"/>
                </a:solidFill>
              </a:defRPr>
            </a:pPr>
            <a:endParaRPr lang="en-US"/>
          </a:p>
        </c:txPr>
      </c:legendEntry>
      <c:legendEntry>
        <c:idx val="1"/>
        <c:txPr>
          <a:bodyPr/>
          <a:lstStyle/>
          <a:p>
            <a:pPr>
              <a:defRPr sz="1800">
                <a:solidFill>
                  <a:srgbClr val="FF6600"/>
                </a:solidFill>
              </a:defRPr>
            </a:pPr>
            <a:endParaRPr lang="en-US"/>
          </a:p>
        </c:txPr>
      </c:legendEntry>
      <c:legendEntry>
        <c:idx val="2"/>
        <c:txPr>
          <a:bodyPr/>
          <a:lstStyle/>
          <a:p>
            <a:pPr>
              <a:defRPr sz="1800">
                <a:solidFill>
                  <a:srgbClr val="4BC0C6"/>
                </a:solidFill>
              </a:defRPr>
            </a:pPr>
            <a:endParaRPr lang="en-US"/>
          </a:p>
        </c:txPr>
      </c:legendEntry>
      <c:legendEntry>
        <c:idx val="3"/>
        <c:txPr>
          <a:bodyPr/>
          <a:lstStyle/>
          <a:p>
            <a:pPr>
              <a:defRPr sz="1800">
                <a:solidFill>
                  <a:srgbClr val="005177"/>
                </a:solidFill>
              </a:defRPr>
            </a:pPr>
            <a:endParaRPr lang="en-US"/>
          </a:p>
        </c:txPr>
      </c:legendEntry>
      <c:legendEntry>
        <c:idx val="4"/>
        <c:txPr>
          <a:bodyPr/>
          <a:lstStyle/>
          <a:p>
            <a:pPr>
              <a:defRPr sz="1800">
                <a:solidFill>
                  <a:srgbClr val="803A71"/>
                </a:solidFill>
              </a:defRPr>
            </a:pPr>
            <a:endParaRPr lang="en-US"/>
          </a:p>
        </c:txPr>
      </c:legendEntry>
      <c:legendEntry>
        <c:idx val="5"/>
        <c:txPr>
          <a:bodyPr/>
          <a:lstStyle/>
          <a:p>
            <a:pPr>
              <a:defRPr sz="1800">
                <a:solidFill>
                  <a:srgbClr val="0B9355"/>
                </a:solidFill>
              </a:defRPr>
            </a:pPr>
            <a:endParaRPr lang="en-US"/>
          </a:p>
        </c:txPr>
      </c:legendEntry>
      <c:legendEntry>
        <c:idx val="6"/>
        <c:txPr>
          <a:bodyPr/>
          <a:lstStyle/>
          <a:p>
            <a:pPr>
              <a:defRPr sz="1800">
                <a:solidFill>
                  <a:srgbClr val="AD3535"/>
                </a:solidFill>
              </a:defRPr>
            </a:pPr>
            <a:endParaRPr lang="en-US"/>
          </a:p>
        </c:txPr>
      </c:legendEntry>
      <c:legendEntry>
        <c:idx val="7"/>
        <c:txPr>
          <a:bodyPr/>
          <a:lstStyle/>
          <a:p>
            <a:pPr>
              <a:defRPr sz="1800">
                <a:solidFill>
                  <a:srgbClr val="7F7F7F"/>
                </a:solidFill>
              </a:defRPr>
            </a:pPr>
            <a:endParaRPr lang="en-US"/>
          </a:p>
        </c:txPr>
      </c:legendEntry>
      <c:layout>
        <c:manualLayout>
          <c:xMode val="edge"/>
          <c:yMode val="edge"/>
          <c:x val="1.6472866960197539E-2"/>
          <c:y val="0.72431416443158547"/>
          <c:w val="0.98280817136603715"/>
          <c:h val="0.21931278350299857"/>
        </c:manualLayout>
      </c:layout>
      <c:overlay val="0"/>
      <c:txPr>
        <a:bodyPr/>
        <a:lstStyle/>
        <a:p>
          <a:pPr>
            <a:defRPr sz="1800"/>
          </a:pPr>
          <a:endParaRPr lang="en-US"/>
        </a:p>
      </c:txPr>
    </c:legend>
    <c:plotVisOnly val="1"/>
    <c:dispBlanksAs val="gap"/>
    <c:showDLblsOverMax val="0"/>
  </c:chart>
  <c:spPr>
    <a:solidFill>
      <a:sysClr val="window" lastClr="FFFFFF"/>
    </a:solidFill>
  </c:spPr>
  <c:txPr>
    <a:bodyPr/>
    <a:lstStyle/>
    <a:p>
      <a:pPr>
        <a:defRPr sz="18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17592946512754E-2"/>
          <c:y val="9.1273813536403667E-2"/>
          <c:w val="0.83465879265091869"/>
          <c:h val="0.71219940729750131"/>
        </c:manualLayout>
      </c:layout>
      <c:barChart>
        <c:barDir val="col"/>
        <c:grouping val="clustered"/>
        <c:varyColors val="0"/>
        <c:ser>
          <c:idx val="0"/>
          <c:order val="0"/>
          <c:tx>
            <c:strRef>
              <c:f>Sheet1!$B$1</c:f>
              <c:strCache>
                <c:ptCount val="1"/>
                <c:pt idx="0">
                  <c:v>Number of states </c:v>
                </c:pt>
              </c:strCache>
            </c:strRef>
          </c:tx>
          <c:spPr>
            <a:solidFill>
              <a:srgbClr val="005177"/>
            </a:solidFill>
            <a:ln w="6350">
              <a:noFill/>
            </a:ln>
            <a:effectLst/>
          </c:spPr>
          <c:invertIfNegative val="0"/>
          <c:dLbls>
            <c:dLbl>
              <c:idx val="19"/>
              <c:layout>
                <c:manualLayout>
                  <c:x val="8.8540019522376327E-3"/>
                  <c:y val="-1.4340487203938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7A-44DF-9499-941EDAE466F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Sheet1!$B$2:$B$30</c:f>
              <c:numCache>
                <c:formatCode>General</c:formatCode>
                <c:ptCount val="29"/>
                <c:pt idx="0">
                  <c:v>20</c:v>
                </c:pt>
                <c:pt idx="1">
                  <c:v>28</c:v>
                </c:pt>
                <c:pt idx="2">
                  <c:v>35</c:v>
                </c:pt>
                <c:pt idx="3">
                  <c:v>22</c:v>
                </c:pt>
                <c:pt idx="4">
                  <c:v>9</c:v>
                </c:pt>
                <c:pt idx="5">
                  <c:v>8</c:v>
                </c:pt>
                <c:pt idx="6">
                  <c:v>13</c:v>
                </c:pt>
                <c:pt idx="7">
                  <c:v>7</c:v>
                </c:pt>
                <c:pt idx="8">
                  <c:v>2</c:v>
                </c:pt>
                <c:pt idx="9">
                  <c:v>3</c:v>
                </c:pt>
                <c:pt idx="10">
                  <c:v>1</c:v>
                </c:pt>
                <c:pt idx="11">
                  <c:v>16</c:v>
                </c:pt>
                <c:pt idx="12">
                  <c:v>37</c:v>
                </c:pt>
                <c:pt idx="13">
                  <c:v>37</c:v>
                </c:pt>
                <c:pt idx="14">
                  <c:v>18</c:v>
                </c:pt>
                <c:pt idx="15">
                  <c:v>5</c:v>
                </c:pt>
                <c:pt idx="16">
                  <c:v>2</c:v>
                </c:pt>
                <c:pt idx="17">
                  <c:v>4</c:v>
                </c:pt>
                <c:pt idx="18">
                  <c:v>13</c:v>
                </c:pt>
                <c:pt idx="19">
                  <c:v>41</c:v>
                </c:pt>
                <c:pt idx="20">
                  <c:v>39</c:v>
                </c:pt>
                <c:pt idx="21">
                  <c:v>19</c:v>
                </c:pt>
                <c:pt idx="22">
                  <c:v>8</c:v>
                </c:pt>
                <c:pt idx="23">
                  <c:v>11</c:v>
                </c:pt>
                <c:pt idx="24">
                  <c:v>8</c:v>
                </c:pt>
                <c:pt idx="25">
                  <c:v>14</c:v>
                </c:pt>
                <c:pt idx="26">
                  <c:v>19</c:v>
                </c:pt>
                <c:pt idx="27">
                  <c:v>22</c:v>
                </c:pt>
                <c:pt idx="28">
                  <c:v>9</c:v>
                </c:pt>
              </c:numCache>
            </c:numRef>
          </c:val>
          <c:extLst>
            <c:ext xmlns:c16="http://schemas.microsoft.com/office/drawing/2014/chart" uri="{C3380CC4-5D6E-409C-BE32-E72D297353CC}">
              <c16:uniqueId val="{00000001-B97A-44DF-9499-941EDAE466F3}"/>
            </c:ext>
          </c:extLst>
        </c:ser>
        <c:dLbls>
          <c:showLegendKey val="0"/>
          <c:showVal val="0"/>
          <c:showCatName val="0"/>
          <c:showSerName val="0"/>
          <c:showPercent val="0"/>
          <c:showBubbleSize val="0"/>
        </c:dLbls>
        <c:gapWidth val="100"/>
        <c:axId val="662876440"/>
        <c:axId val="662871192"/>
      </c:barChart>
      <c:lineChart>
        <c:grouping val="standard"/>
        <c:varyColors val="0"/>
        <c:ser>
          <c:idx val="1"/>
          <c:order val="1"/>
          <c:tx>
            <c:strRef>
              <c:f>Sheet1!$C$1</c:f>
              <c:strCache>
                <c:ptCount val="1"/>
                <c:pt idx="0">
                  <c:v>Amount of reduction </c:v>
                </c:pt>
              </c:strCache>
            </c:strRef>
          </c:tx>
          <c:spPr>
            <a:ln w="53975" cap="rnd">
              <a:solidFill>
                <a:srgbClr val="7EA940"/>
              </a:solidFill>
              <a:round/>
            </a:ln>
            <a:effectLst/>
          </c:spPr>
          <c:marker>
            <c:symbol val="none"/>
          </c:marker>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Sheet1!$C$2:$C$30</c:f>
              <c:numCache>
                <c:formatCode>General</c:formatCode>
                <c:ptCount val="29"/>
                <c:pt idx="0">
                  <c:v>3.13</c:v>
                </c:pt>
                <c:pt idx="1">
                  <c:v>7.5629999999999997</c:v>
                </c:pt>
                <c:pt idx="2">
                  <c:v>4.4930000000000003</c:v>
                </c:pt>
                <c:pt idx="3">
                  <c:v>1.718</c:v>
                </c:pt>
                <c:pt idx="4">
                  <c:v>0.754</c:v>
                </c:pt>
                <c:pt idx="5">
                  <c:v>0.442</c:v>
                </c:pt>
                <c:pt idx="6">
                  <c:v>1.6439999999999999</c:v>
                </c:pt>
                <c:pt idx="7">
                  <c:v>0.47499999999999998</c:v>
                </c:pt>
                <c:pt idx="8">
                  <c:v>8.6999999999999994E-2</c:v>
                </c:pt>
                <c:pt idx="9">
                  <c:v>0.08</c:v>
                </c:pt>
                <c:pt idx="10">
                  <c:v>6.6000000000000003E-2</c:v>
                </c:pt>
                <c:pt idx="11">
                  <c:v>1.054</c:v>
                </c:pt>
                <c:pt idx="12">
                  <c:v>15</c:v>
                </c:pt>
                <c:pt idx="13">
                  <c:v>11.752000000000001</c:v>
                </c:pt>
                <c:pt idx="14">
                  <c:v>4.8</c:v>
                </c:pt>
                <c:pt idx="15">
                  <c:v>0.89129999999999998</c:v>
                </c:pt>
                <c:pt idx="16">
                  <c:v>0.52100000000000002</c:v>
                </c:pt>
                <c:pt idx="17">
                  <c:v>0.17</c:v>
                </c:pt>
                <c:pt idx="18">
                  <c:v>5.2</c:v>
                </c:pt>
                <c:pt idx="19">
                  <c:v>31</c:v>
                </c:pt>
                <c:pt idx="20">
                  <c:v>18</c:v>
                </c:pt>
                <c:pt idx="21">
                  <c:v>7.4</c:v>
                </c:pt>
                <c:pt idx="22">
                  <c:v>1.7</c:v>
                </c:pt>
                <c:pt idx="23">
                  <c:v>1.3</c:v>
                </c:pt>
                <c:pt idx="24">
                  <c:v>1</c:v>
                </c:pt>
                <c:pt idx="25">
                  <c:v>1</c:v>
                </c:pt>
                <c:pt idx="26">
                  <c:v>2.8</c:v>
                </c:pt>
                <c:pt idx="27">
                  <c:v>3.5</c:v>
                </c:pt>
                <c:pt idx="28">
                  <c:v>0.8</c:v>
                </c:pt>
              </c:numCache>
            </c:numRef>
          </c:val>
          <c:smooth val="0"/>
          <c:extLst>
            <c:ext xmlns:c16="http://schemas.microsoft.com/office/drawing/2014/chart" uri="{C3380CC4-5D6E-409C-BE32-E72D297353CC}">
              <c16:uniqueId val="{00000002-B97A-44DF-9499-941EDAE466F3}"/>
            </c:ext>
          </c:extLst>
        </c:ser>
        <c:dLbls>
          <c:showLegendKey val="0"/>
          <c:showVal val="0"/>
          <c:showCatName val="0"/>
          <c:showSerName val="0"/>
          <c:showPercent val="0"/>
          <c:showBubbleSize val="0"/>
        </c:dLbls>
        <c:marker val="1"/>
        <c:smooth val="0"/>
        <c:axId val="659975272"/>
        <c:axId val="659969368"/>
      </c:lineChart>
      <c:catAx>
        <c:axId val="65997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9969368"/>
        <c:crosses val="autoZero"/>
        <c:auto val="1"/>
        <c:lblAlgn val="ctr"/>
        <c:lblOffset val="100"/>
        <c:tickLblSkip val="2"/>
        <c:tickMarkSkip val="2"/>
        <c:noMultiLvlLbl val="0"/>
      </c:catAx>
      <c:valAx>
        <c:axId val="65996936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IN BILLIONS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9975272"/>
        <c:crosses val="autoZero"/>
        <c:crossBetween val="between"/>
      </c:valAx>
      <c:valAx>
        <c:axId val="662871192"/>
        <c:scaling>
          <c:orientation val="minMax"/>
          <c:max val="50"/>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NUMBER OF STATES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2876440"/>
        <c:crosses val="max"/>
        <c:crossBetween val="between"/>
      </c:valAx>
      <c:catAx>
        <c:axId val="662876440"/>
        <c:scaling>
          <c:orientation val="minMax"/>
        </c:scaling>
        <c:delete val="1"/>
        <c:axPos val="b"/>
        <c:numFmt formatCode="General" sourceLinked="1"/>
        <c:majorTickMark val="out"/>
        <c:minorTickMark val="none"/>
        <c:tickLblPos val="nextTo"/>
        <c:crossAx val="6628711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177"/>
            </a:solidFill>
          </c:spPr>
          <c:invertIfNegative val="0"/>
          <c:dPt>
            <c:idx val="7"/>
            <c:invertIfNegative val="0"/>
            <c:bubble3D val="0"/>
            <c:extLst>
              <c:ext xmlns:c16="http://schemas.microsoft.com/office/drawing/2014/chart" uri="{C3380CC4-5D6E-409C-BE32-E72D297353CC}">
                <c16:uniqueId val="{00000000-954C-429A-BBE1-A79E4E4E7A41}"/>
              </c:ext>
            </c:extLst>
          </c:dPt>
          <c:dLbls>
            <c:dLbl>
              <c:idx val="7"/>
              <c:layout>
                <c:manualLayout>
                  <c:x val="-6.3492063492063492E-3"/>
                  <c:y val="8.670520231213872E-3"/>
                </c:manualLayout>
              </c:layout>
              <c:tx>
                <c:rich>
                  <a:bodyPr/>
                  <a:lstStyle/>
                  <a:p>
                    <a:r>
                      <a:rPr lang="en-US" dirty="0"/>
                      <a:t>$756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4C-429A-BBE1-A79E4E4E7A41}"/>
                </c:ext>
              </c:extLst>
            </c:dLbl>
            <c:dLbl>
              <c:idx val="8"/>
              <c:layout>
                <c:manualLayout>
                  <c:x val="1.6181866829753078E-3"/>
                  <c:y val="1.4022696698837314E-2"/>
                </c:manualLayout>
              </c:layout>
              <c:tx>
                <c:rich>
                  <a:bodyPr/>
                  <a:lstStyle/>
                  <a:p>
                    <a:r>
                      <a:rPr lang="en-US" dirty="0"/>
                      <a:t>$770</a:t>
                    </a:r>
                  </a:p>
                </c:rich>
              </c:tx>
              <c:showLegendKey val="0"/>
              <c:showVal val="1"/>
              <c:showCatName val="0"/>
              <c:showSerName val="0"/>
              <c:showPercent val="0"/>
              <c:showBubbleSize val="0"/>
              <c:extLst>
                <c:ext xmlns:c15="http://schemas.microsoft.com/office/drawing/2012/chart" uri="{CE6537A1-D6FC-4f65-9D91-7224C49458BB}">
                  <c15:layout>
                    <c:manualLayout>
                      <c:w val="5.2912621359223297E-2"/>
                      <c:h val="6.9359957500983685E-2"/>
                    </c:manualLayout>
                  </c15:layout>
                </c:ext>
                <c:ext xmlns:c16="http://schemas.microsoft.com/office/drawing/2014/chart" uri="{C3380CC4-5D6E-409C-BE32-E72D297353CC}">
                  <c16:uniqueId val="{00000001-954C-429A-BBE1-A79E4E4E7A41}"/>
                </c:ext>
              </c:extLst>
            </c:dLbl>
            <c:dLbl>
              <c:idx val="9"/>
              <c:layout>
                <c:manualLayout>
                  <c:x val="-4.8543689320388345E-3"/>
                  <c:y val="6.9444113968896524E-3"/>
                </c:manualLayout>
              </c:layout>
              <c:tx>
                <c:rich>
                  <a:bodyPr/>
                  <a:lstStyle/>
                  <a:p>
                    <a:r>
                      <a:rPr lang="en-US" dirty="0"/>
                      <a:t>$789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4C-429A-BBE1-A79E4E4E7A41}"/>
                </c:ext>
              </c:extLst>
            </c:dLbl>
            <c:dLbl>
              <c:idx val="10"/>
              <c:layout>
                <c:manualLayout>
                  <c:x val="-9.7087378640776691E-3"/>
                  <c:y val="3.4722056984448336E-3"/>
                </c:manualLayout>
              </c:layout>
              <c:tx>
                <c:rich>
                  <a:bodyPr/>
                  <a:lstStyle/>
                  <a:p>
                    <a:r>
                      <a:rPr lang="en-US" dirty="0"/>
                      <a:t>$838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4C-429A-BBE1-A79E4E4E7A41}"/>
                </c:ext>
              </c:extLst>
            </c:dLbl>
            <c:numFmt formatCode="&quot;$&quot;#,##0" sourceLinked="0"/>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Sheet1!$B$2:$B$13</c:f>
              <c:numCache>
                <c:formatCode>General</c:formatCode>
                <c:ptCount val="12"/>
                <c:pt idx="0">
                  <c:v>680</c:v>
                </c:pt>
                <c:pt idx="1">
                  <c:v>626</c:v>
                </c:pt>
                <c:pt idx="2">
                  <c:v>610</c:v>
                </c:pt>
                <c:pt idx="3">
                  <c:v>650</c:v>
                </c:pt>
                <c:pt idx="4">
                  <c:v>669</c:v>
                </c:pt>
                <c:pt idx="5">
                  <c:v>716</c:v>
                </c:pt>
                <c:pt idx="6">
                  <c:v>730</c:v>
                </c:pt>
                <c:pt idx="7">
                  <c:v>756</c:v>
                </c:pt>
                <c:pt idx="8">
                  <c:v>770</c:v>
                </c:pt>
                <c:pt idx="9">
                  <c:v>789</c:v>
                </c:pt>
                <c:pt idx="10">
                  <c:v>838</c:v>
                </c:pt>
                <c:pt idx="11">
                  <c:v>855</c:v>
                </c:pt>
              </c:numCache>
            </c:numRef>
          </c:val>
          <c:extLst>
            <c:ext xmlns:c16="http://schemas.microsoft.com/office/drawing/2014/chart" uri="{C3380CC4-5D6E-409C-BE32-E72D297353CC}">
              <c16:uniqueId val="{00000004-954C-429A-BBE1-A79E4E4E7A41}"/>
            </c:ext>
          </c:extLst>
        </c:ser>
        <c:ser>
          <c:idx val="1"/>
          <c:order val="1"/>
          <c:tx>
            <c:strRef>
              <c:f>Sheet1!$C$1</c:f>
              <c:strCache>
                <c:ptCount val="1"/>
                <c:pt idx="0">
                  <c:v>Series 2</c:v>
                </c:pt>
              </c:strCache>
            </c:strRef>
          </c:tx>
          <c:spPr>
            <a:solidFill>
              <a:srgbClr val="7EA940"/>
            </a:solidFill>
          </c:spPr>
          <c:invertIfNegative val="0"/>
          <c:dLbls>
            <c:dLbl>
              <c:idx val="8"/>
              <c:layout>
                <c:manualLayout>
                  <c:x val="9.7087378640776691E-3"/>
                  <c:y val="6.94417104111986E-3"/>
                </c:manualLayout>
              </c:layout>
              <c:numFmt formatCode="&quot;$&quot;#,##0" sourceLinked="0"/>
              <c:spPr/>
              <c:txPr>
                <a:bodyPr/>
                <a:lstStyle/>
                <a:p>
                  <a:pPr>
                    <a:defRPr sz="1200" b="1">
                      <a:solidFill>
                        <a:srgbClr val="7EA94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4C-429A-BBE1-A79E4E4E7A41}"/>
                </c:ext>
              </c:extLst>
            </c:dLbl>
            <c:dLbl>
              <c:idx val="9"/>
              <c:layout>
                <c:manualLayout>
                  <c:x val="9.7087378640776691E-3"/>
                  <c:y val="3.472222222222222E-3"/>
                </c:manualLayout>
              </c:layout>
              <c:numFmt formatCode="&quot;$&quot;#,##0" sourceLinked="0"/>
              <c:spPr/>
              <c:txPr>
                <a:bodyPr/>
                <a:lstStyle/>
                <a:p>
                  <a:pPr>
                    <a:defRPr sz="1200" b="1">
                      <a:solidFill>
                        <a:srgbClr val="7EA94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4C-429A-BBE1-A79E4E4E7A41}"/>
                </c:ext>
              </c:extLst>
            </c:dLbl>
            <c:dLbl>
              <c:idx val="10"/>
              <c:layout>
                <c:manualLayout>
                  <c:x val="1.7799416456438091E-2"/>
                  <c:y val="9.5426171108633443E-3"/>
                </c:manualLayout>
              </c:layout>
              <c:tx>
                <c:rich>
                  <a:bodyPr/>
                  <a:lstStyle/>
                  <a:p>
                    <a:pPr>
                      <a:defRPr sz="1200" b="1">
                        <a:solidFill>
                          <a:srgbClr val="7EA940"/>
                        </a:solidFill>
                        <a:latin typeface="Arial" panose="020B0604020202020204" pitchFamily="34" charset="0"/>
                        <a:cs typeface="Arial" panose="020B0604020202020204" pitchFamily="34" charset="0"/>
                      </a:defRPr>
                    </a:pPr>
                    <a:fld id="{6E862469-B78D-488F-9EA7-98DC75B884D8}" type="VALUE">
                      <a:rPr lang="en-US" smtClean="0"/>
                      <a:pPr>
                        <a:defRPr sz="1200" b="1">
                          <a:solidFill>
                            <a:srgbClr val="7EA940"/>
                          </a:solidFill>
                          <a:latin typeface="Arial" panose="020B0604020202020204" pitchFamily="34" charset="0"/>
                          <a:cs typeface="Arial" panose="020B0604020202020204" pitchFamily="34" charset="0"/>
                        </a:defRPr>
                      </a:pPr>
                      <a:t>[VALUE]</a:t>
                    </a:fld>
                    <a:r>
                      <a:rPr lang="en-US" dirty="0"/>
                      <a:t>*</a:t>
                    </a:r>
                  </a:p>
                </c:rich>
              </c:tx>
              <c:numFmt formatCode="&quot;$&quot;#,##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5857605177993522E-2"/>
                      <c:h val="5.3455386928146151E-2"/>
                    </c:manualLayout>
                  </c15:layout>
                  <c15:dlblFieldTable/>
                  <c15:showDataLabelsRange val="0"/>
                </c:ext>
                <c:ext xmlns:c16="http://schemas.microsoft.com/office/drawing/2014/chart" uri="{C3380CC4-5D6E-409C-BE32-E72D297353CC}">
                  <c16:uniqueId val="{00000001-802C-4C20-A5C1-38D39676F269}"/>
                </c:ext>
              </c:extLst>
            </c:dLbl>
            <c:numFmt formatCode="&quot;$&quot;#,##0" sourceLinked="0"/>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Sheet1!$C$2:$C$13</c:f>
              <c:numCache>
                <c:formatCode>General</c:formatCode>
                <c:ptCount val="12"/>
                <c:pt idx="10">
                  <c:v>823</c:v>
                </c:pt>
              </c:numCache>
            </c:numRef>
          </c:val>
          <c:extLst>
            <c:ext xmlns:c16="http://schemas.microsoft.com/office/drawing/2014/chart" uri="{C3380CC4-5D6E-409C-BE32-E72D297353CC}">
              <c16:uniqueId val="{00000007-954C-429A-BBE1-A79E4E4E7A41}"/>
            </c:ext>
          </c:extLst>
        </c:ser>
        <c:dLbls>
          <c:showLegendKey val="0"/>
          <c:showVal val="0"/>
          <c:showCatName val="0"/>
          <c:showSerName val="0"/>
          <c:showPercent val="0"/>
          <c:showBubbleSize val="0"/>
        </c:dLbls>
        <c:gapWidth val="150"/>
        <c:axId val="121403264"/>
        <c:axId val="121404800"/>
      </c:barChart>
      <c:catAx>
        <c:axId val="121403264"/>
        <c:scaling>
          <c:orientation val="minMax"/>
        </c:scaling>
        <c:delete val="0"/>
        <c:axPos val="b"/>
        <c:numFmt formatCode="General" sourceLinked="1"/>
        <c:majorTickMark val="out"/>
        <c:minorTickMark val="none"/>
        <c:tickLblPos val="nextTo"/>
        <c:txPr>
          <a:bodyPr rot="-1920000"/>
          <a:lstStyle/>
          <a:p>
            <a:pPr>
              <a:defRPr sz="1200" b="1">
                <a:latin typeface="Arial" panose="020B0604020202020204" pitchFamily="34" charset="0"/>
                <a:cs typeface="Arial" panose="020B0604020202020204" pitchFamily="34" charset="0"/>
              </a:defRPr>
            </a:pPr>
            <a:endParaRPr lang="en-US"/>
          </a:p>
        </c:txPr>
        <c:crossAx val="121404800"/>
        <c:crosses val="autoZero"/>
        <c:auto val="1"/>
        <c:lblAlgn val="ctr"/>
        <c:lblOffset val="100"/>
        <c:noMultiLvlLbl val="0"/>
      </c:catAx>
      <c:valAx>
        <c:axId val="121404800"/>
        <c:scaling>
          <c:orientation val="minMax"/>
          <c:min val="500"/>
        </c:scaling>
        <c:delete val="0"/>
        <c:axPos val="l"/>
        <c:majorGridlines>
          <c:spPr>
            <a:ln>
              <a:noFill/>
            </a:ln>
          </c:spPr>
        </c:majorGridlines>
        <c:title>
          <c:tx>
            <c:rich>
              <a:bodyPr rot="-5400000" vert="horz"/>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(in</a:t>
                </a:r>
                <a:r>
                  <a:rPr lang="en-US" sz="1400" baseline="0" dirty="0">
                    <a:latin typeface="Arial" panose="020B0604020202020204" pitchFamily="34" charset="0"/>
                    <a:cs typeface="Arial" panose="020B0604020202020204" pitchFamily="34" charset="0"/>
                  </a:rPr>
                  <a:t> billions)</a:t>
                </a:r>
                <a:endParaRPr lang="en-US" sz="1400" dirty="0">
                  <a:latin typeface="Arial" panose="020B0604020202020204" pitchFamily="34" charset="0"/>
                  <a:cs typeface="Arial" panose="020B0604020202020204" pitchFamily="34" charset="0"/>
                </a:endParaRPr>
              </a:p>
            </c:rich>
          </c:tx>
          <c:overlay val="0"/>
        </c:title>
        <c:numFmt formatCode="\$#,##0" sourceLinked="0"/>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21403264"/>
        <c:crosses val="autoZero"/>
        <c:crossBetween val="between"/>
        <c:majorUnit val="50"/>
      </c:valAx>
      <c:spPr>
        <a:noFill/>
        <a:ln w="24678">
          <a:noFill/>
        </a:ln>
      </c:spPr>
    </c:plotArea>
    <c:plotVisOnly val="1"/>
    <c:dispBlanksAs val="gap"/>
    <c:showDLblsOverMax val="0"/>
  </c:chart>
  <c:txPr>
    <a:bodyPr/>
    <a:lstStyle/>
    <a:p>
      <a:pPr>
        <a:defRPr sz="1747">
          <a:latin typeface="Times New Roman" pitchFamily="18"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38898657085345E-2"/>
          <c:y val="0.15379380879386159"/>
          <c:w val="0.86678885406314499"/>
          <c:h val="0.68162551578589703"/>
        </c:manualLayout>
      </c:layout>
      <c:barChart>
        <c:barDir val="col"/>
        <c:grouping val="stacked"/>
        <c:varyColors val="0"/>
        <c:ser>
          <c:idx val="0"/>
          <c:order val="0"/>
          <c:tx>
            <c:strRef>
              <c:f>Sheet1!$B$1</c:f>
              <c:strCache>
                <c:ptCount val="1"/>
                <c:pt idx="0">
                  <c:v>Lower</c:v>
                </c:pt>
              </c:strCache>
            </c:strRef>
          </c:tx>
          <c:spPr>
            <a:solidFill>
              <a:srgbClr val="AD3535"/>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36</c:v>
                </c:pt>
                <c:pt idx="1">
                  <c:v>9</c:v>
                </c:pt>
                <c:pt idx="2">
                  <c:v>10</c:v>
                </c:pt>
                <c:pt idx="3">
                  <c:v>7</c:v>
                </c:pt>
                <c:pt idx="4">
                  <c:v>20</c:v>
                </c:pt>
                <c:pt idx="5">
                  <c:v>7</c:v>
                </c:pt>
                <c:pt idx="6">
                  <c:v>25</c:v>
                </c:pt>
                <c:pt idx="7">
                  <c:v>27</c:v>
                </c:pt>
                <c:pt idx="8">
                  <c:v>3</c:v>
                </c:pt>
              </c:numCache>
            </c:numRef>
          </c:val>
          <c:extLst>
            <c:ext xmlns:c16="http://schemas.microsoft.com/office/drawing/2014/chart" uri="{C3380CC4-5D6E-409C-BE32-E72D297353CC}">
              <c16:uniqueId val="{00000000-B986-486A-B200-17C372ED1345}"/>
            </c:ext>
          </c:extLst>
        </c:ser>
        <c:ser>
          <c:idx val="1"/>
          <c:order val="1"/>
          <c:tx>
            <c:strRef>
              <c:f>Sheet1!$C$1</c:f>
              <c:strCache>
                <c:ptCount val="1"/>
                <c:pt idx="0">
                  <c:v>On Target</c:v>
                </c:pt>
              </c:strCache>
            </c:strRef>
          </c:tx>
          <c:spPr>
            <a:solidFill>
              <a:schemeClr val="accent5">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2</c:v>
                </c:pt>
                <c:pt idx="1">
                  <c:v>9</c:v>
                </c:pt>
                <c:pt idx="2">
                  <c:v>5</c:v>
                </c:pt>
                <c:pt idx="3">
                  <c:v>6</c:v>
                </c:pt>
                <c:pt idx="4">
                  <c:v>5</c:v>
                </c:pt>
                <c:pt idx="5">
                  <c:v>4</c:v>
                </c:pt>
                <c:pt idx="6">
                  <c:v>5</c:v>
                </c:pt>
                <c:pt idx="7">
                  <c:v>5</c:v>
                </c:pt>
                <c:pt idx="8">
                  <c:v>12</c:v>
                </c:pt>
              </c:numCache>
            </c:numRef>
          </c:val>
          <c:extLst>
            <c:ext xmlns:c16="http://schemas.microsoft.com/office/drawing/2014/chart" uri="{C3380CC4-5D6E-409C-BE32-E72D297353CC}">
              <c16:uniqueId val="{00000001-B986-486A-B200-17C372ED1345}"/>
            </c:ext>
          </c:extLst>
        </c:ser>
        <c:ser>
          <c:idx val="2"/>
          <c:order val="2"/>
          <c:tx>
            <c:strRef>
              <c:f>Sheet1!$D$1</c:f>
              <c:strCache>
                <c:ptCount val="1"/>
                <c:pt idx="0">
                  <c:v>Higher</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Sheet1!$D$2:$D$10</c:f>
              <c:numCache>
                <c:formatCode>General</c:formatCode>
                <c:ptCount val="9"/>
                <c:pt idx="0">
                  <c:v>12</c:v>
                </c:pt>
                <c:pt idx="1">
                  <c:v>32</c:v>
                </c:pt>
                <c:pt idx="2">
                  <c:v>35</c:v>
                </c:pt>
                <c:pt idx="3">
                  <c:v>37</c:v>
                </c:pt>
                <c:pt idx="4">
                  <c:v>25</c:v>
                </c:pt>
                <c:pt idx="5">
                  <c:v>39</c:v>
                </c:pt>
                <c:pt idx="6">
                  <c:v>20</c:v>
                </c:pt>
                <c:pt idx="7">
                  <c:v>18</c:v>
                </c:pt>
                <c:pt idx="8">
                  <c:v>35</c:v>
                </c:pt>
              </c:numCache>
            </c:numRef>
          </c:val>
          <c:extLst>
            <c:ext xmlns:c16="http://schemas.microsoft.com/office/drawing/2014/chart" uri="{C3380CC4-5D6E-409C-BE32-E72D297353CC}">
              <c16:uniqueId val="{00000002-B986-486A-B200-17C372ED1345}"/>
            </c:ext>
          </c:extLst>
        </c:ser>
        <c:dLbls>
          <c:showLegendKey val="0"/>
          <c:showVal val="0"/>
          <c:showCatName val="0"/>
          <c:showSerName val="0"/>
          <c:showPercent val="0"/>
          <c:showBubbleSize val="0"/>
        </c:dLbls>
        <c:gapWidth val="150"/>
        <c:overlap val="100"/>
        <c:axId val="121533952"/>
        <c:axId val="121535872"/>
      </c:barChart>
      <c:catAx>
        <c:axId val="121533952"/>
        <c:scaling>
          <c:orientation val="minMax"/>
        </c:scaling>
        <c:delete val="0"/>
        <c:axPos val="b"/>
        <c:title>
          <c:tx>
            <c:rich>
              <a:bodyPr/>
              <a:lstStyle/>
              <a:p>
                <a:pPr>
                  <a:defRPr sz="1400"/>
                </a:pPr>
                <a:r>
                  <a:rPr lang="en-US" sz="1400" dirty="0"/>
                  <a:t>Fiscal Year</a:t>
                </a:r>
              </a:p>
            </c:rich>
          </c:tx>
          <c:overlay val="0"/>
        </c:title>
        <c:numFmt formatCode="General" sourceLinked="1"/>
        <c:majorTickMark val="out"/>
        <c:minorTickMark val="none"/>
        <c:tickLblPos val="nextTo"/>
        <c:txPr>
          <a:bodyPr/>
          <a:lstStyle/>
          <a:p>
            <a:pPr>
              <a:defRPr sz="1400"/>
            </a:pPr>
            <a:endParaRPr lang="en-US"/>
          </a:p>
        </c:txPr>
        <c:crossAx val="121535872"/>
        <c:crosses val="autoZero"/>
        <c:auto val="1"/>
        <c:lblAlgn val="ctr"/>
        <c:lblOffset val="100"/>
        <c:noMultiLvlLbl val="0"/>
      </c:catAx>
      <c:valAx>
        <c:axId val="121535872"/>
        <c:scaling>
          <c:orientation val="minMax"/>
          <c:max val="50"/>
        </c:scaling>
        <c:delete val="0"/>
        <c:axPos val="l"/>
        <c:majorGridlines>
          <c:spPr>
            <a:ln>
              <a:solidFill>
                <a:schemeClr val="bg1">
                  <a:lumMod val="85000"/>
                </a:schemeClr>
              </a:solidFill>
            </a:ln>
          </c:spPr>
        </c:majorGridlines>
        <c:title>
          <c:tx>
            <c:rich>
              <a:bodyPr rot="-5400000" vert="horz"/>
              <a:lstStyle/>
              <a:p>
                <a:pPr>
                  <a:defRPr sz="1400"/>
                </a:pPr>
                <a:r>
                  <a:rPr lang="en-US" sz="1400" dirty="0"/>
                  <a:t>Number of States</a:t>
                </a:r>
              </a:p>
            </c:rich>
          </c:tx>
          <c:overlay val="0"/>
        </c:title>
        <c:numFmt formatCode="General" sourceLinked="1"/>
        <c:majorTickMark val="out"/>
        <c:minorTickMark val="none"/>
        <c:tickLblPos val="nextTo"/>
        <c:spPr>
          <a:ln>
            <a:solidFill>
              <a:schemeClr val="bg1">
                <a:lumMod val="75000"/>
              </a:schemeClr>
            </a:solidFill>
          </a:ln>
        </c:spPr>
        <c:txPr>
          <a:bodyPr/>
          <a:lstStyle/>
          <a:p>
            <a:pPr>
              <a:defRPr sz="1200"/>
            </a:pPr>
            <a:endParaRPr lang="en-US"/>
          </a:p>
        </c:txPr>
        <c:crossAx val="121533952"/>
        <c:crosses val="autoZero"/>
        <c:crossBetween val="between"/>
      </c:valAx>
    </c:plotArea>
    <c:legend>
      <c:legendPos val="t"/>
      <c:overlay val="0"/>
      <c:txPr>
        <a:bodyPr/>
        <a:lstStyle/>
        <a:p>
          <a:pPr>
            <a:defRPr sz="1400"/>
          </a:pPr>
          <a:endParaRPr lang="en-US"/>
        </a:p>
      </c:txPr>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787474510256182E-2"/>
          <c:y val="0.12901384130647392"/>
          <c:w val="0.93881036745406821"/>
          <c:h val="0.71138795931758547"/>
        </c:manualLayout>
      </c:layout>
      <c:barChart>
        <c:barDir val="col"/>
        <c:grouping val="clustered"/>
        <c:varyColors val="0"/>
        <c:ser>
          <c:idx val="0"/>
          <c:order val="0"/>
          <c:tx>
            <c:strRef>
              <c:f>Sheet1!$B$1</c:f>
              <c:strCache>
                <c:ptCount val="1"/>
                <c:pt idx="0">
                  <c:v>Sales</c:v>
                </c:pt>
              </c:strCache>
            </c:strRef>
          </c:tx>
          <c:spPr>
            <a:solidFill>
              <a:srgbClr val="005177"/>
            </a:solidFill>
          </c:spPr>
          <c:invertIfNegative val="0"/>
          <c:dLbls>
            <c:dLbl>
              <c:idx val="0"/>
              <c:tx>
                <c:rich>
                  <a:bodyPr/>
                  <a:lstStyle/>
                  <a:p>
                    <a:fld id="{84169101-AC70-43BD-9957-C7802134BDF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38-4277-B9CA-C3B0E6D7BF2B}"/>
                </c:ext>
              </c:extLst>
            </c:dLbl>
            <c:dLbl>
              <c:idx val="1"/>
              <c:tx>
                <c:rich>
                  <a:bodyPr/>
                  <a:lstStyle/>
                  <a:p>
                    <a:fld id="{38C60333-B9D2-4E7C-857B-9273443E0AE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F38-4277-B9CA-C3B0E6D7BF2B}"/>
                </c:ext>
              </c:extLst>
            </c:dLbl>
            <c:spPr>
              <a:noFill/>
              <a:ln>
                <a:noFill/>
              </a:ln>
              <a:effectLst/>
            </c:spPr>
            <c:txPr>
              <a:bodyPr/>
              <a:lstStyle/>
              <a:p>
                <a:pPr>
                  <a:defRPr sz="1800">
                    <a:solidFill>
                      <a:srgbClr val="00517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c:v>3.1</c:v>
                </c:pt>
                <c:pt idx="1">
                  <c:v>3.4</c:v>
                </c:pt>
              </c:numCache>
            </c:numRef>
          </c:val>
          <c:extLst>
            <c:ext xmlns:c16="http://schemas.microsoft.com/office/drawing/2014/chart" uri="{C3380CC4-5D6E-409C-BE32-E72D297353CC}">
              <c16:uniqueId val="{00000000-CD8E-4CCE-9CC4-05924F0CA978}"/>
            </c:ext>
          </c:extLst>
        </c:ser>
        <c:ser>
          <c:idx val="1"/>
          <c:order val="1"/>
          <c:tx>
            <c:strRef>
              <c:f>Sheet1!$C$1</c:f>
              <c:strCache>
                <c:ptCount val="1"/>
                <c:pt idx="0">
                  <c:v>Personal Income</c:v>
                </c:pt>
              </c:strCache>
            </c:strRef>
          </c:tx>
          <c:spPr>
            <a:solidFill>
              <a:srgbClr val="C12121"/>
            </a:solidFill>
          </c:spPr>
          <c:invertIfNegative val="0"/>
          <c:dLbls>
            <c:dLbl>
              <c:idx val="0"/>
              <c:tx>
                <c:rich>
                  <a:bodyPr/>
                  <a:lstStyle/>
                  <a:p>
                    <a:fld id="{FFC6DB0C-919C-48C2-8025-AF8BA158F6E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38-4277-B9CA-C3B0E6D7BF2B}"/>
                </c:ext>
              </c:extLst>
            </c:dLbl>
            <c:dLbl>
              <c:idx val="1"/>
              <c:tx>
                <c:rich>
                  <a:bodyPr/>
                  <a:lstStyle/>
                  <a:p>
                    <a:fld id="{47AFC06C-BA90-4019-9708-992730BBBD7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F38-4277-B9CA-C3B0E6D7BF2B}"/>
                </c:ext>
              </c:extLst>
            </c:dLbl>
            <c:spPr>
              <a:noFill/>
              <a:ln>
                <a:noFill/>
              </a:ln>
              <a:effectLst/>
            </c:spPr>
            <c:txPr>
              <a:bodyPr/>
              <a:lstStyle/>
              <a:p>
                <a:pPr>
                  <a:defRPr sz="1800">
                    <a:solidFill>
                      <a:srgbClr val="C1212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General</c:formatCode>
                <c:ptCount val="2"/>
                <c:pt idx="0">
                  <c:v>3.1</c:v>
                </c:pt>
                <c:pt idx="1">
                  <c:v>8.6999999999999993</c:v>
                </c:pt>
              </c:numCache>
            </c:numRef>
          </c:val>
          <c:extLst>
            <c:ext xmlns:c16="http://schemas.microsoft.com/office/drawing/2014/chart" uri="{C3380CC4-5D6E-409C-BE32-E72D297353CC}">
              <c16:uniqueId val="{00000001-CD8E-4CCE-9CC4-05924F0CA978}"/>
            </c:ext>
          </c:extLst>
        </c:ser>
        <c:ser>
          <c:idx val="2"/>
          <c:order val="2"/>
          <c:tx>
            <c:strRef>
              <c:f>Sheet1!$D$1</c:f>
              <c:strCache>
                <c:ptCount val="1"/>
                <c:pt idx="0">
                  <c:v>Corporate</c:v>
                </c:pt>
              </c:strCache>
            </c:strRef>
          </c:tx>
          <c:spPr>
            <a:solidFill>
              <a:srgbClr val="7EA800"/>
            </a:solidFill>
          </c:spPr>
          <c:invertIfNegative val="0"/>
          <c:dLbls>
            <c:dLbl>
              <c:idx val="0"/>
              <c:tx>
                <c:rich>
                  <a:bodyPr/>
                  <a:lstStyle/>
                  <a:p>
                    <a:fld id="{E27A0E6D-FB23-4AEC-87A8-2E99F9C48A2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F38-4277-B9CA-C3B0E6D7BF2B}"/>
                </c:ext>
              </c:extLst>
            </c:dLbl>
            <c:dLbl>
              <c:idx val="1"/>
              <c:tx>
                <c:rich>
                  <a:bodyPr/>
                  <a:lstStyle/>
                  <a:p>
                    <a:fld id="{1D43C7FD-59C5-4BAF-B3BE-AF5387F29F2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F38-4277-B9CA-C3B0E6D7BF2B}"/>
                </c:ext>
              </c:extLst>
            </c:dLbl>
            <c:spPr>
              <a:noFill/>
              <a:ln>
                <a:noFill/>
              </a:ln>
              <a:effectLst/>
            </c:spPr>
            <c:txPr>
              <a:bodyPr/>
              <a:lstStyle/>
              <a:p>
                <a:pPr>
                  <a:defRPr sz="1800">
                    <a:solidFill>
                      <a:srgbClr val="7EA8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c:v>-3.8</c:v>
                </c:pt>
                <c:pt idx="1">
                  <c:v>4.4000000000000004</c:v>
                </c:pt>
              </c:numCache>
            </c:numRef>
          </c:val>
          <c:extLst>
            <c:ext xmlns:c16="http://schemas.microsoft.com/office/drawing/2014/chart" uri="{C3380CC4-5D6E-409C-BE32-E72D297353CC}">
              <c16:uniqueId val="{00000002-CD8E-4CCE-9CC4-05924F0CA978}"/>
            </c:ext>
          </c:extLst>
        </c:ser>
        <c:ser>
          <c:idx val="3"/>
          <c:order val="3"/>
          <c:tx>
            <c:strRef>
              <c:f>Sheet1!$E$1</c:f>
              <c:strCache>
                <c:ptCount val="1"/>
                <c:pt idx="0">
                  <c:v>Gaming &amp; Lottery</c:v>
                </c:pt>
              </c:strCache>
            </c:strRef>
          </c:tx>
          <c:spPr>
            <a:solidFill>
              <a:srgbClr val="803A71"/>
            </a:solidFill>
          </c:spPr>
          <c:invertIfNegative val="0"/>
          <c:dLbls>
            <c:dLbl>
              <c:idx val="0"/>
              <c:tx>
                <c:rich>
                  <a:bodyPr/>
                  <a:lstStyle/>
                  <a:p>
                    <a:fld id="{8B5251E6-F57F-43B5-B627-36BEF04761D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38-4277-B9CA-C3B0E6D7BF2B}"/>
                </c:ext>
              </c:extLst>
            </c:dLbl>
            <c:dLbl>
              <c:idx val="1"/>
              <c:tx>
                <c:rich>
                  <a:bodyPr/>
                  <a:lstStyle/>
                  <a:p>
                    <a:fld id="{13ADAF7F-89DF-4C2D-9C26-79089A5E4BCC}"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F38-4277-B9CA-C3B0E6D7BF2B}"/>
                </c:ext>
              </c:extLst>
            </c:dLbl>
            <c:spPr>
              <a:noFill/>
              <a:ln>
                <a:noFill/>
              </a:ln>
              <a:effectLst/>
            </c:spPr>
            <c:txPr>
              <a:bodyPr/>
              <a:lstStyle/>
              <a:p>
                <a:pPr>
                  <a:defRPr sz="1800">
                    <a:solidFill>
                      <a:srgbClr val="803A7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Sheet1!$E$2:$E$3</c:f>
              <c:numCache>
                <c:formatCode>General</c:formatCode>
                <c:ptCount val="2"/>
                <c:pt idx="0">
                  <c:v>-2.1</c:v>
                </c:pt>
                <c:pt idx="1">
                  <c:v>-10.6</c:v>
                </c:pt>
              </c:numCache>
            </c:numRef>
          </c:val>
          <c:extLst>
            <c:ext xmlns:c16="http://schemas.microsoft.com/office/drawing/2014/chart" uri="{C3380CC4-5D6E-409C-BE32-E72D297353CC}">
              <c16:uniqueId val="{00000003-CD8E-4CCE-9CC4-05924F0CA978}"/>
            </c:ext>
          </c:extLst>
        </c:ser>
        <c:ser>
          <c:idx val="4"/>
          <c:order val="4"/>
          <c:tx>
            <c:strRef>
              <c:f>Sheet1!$F$1</c:f>
              <c:strCache>
                <c:ptCount val="1"/>
                <c:pt idx="0">
                  <c:v>All Other </c:v>
                </c:pt>
              </c:strCache>
            </c:strRef>
          </c:tx>
          <c:spPr>
            <a:solidFill>
              <a:srgbClr val="4BC0C6"/>
            </a:solidFill>
          </c:spPr>
          <c:invertIfNegative val="0"/>
          <c:dLbls>
            <c:dLbl>
              <c:idx val="0"/>
              <c:tx>
                <c:rich>
                  <a:bodyPr/>
                  <a:lstStyle/>
                  <a:p>
                    <a:fld id="{AB479C41-3CB7-488B-B936-A5D09ED3AEAC}"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F38-4277-B9CA-C3B0E6D7BF2B}"/>
                </c:ext>
              </c:extLst>
            </c:dLbl>
            <c:dLbl>
              <c:idx val="1"/>
              <c:tx>
                <c:rich>
                  <a:bodyPr/>
                  <a:lstStyle/>
                  <a:p>
                    <a:fld id="{F2E4C494-BDE3-4ECA-8594-47456E65239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F38-4277-B9CA-C3B0E6D7BF2B}"/>
                </c:ext>
              </c:extLst>
            </c:dLbl>
            <c:spPr>
              <a:noFill/>
              <a:ln>
                <a:noFill/>
              </a:ln>
              <a:effectLst/>
            </c:spPr>
            <c:txPr>
              <a:bodyPr/>
              <a:lstStyle/>
              <a:p>
                <a:pPr>
                  <a:defRPr sz="1800">
                    <a:solidFill>
                      <a:srgbClr val="4BC0C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Sheet1!$F$2:$F$3</c:f>
              <c:numCache>
                <c:formatCode>General</c:formatCode>
                <c:ptCount val="2"/>
                <c:pt idx="0">
                  <c:v>2.6</c:v>
                </c:pt>
                <c:pt idx="1">
                  <c:v>6.6</c:v>
                </c:pt>
              </c:numCache>
            </c:numRef>
          </c:val>
          <c:extLst>
            <c:ext xmlns:c16="http://schemas.microsoft.com/office/drawing/2014/chart" uri="{C3380CC4-5D6E-409C-BE32-E72D297353CC}">
              <c16:uniqueId val="{00000004-CD8E-4CCE-9CC4-05924F0CA978}"/>
            </c:ext>
          </c:extLst>
        </c:ser>
        <c:ser>
          <c:idx val="5"/>
          <c:order val="5"/>
          <c:tx>
            <c:strRef>
              <c:f>Sheet1!$G$1</c:f>
              <c:strCache>
                <c:ptCount val="1"/>
                <c:pt idx="0">
                  <c:v>Total</c:v>
                </c:pt>
              </c:strCache>
            </c:strRef>
          </c:tx>
          <c:spPr>
            <a:solidFill>
              <a:srgbClr val="FF6600"/>
            </a:solidFill>
          </c:spPr>
          <c:invertIfNegative val="0"/>
          <c:dLbls>
            <c:dLbl>
              <c:idx val="0"/>
              <c:tx>
                <c:rich>
                  <a:bodyPr/>
                  <a:lstStyle/>
                  <a:p>
                    <a:fld id="{139D1920-2DF3-45F2-AA60-ABD1532BC12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F38-4277-B9CA-C3B0E6D7BF2B}"/>
                </c:ext>
              </c:extLst>
            </c:dLbl>
            <c:dLbl>
              <c:idx val="1"/>
              <c:tx>
                <c:rich>
                  <a:bodyPr/>
                  <a:lstStyle/>
                  <a:p>
                    <a:fld id="{A8008306-6B88-45D8-AABE-CE7A03071B4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F38-4277-B9CA-C3B0E6D7BF2B}"/>
                </c:ext>
              </c:extLst>
            </c:dLbl>
            <c:spPr>
              <a:noFill/>
              <a:ln>
                <a:noFill/>
              </a:ln>
              <a:effectLst/>
            </c:spPr>
            <c:txPr>
              <a:bodyPr/>
              <a:lstStyle/>
              <a:p>
                <a:pPr>
                  <a:defRPr sz="1800">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Sheet1!$G$2:$G$3</c:f>
              <c:numCache>
                <c:formatCode>General</c:formatCode>
                <c:ptCount val="2"/>
                <c:pt idx="0">
                  <c:v>2.5</c:v>
                </c:pt>
                <c:pt idx="1">
                  <c:v>6.2</c:v>
                </c:pt>
              </c:numCache>
            </c:numRef>
          </c:val>
          <c:extLst>
            <c:ext xmlns:c16="http://schemas.microsoft.com/office/drawing/2014/chart" uri="{C3380CC4-5D6E-409C-BE32-E72D297353CC}">
              <c16:uniqueId val="{00000005-CD8E-4CCE-9CC4-05924F0CA978}"/>
            </c:ext>
          </c:extLst>
        </c:ser>
        <c:dLbls>
          <c:showLegendKey val="0"/>
          <c:showVal val="0"/>
          <c:showCatName val="0"/>
          <c:showSerName val="0"/>
          <c:showPercent val="0"/>
          <c:showBubbleSize val="0"/>
        </c:dLbls>
        <c:gapWidth val="150"/>
        <c:axId val="44700032"/>
        <c:axId val="44701568"/>
      </c:barChart>
      <c:catAx>
        <c:axId val="44700032"/>
        <c:scaling>
          <c:orientation val="minMax"/>
        </c:scaling>
        <c:delete val="0"/>
        <c:axPos val="b"/>
        <c:numFmt formatCode="General" sourceLinked="1"/>
        <c:majorTickMark val="out"/>
        <c:minorTickMark val="none"/>
        <c:tickLblPos val="nextTo"/>
        <c:crossAx val="44701568"/>
        <c:crosses val="autoZero"/>
        <c:auto val="1"/>
        <c:lblAlgn val="ctr"/>
        <c:lblOffset val="100"/>
        <c:noMultiLvlLbl val="0"/>
      </c:catAx>
      <c:valAx>
        <c:axId val="44701568"/>
        <c:scaling>
          <c:orientation val="minMax"/>
          <c:max val="10"/>
        </c:scaling>
        <c:delete val="1"/>
        <c:axPos val="l"/>
        <c:majorGridlines>
          <c:spPr>
            <a:ln>
              <a:noFill/>
            </a:ln>
          </c:spPr>
        </c:majorGridlines>
        <c:numFmt formatCode="General" sourceLinked="1"/>
        <c:majorTickMark val="out"/>
        <c:minorTickMark val="none"/>
        <c:tickLblPos val="nextTo"/>
        <c:crossAx val="44700032"/>
        <c:crosses val="autoZero"/>
        <c:crossBetween val="between"/>
      </c:valAx>
    </c:plotArea>
    <c:legend>
      <c:legendPos val="b"/>
      <c:legendEntry>
        <c:idx val="0"/>
        <c:txPr>
          <a:bodyPr/>
          <a:lstStyle/>
          <a:p>
            <a:pPr>
              <a:defRPr sz="1800">
                <a:solidFill>
                  <a:srgbClr val="005177"/>
                </a:solidFill>
              </a:defRPr>
            </a:pPr>
            <a:endParaRPr lang="en-US"/>
          </a:p>
        </c:txPr>
      </c:legendEntry>
      <c:legendEntry>
        <c:idx val="1"/>
        <c:txPr>
          <a:bodyPr/>
          <a:lstStyle/>
          <a:p>
            <a:pPr>
              <a:defRPr sz="1800">
                <a:solidFill>
                  <a:srgbClr val="C12121"/>
                </a:solidFill>
              </a:defRPr>
            </a:pPr>
            <a:endParaRPr lang="en-US"/>
          </a:p>
        </c:txPr>
      </c:legendEntry>
      <c:legendEntry>
        <c:idx val="2"/>
        <c:txPr>
          <a:bodyPr/>
          <a:lstStyle/>
          <a:p>
            <a:pPr>
              <a:defRPr sz="1800">
                <a:solidFill>
                  <a:srgbClr val="7EA800"/>
                </a:solidFill>
              </a:defRPr>
            </a:pPr>
            <a:endParaRPr lang="en-US"/>
          </a:p>
        </c:txPr>
      </c:legendEntry>
      <c:legendEntry>
        <c:idx val="3"/>
        <c:txPr>
          <a:bodyPr/>
          <a:lstStyle/>
          <a:p>
            <a:pPr>
              <a:defRPr sz="1800">
                <a:solidFill>
                  <a:srgbClr val="803A71"/>
                </a:solidFill>
              </a:defRPr>
            </a:pPr>
            <a:endParaRPr lang="en-US"/>
          </a:p>
        </c:txPr>
      </c:legendEntry>
      <c:legendEntry>
        <c:idx val="4"/>
        <c:txPr>
          <a:bodyPr/>
          <a:lstStyle/>
          <a:p>
            <a:pPr>
              <a:defRPr sz="1800">
                <a:solidFill>
                  <a:srgbClr val="4BC0C6"/>
                </a:solidFill>
              </a:defRPr>
            </a:pPr>
            <a:endParaRPr lang="en-US"/>
          </a:p>
        </c:txPr>
      </c:legendEntry>
      <c:legendEntry>
        <c:idx val="5"/>
        <c:txPr>
          <a:bodyPr/>
          <a:lstStyle/>
          <a:p>
            <a:pPr>
              <a:defRPr sz="1800">
                <a:solidFill>
                  <a:srgbClr val="FF6600"/>
                </a:solidFill>
              </a:defRPr>
            </a:pPr>
            <a:endParaRPr lang="en-US"/>
          </a:p>
        </c:txPr>
      </c:legendEntry>
      <c:layout>
        <c:manualLayout>
          <c:xMode val="edge"/>
          <c:yMode val="edge"/>
          <c:x val="2.2136834128677401E-3"/>
          <c:y val="0.84661945745802558"/>
          <c:w val="0.97808496523027122"/>
          <c:h val="6.0283745138879838E-2"/>
        </c:manualLayout>
      </c:layout>
      <c:overlay val="0"/>
      <c:txPr>
        <a:bodyPr/>
        <a:lstStyle/>
        <a:p>
          <a:pPr>
            <a:defRPr sz="1800"/>
          </a:pPr>
          <a:endParaRPr lang="en-US"/>
        </a:p>
      </c:txPr>
    </c:legend>
    <c:plotVisOnly val="1"/>
    <c:dispBlanksAs val="gap"/>
    <c:showDLblsOverMax val="0"/>
  </c:chart>
  <c:spPr>
    <a:solidFill>
      <a:schemeClr val="bg1"/>
    </a:solidFill>
  </c:spPr>
  <c:txPr>
    <a:bodyPr/>
    <a:lstStyle/>
    <a:p>
      <a:pPr>
        <a:defRPr sz="16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 Chart'!$B$2:$B$51</cx:f>
        <cx:nf>'Map Chart'!B1</cx:nf>
        <cx:lvl ptCount="50" name="2018">
          <cx:pt idx="0">&lt; 0% (7 states)</cx:pt>
          <cx:pt idx="1">&lt; 0% (7 states)</cx:pt>
          <cx:pt idx="2">&lt; 0% (7 states)</cx:pt>
          <cx:pt idx="3">&lt; 0% (7 states)</cx:pt>
          <cx:pt idx="4">&lt; 0% (7 states)</cx:pt>
          <cx:pt idx="5">&lt; 0% (7 states)</cx:pt>
          <cx:pt idx="6">&lt; 0% (7 states)</cx:pt>
          <cx:pt idx="7">0% to 2% (8 states)</cx:pt>
          <cx:pt idx="8">0% to 2% (8 states)</cx:pt>
          <cx:pt idx="9">0% to 2% (8 states)</cx:pt>
          <cx:pt idx="10">0% to 2% (8 states)</cx:pt>
          <cx:pt idx="11">0% to 2% (8 states)</cx:pt>
          <cx:pt idx="12">0% to 2% (8 states)</cx:pt>
          <cx:pt idx="13">0% to 2% (8 states)</cx:pt>
          <cx:pt idx="14">0% to 2% (8 states)</cx:pt>
          <cx:pt idx="15">2 to 4% (21 states)</cx:pt>
          <cx:pt idx="16">2 to 4% (21 states)</cx:pt>
          <cx:pt idx="17">2 to 4% (21 states)</cx:pt>
          <cx:pt idx="18">2 to 4% (21 states)</cx:pt>
          <cx:pt idx="19">2 to 4% (21 states)</cx:pt>
          <cx:pt idx="20">2 to 4% (21 states)</cx:pt>
          <cx:pt idx="21">2 to 4% (21 states)</cx:pt>
          <cx:pt idx="22">2 to 4% (21 states)</cx:pt>
          <cx:pt idx="23">2 to 4% (21 states)</cx:pt>
          <cx:pt idx="24">2 to 4% (21 states)</cx:pt>
          <cx:pt idx="25">2 to 4% (21 states)</cx:pt>
          <cx:pt idx="26">2 to 4% (21 states)</cx:pt>
          <cx:pt idx="27">2 to 4% (21 states)</cx:pt>
          <cx:pt idx="28">2 to 4% (21 states)</cx:pt>
          <cx:pt idx="29">2 to 4% (21 states)</cx:pt>
          <cx:pt idx="30">2 to 4% (21 states)</cx:pt>
          <cx:pt idx="31">2 to 4% (21 states)</cx:pt>
          <cx:pt idx="32">2 to 4% (21 states)</cx:pt>
          <cx:pt idx="33">2 to 4% (21 states)</cx:pt>
          <cx:pt idx="34">2 to 4% (21 states)</cx:pt>
          <cx:pt idx="35">2 to 4% (21 states)</cx:pt>
          <cx:pt idx="36">&gt; 4% (14 states)</cx:pt>
          <cx:pt idx="37">&gt; 4% (14 states)</cx:pt>
          <cx:pt idx="38">&gt; 4% (14 states)</cx:pt>
          <cx:pt idx="39">&gt; 4% (14 states)</cx:pt>
          <cx:pt idx="40">&gt; 4% (14 states)</cx:pt>
          <cx:pt idx="41">&gt; 4% (14 states)</cx:pt>
          <cx:pt idx="42">&gt; 4% (14 states)</cx:pt>
          <cx:pt idx="43">&gt; 4% (14 states)</cx:pt>
          <cx:pt idx="44">&gt; 4% (14 states)</cx:pt>
          <cx:pt idx="45">&gt; 4% (14 states)</cx:pt>
          <cx:pt idx="46">&gt; 4% (14 states)</cx:pt>
          <cx:pt idx="47">&gt; 4% (14 states)</cx:pt>
          <cx:pt idx="48">&gt; 4% (14 states)</cx:pt>
          <cx:pt idx="49">&gt; 4% (14 states)</cx:pt>
        </cx:lvl>
      </cx:strDim>
      <cx:strDim type="cat">
        <cx:f>'Map Chart'!$A$2:$A$51</cx:f>
        <cx:nf>'Map Chart'!A1</cx:nf>
        <cx:lvl ptCount="50" name="State">
          <cx:pt idx="0">  Louisiana</cx:pt>
          <cx:pt idx="1">  Alaska</cx:pt>
          <cx:pt idx="2">  Wyoming</cx:pt>
          <cx:pt idx="3">  Texas</cx:pt>
          <cx:pt idx="4">  Mississippi</cx:pt>
          <cx:pt idx="5">  Michigan</cx:pt>
          <cx:pt idx="6">  Kentucky</cx:pt>
          <cx:pt idx="7">  North Dakota</cx:pt>
          <cx:pt idx="8">  South Carolina</cx:pt>
          <cx:pt idx="9">  Rhode Island</cx:pt>
          <cx:pt idx="10">  Montana</cx:pt>
          <cx:pt idx="11">  Nebraska</cx:pt>
          <cx:pt idx="12">  Kansas</cx:pt>
          <cx:pt idx="13">  Connecticut</cx:pt>
          <cx:pt idx="14">  Illinois</cx:pt>
          <cx:pt idx="15">  Iowa</cx:pt>
          <cx:pt idx="16">  Tennessee</cx:pt>
          <cx:pt idx="17">  South Dakota</cx:pt>
          <cx:pt idx="18">  Maine</cx:pt>
          <cx:pt idx="19">  Massachusetts</cx:pt>
          <cx:pt idx="20">  Nevada</cx:pt>
          <cx:pt idx="21">  Vermont</cx:pt>
          <cx:pt idx="22">  Virginia</cx:pt>
          <cx:pt idx="23">  Minnesota</cx:pt>
          <cx:pt idx="24">  New Hampshire</cx:pt>
          <cx:pt idx="25">  Florida</cx:pt>
          <cx:pt idx="26">  New Mexico</cx:pt>
          <cx:pt idx="27">  West Virginia</cx:pt>
          <cx:pt idx="28">  Pennsylvania</cx:pt>
          <cx:pt idx="29">  Maryland</cx:pt>
          <cx:pt idx="30">  Arkansas</cx:pt>
          <cx:pt idx="31">  Arizona</cx:pt>
          <cx:pt idx="32">  Alabama</cx:pt>
          <cx:pt idx="33">  Indiana</cx:pt>
          <cx:pt idx="34">  Georgia</cx:pt>
          <cx:pt idx="35">  Missouri</cx:pt>
          <cx:pt idx="36">  Ohio*</cx:pt>
          <cx:pt idx="37">  Oregon</cx:pt>
          <cx:pt idx="38">  California</cx:pt>
          <cx:pt idx="39">  New Jersey</cx:pt>
          <cx:pt idx="40">  Delaware</cx:pt>
          <cx:pt idx="41">  Utah</cx:pt>
          <cx:pt idx="42">  Wisconsin</cx:pt>
          <cx:pt idx="43">  North Carolina</cx:pt>
          <cx:pt idx="44">  Hawaii</cx:pt>
          <cx:pt idx="45">  Idaho</cx:pt>
          <cx:pt idx="46">  New York</cx:pt>
          <cx:pt idx="47">  Colorado</cx:pt>
          <cx:pt idx="48">  Washington</cx:pt>
          <cx:pt idx="49">  Oklahoma</cx:pt>
        </cx:lvl>
      </cx:strDim>
    </cx:data>
  </cx:chartData>
  <cx:chart>
    <cx:title pos="t" align="ctr" overlay="0">
      <cx:tx>
        <cx:txData>
          <cx:v>General Fund Spending Change in Fiscal 2019 Recommended Budgets* </cx:v>
        </cx:txData>
      </cx:tx>
      <cx:txPr>
        <a:bodyPr spcFirstLastPara="1" vertOverflow="ellipsis" horzOverflow="overflow" wrap="square" lIns="0" tIns="0" rIns="0" bIns="0" anchor="ctr" anchorCtr="1"/>
        <a:lstStyle/>
        <a:p>
          <a:pPr algn="ctr" rtl="0">
            <a:defRPr/>
          </a:pPr>
          <a:r>
            <a:rPr lang="en-US" sz="1400" b="0" i="0" u="none" strike="noStrike" baseline="0" dirty="0">
              <a:solidFill>
                <a:prstClr val="black">
                  <a:lumMod val="65000"/>
                  <a:lumOff val="35000"/>
                </a:prstClr>
              </a:solidFill>
              <a:latin typeface="Calibri" panose="020F0502020204030204"/>
            </a:rPr>
            <a:t>General Fund Spending Change in Fiscal 2019 Recommended Budgets* </a:t>
          </a:r>
        </a:p>
      </cx:txPr>
    </cx:title>
    <cx:plotArea>
      <cx:plotAreaRegion>
        <cx:series layoutId="regionMap" uniqueId="{FEDBC5A0-D665-4082-A2EF-02349DF11789}">
          <cx:tx>
            <cx:txData>
              <cx:f>'Map Chart'!$B$1</cx:f>
              <cx:v>2018</cx:v>
            </cx:txData>
          </cx:tx>
          <cx:dataId val="0"/>
          <cx:layoutPr>
            <cx:geography cultureLanguage="en-US" cultureRegion="US" attribution="Powered by Bing">
              <cx:geoCache provider="{E9337A44-BEBE-4D9F-B70C-5C5E7DAFC167}">
                <cx:binary>1H1pb9zG0u5fMfzx4lLpjWz2wckLpEnOJs1osWw5/kKMZYVsbt3cl1//1siRbdGTEx1EFxeDBIoi
qmdq+LCqnnqquvXv++Ff99nDvnoz5FlR/+t++PVt3DTmX7/8Ut/HD/m+PsvVfaVr/Udzdq/zX/Qf
f6j7h1++VPteFdEvBGH2y328r5qH4e3//BteLXrQF/p+3yhdXLcP1XjzULdZU/+Ha0cvvdl/yVXh
q7qp1H2Df3375s1W3ccq2hdv3zwUjWrG29E8/Pr22e+9ffPL/NV+euc3GRjXtF9gLWNnrkMczJkg
DrddRN++yXQR/XnZcu0zTm1MuaCC2RQJ/vTeu30O619i0aM9+y9fqoe6hg/1+N8fVz6zHy6s3765
123RHO5cBDfx17fvC9U8fHnzrtk3D/XbN6rW3tdf8PThQ7x/9/ipf3l+7//n37MfwH2Y/eQHeOY3
7e8uHUHnQreqVvti/3SL/jk8FJ0Jx7Ex4pxwZCMhnsMj8JlrY4FslxBuU4Gcp/f+Cs+LTDqOzw9L
ZwBd/HaiAG1VXR/+NUY93aZXgIiccYJdhLnNXUzs5wC54syxncNPv3rsk9e8yJDjwDz7FDNotuAJ
J+k7v2X7On1Fx3HoGcQ0ggAThIggh7j1Y1zDNj3jiBFHMCSw+xyevzfmODJP62ag/HZ+oqCcwzPb
3qfj0915BWfhZzbhhFJMKOc/wwLphrjcAdwYY5Tagj2991fHeYlFx7H5vnKGzvnvJ4rO3aiBH0RP
N+ifg8PImRDC5hCwXAdRG+GZzyBAz8bABhyOXT6LaS8w5zgy3xbOgLk7VWBuH4Y9sJTXomgUnzEH
srtNECWM/8wBxBmlFFHEEXLcn33mb805Dsufy2ag3H48UW85ZE3dVq+Z+N0zcAQB3iJcwghB5Lm7
CHLGOHddQl2bHOFmL7HoODTfV87Q2V6eKDo7XTXxG3+f6uYVSQDjZwxcBxg0pHgoX+bFDUYIXEsw
IhB2MKZPPvs117zUpuMYPV89w2nnnypOD/2b33WVPt2p10k6lCMoPF0IYof/Pvcibp85GAFI7nEv
2r3Aor9A6NvKOTqnmnje6Ra8yNtXOlOvWoXSMwH4EO44wN2cGUIuOnMF5Q4kH4xtQg+04cdi5+VW
Hcdpvn6G1jvvRH3pJgbx4s26zvbFl6c79gr+BGzBdTnwaxANBES4GYnjcN1mlBAXM8EwmysGL7Xq
OFbPV8+QulmfKFJbXTSvKutAYkKUMhfbgguEqIAC9Fl1ikA2gHzlIttxGLIPss+PLvUCg47j823h
DJrt7YlC4z9k+35fPTzdn3/uQFScQRoCIYciGzSdYwmJOZzBFYGBMxAxq4NeYtFxcL6vnKHjByeK
zu7hc/W6ug7DjwICxDeOOFREc7ogxBlkIXzIVuA9EAFn6LzEouPofF85Q2d3quic74v6VQtVF1IP
48QWNsHw3U8FERRMB50UBCAB7YbHgunHqPb39hxH5mndDJfzdyfqNZ4uiof7Rt23zeuFtYPjQCcH
YduFaghEz1nK4SBjAwVHDFMXH1ERXmjUcYSeLZ7B5J1q6vla4f0/YNv2GagFlDEOGpvgzrznw8UZ
dm1A0GaQg1z6U4h7rKVfYtdxsOafa4bX7lT59jqDqkir+hV9Cp0BA4Da508tex7woPkD7sYdDsoc
hqB48LkfA95LLDqO0feVM3TWFyca9NZf9rF+uj3/nMVBX5u6ULQiZjs2CDw/9X8wg8YcFEAOFi6n
T2/8Vfn5W1v+ApSvH2GOiH+qiOj+NbU4coY4iG3Qb4PoZbM5IIKeMeg+HIQeEFOhpT3H5G+s+QtI
HlfNEfntRBG5fQBiUNcPD0+P6z/3E2qfuQx0N5ALxKHf9lMIc84oXGcupBsO7jSf/3iRScex+WHp
DKDb3YkC9FWqenUZm50x6oBcA2wAQ8dh7joHGRtkNxsEOPCfeTB7qU3HQXq+eobTu1MNbZex0v/n
9ZyIQRsBH+QCB9mEMOcnJwJujTGBf2BO54gTHcz5T9Ych+brqhkkl6sTdZ3tXhWvGNeYfUZBjIaw
hSF8QaaflTuOOAMkINkISEoIktIs3fytOccx+XPZDJTtqSoEl9VDpF9z2hAaCdQFcY3Ytgvsa67e
YIJgwsCFEhW+A2d6coqvtOzvrTkOytO6GSqXNyfrKnW9v4/b+qFpXrOaIVCtOEDOMKgEzAE29lyU
hs4BqNEY5kRhaurYKOj+hWYdR2n7fPkMrO2pcjZvn6k/dFWoV+TSlJ+BAyHhMApM2nnkys/aBxja
B6BdfyN1+Lkjvcym4zD9uHaGkXeqGO0euv2X18QHJnJsh2GYohLgMD9pbRg7UHzaDDp0jvPIFn5U
Bf7emuPIPK2bobL7cKJh7sNDlUPj7enR/ee1DmgCjz0DUJ+PjoOABOpAbHMFtA6Ey37iBC8w6Dgy
3xbOoPlwqtLnB1VF6rVDmg09HRCgbWRTjucUmrtnMGYF5SeBYR0gbvO29Uss+gtwvn2WOTqnGs62
6iATvO4k1UEGEBSQAYXApUCdn3MDwc5AR4OrUAM5MEw1p24vMuk4Pj8snQG0PVWZ4DCztNrnpo7V
a3auGT1zQFoDL4IuD2zZeQ7Rgb5xaCi4Nsec85/GdF5s1HGYZstnUO1OtSz9rVKTftVZKnZGBMzq
wu4ExwUq/RwkaF1DDoIr0MSGCWy4+iMzeIExx8H5tnAGy2+fTpQbLDJdqdekbAR614KAPEMJsDOQ
qWfFj3sY5iWEgFsxG2PYi/UcmhcYdByabwtn0CxOtZHzvtnHT/fmn3M2mMahsFUE5gYEDKwdGeE9
OAwH2GDWDeZ7YZD36b2/agZ/Z81xUL6umiHy/lTZ2iE0bx8Gdf8fRcb/bt8oBU0anAE2vkGsgkJ0
7i8wsnuGEcyAwFgoMOqZt7zMouPY/Lh2htBue6Lh7O6hbt68hML+lyABaWbkMOQJGQf0gDlIMLnr
wGYeDE23x71WcxH0xWYdR2q2fAbW3anWpVfQhavHrNu/agEEPQTwI0gtsNXXhWj3UwHEz1wKAyEE
eMOhizDH6qVWHYfq+eoZUlcnWwjtq/F1p6upewZzHNDkIYASlEHzOog7sKsU+jywh+6wS+6nEbft
Cyw6jtD3lTN0tqfahDsE8s1DVT+MTyn7n9MF8CKYXwNsYAcjyJ8/jSBymPqAiSqM2KOIAA3Vp/f+
c8/Pi2w6jtCPn2eG0W5zoonptyp97SFROHAC2DUMiMIg6E97SQ575qBBxGGsGkMR+xM+L7HnODrf
V86w+e1U20Cw2/zzPn9N2Rra1HDYBALJ+jBL8JPzuA7Mihza148tVdiXMDts4gUG/QU2T59kDs1p
1ED3//Gwkq8F/NfQ9uw3/8uTWqASgi3xxHYoHDMBBdFz4UAcEhOnFPje4RgKEBieB7bZCSp/bdRx
hGbLn32OUzmeZV18eeXDWcSZANUTAYOGrjaMSEHt+WMbDvwFdlnBvA7FB2f5CZMXGHQcjW8LZ/6y
PlVBdPmgoaHwuqHMYYcNpVCdMiBj8/EPF6YNQU0AKRSS0ZFdcC8w6Dg03xbOoFmeKoe+U/W9Lmr1
mlMgQMIg+wMyIIBCu+AnvxGwFQG2WCGYmYLRQ34ohX6UQV9k0nF4flg6A+hufaIUbQX735R6ukP/
nELD7MChSQAhC3IJHCwxdx1gZWf24wiv89MZIH9vy3FYntbNMFmdKiaeBn16/+U19TbI74AKg+YO
TBYc0UERoAI7RjBlABCZZf+X2HMcme8rZ9h4lyfqL3d7aLsVUfOqc21w0AQEK1DZ4KCpw4Fs4jkT
+DrXBrMFIFUz0EOfvPVr0fkyi47j8+PaGUJ3p5pyLtMM9oK8amUDzgG5BsoaBKUlw/MJagEHGyEY
OqQweXgg0HO9+iUWHcfn+8oZOpf/nw4F++sTEL8dE+nvm33weL7kD4cg/uerjx8ezr2cLf0zbR9N
Sl8z+vrLr28pnPcFLvHt3MrDizxP+Mfk8R9WPuzr5te3FudwEp9NgdIBloc9jlCf9rAULkH7zrEh
NMK+UzgQBn4BLhWHfXJwAiaI4KCOI9htJxzqgmj39k19OEgDDOOHqQYgKCAZwVlxMFz/7YDPK52N
MBr77a78+f9vija/0qpo6l/fEtg+/vaN+fqLB2ttYKSHk7MY9OExjPNDWQDX7/c3EI7g9/H/jUbW
Z0USxevespOFS/RD3pW1R3p1WfOmOu8pzYLMaCTLtt03rZuvR+si7XG76xZjzJx133aJLKKlaqfE
K4o09G2WW7Luo4Vx+F4l4WU7oCLQzhDKOoqEl5YmXGZJPMo+CrfKOTfj5Pgj2hA6Cq+KhOW1pEqD
sJ/u+j2cSmCCqS25304rtzW9zyOz6lFHvEqn5QJOagm6hvpTWa4rd9Brxqzc70arkaTo9zyK8wvm
9ovEKSIPh8N5F2XTRT+NcuKp8KO4vMy7yZJYlF6GXRmnsewzgtciruNlERZbS+PSZ0nnBJi8a+Nc
+TRtuwVi3TZDdLoaHG0F+eiwoKw7LesmqSQeU+GZxohgoKLybBznS+bqUurIQkGm0lYaMrxLW9td
2MqvuiGWY1Eqj7QHwZZJBoetXiYCKT8jPPJNIsd26ANnNNuqH1rJFbd8p0y5xNaQyChrSj8qyw5w
Uotetckijk3iExMt4mkcbmnn3uRu7dVAFNaD3eQ+seuti3OJV7kht6bp+gsUW7egJQdjU39w4v7a
ZpXX9c6idLB0qlEWVelrdTcRJZUYgxJZ570Rl46etl0r3iNu9qwIZWfGVqa0WjTpWPlW464PV2kW
FbKJuYyK+lOfCO3ZRRR5TS46CeO/u0ZVvUROUy9Mps/pMGBP4aKXVoxXaeNs+qjJ5Ei7TaTt7NxF
3ZZ06KPSdXoxjcT1yYD1IqaOLErUSUWs0M+0aaRIGV4m3WR8OBar9UPsNMuE1QvdxanMa9IFGh5w
2dh57aGS2+etysqPE/WqpjhvOK/ggYu0X7qo8Q2eeq8kuadHEi2zPFKeO9w3eXSLSG4WmFWt30fp
llRxIkNEbwwmF2loX5NMXOo0jryy/8SijAcVTj6WJq4uqwzJQU39yqKhK9OWS1sNbtDmVR1YtVio
CjtysNL4orY7mWcqXvQFXqaITHAny03dmUmyXizp2I5+mTpxEFGrX7ZRGORte0eyLF9HoU6CNq58
iATgZoPxkMVraarwIqys647Ypc/L6jKm/TasqyWuu97XMOwrda6DLOdugFX8Lq0Z8sZJdF5TY1ka
vmtYXm656hZd0/Tv41tGzI2qbtycWEvNClsiM31JmryQhSZfbLfcheG4EAUCX2R1vmyzKvN4Z1o5
TlUfaLeJP/b2VZg5zUoMyvK7qaZBE/JV3HngNh+T5Ka0MyXb3vgdJyqATRc7XiXlQkWxV413BR4e
Rqvjy7izd6UzrFtckQXHpadtd1xMKdZ+PHRX4xhnfqvtwutc0siqtfykb1c4E+XSCaNrCNULgcLr
ursMST0FlYjhFbIdL7QNAcChHjHESDiXo/S6yR78SNPcE3YrZKzQCtV7MU62h+v9MLS5D4dH+GOE
9mg6ABRNsYcJW/CwXfIuhlCW1NHKcovOs6PqviUo8/OcsWVWTesSThO9yPpulIiGN0Mpwvdxnm3K
7F0elzpo4OSlsY2Zr2kcberCgQ+j4wdjUIBFTy9VX0cyo/ySRmG3GeL+AxytnG9i9iF0klI6Qya7
3l2rNHavOzrI1HS5N3RT7rmiinwRaRNkcWwHvWkuctd+cJI/lOV8yKZGyXwUjW+n5KFvC9nnqJej
M47SstEtz/M66Ov7SNF+R22dArNHSHa5XlA4/9kX/LNbOJGXj27sCwoBq6EeTdzKdw1EplJPy0F3
kWwzFl07S8zbattYY+4ZZQDdSuXL0B59p6lq2VnCkqxEFynvZZHS88G09nkslFfF7H1uUCJpbEq/
TtbjlKlNWCjp6owE1GrMJsKWzBVGi5hEcI95uy3z6H2JVrVbXvZdvxyMcT0rKSK/gywZViG5zgXy
UmYK8IK839S21fnYDmzb9mtLENmRIYj6zoV7M5igTHMkoevtu2Pxrsqq0ctElCynVHyC7XPdKv9D
ZM3HxGWpx7Pyuh7NsMarYQoL6abjZYZ2LHMciHAQXhrT+jEjoawa6voKVZlEUbWkjsm9UJSxr7Lo
vLRDdJW1IkhsCs+O+gC5oPTCFKVLbkV418V03VWQ1vq8vKJp7V5pzLzcKqTDePFxICw+d2KrhByp
1m1TGD+rGn2hHLOtVwV1rEvWRDKJnW7HWQsZskPn0PN/p2qLbnRnpVdWi+BL1udrK3FWsalXdsID
3LTvJl6+h924t2kID0qU3sW6cOXg9ncCw2OJh3LRm3Zca14OXunQZR5Zk99TsS6VmVZdvYa4Wi5G
q96oqbx0+7i7Tt1z07seLXm1E/1IpJ5cI6GpUy6qSSzGTlxP1Bqvw7asNmycvrRjmEk1lO4CXO2T
qfqbthmtdR3B8y/KzssNPJjAOfqVCknjTSPdxEQSIGkBPL+Xdm/7WqfGbwsR+7o3RjLzoG3WLspB
P5Tt6HhOObo+VrmsOlYtlN3jhe7dTZ2Oxaar49/zgd5WrZsuOsZuIiAgKks62QrRBnE4StFq10M5
Wodjc1FXee5RSEeqska/Q6kHSaHb8u6jImoVToPr5+UonTxa2UOeX6LKDWJFok8l5/VCYStdoa6M
4bbE7zsd2t6Yk09xqJb9JCDBJ54Q9XDnVKkJSJnf4pTf2e2wgBf2nI3uUbiiBsdB2RRk5YimXUwR
AKox7haD2tvW1H+sUHSvY1wsKzddwgDVuVP2NTgQ3DFkUSyhv/a+K1qfK9e5IFDzLETUYx82l0Ia
s8mHPAPe5TjZPmlQI7Mml7yMWmmX2vEsq7vJx+ZD1naTr8s48nUT+nwq12MkmotoyDJ4ULv3paCR
nBKIXHVvpVudUHgVPpmtHlgtW+kS8xmFJd3RwpJw6mzjD2pINtPYrHMVXyts7PPU2HvTqSrA1XSt
LCOVHXnOFH0cjYCIWH5yKus2TRrm0zgMJYuIluFg1auRx9uapbWMs+k6U3YrS5rY16GL/8jzOJLM
6STQB3ddAX3yqp4naxjHDTI3GXwd3qWHB7UiyYIDzmtgK9mFiwegSBDrVB9Wi7wuo6CpexO4ka09
lXbjohwHeL6qbRTybDHxz0lqejn0mVn2mcxS8tmyhs7riOk9i6DPdUQ+MaKddW2pywyy6DnOBfPz
yZTSuiwQhOiin0xgjcVNWJaXmNda2m1yk0y7UsfXIUvzoHEUUMqMGVkIV3l4qnJpdH7L+0jqml2P
RUV81FbeWCK6qGp0o4eu2DXAfXgMFF24kMd6E0ubHIJ7wsrldKga2hsb9dgbdHUNp8ZcuHmzDdOJ
Sd0N7SqzHEgvYZlIZtU1ZNmJ+sPQWSuISG0w1VP1e87KO6C8wO3qrvVop7FXmPqqLcZc9tgSHtPx
2jBa3qZN48qiS9otzrpO1tRywbvhfnMeSwNrIjEMS9a17weOO6DlVSGVO4SLqcnH885KlA/TSzId
aLRupqH3w4S0m8z6A2JMApy8zT/Z3ZqXeBPS9kOF6oWVcCCpjOy6yKUeg88s+0kTiU21Hjva+YPg
g6ztKpQuxFWOBXAza3IX9ehS2Vg8vUxCNAGxbstPpRlsWVDTrqZwgrxmRXHg5CXzurD/wBRfTrzY
jjxJpG7y/mNokvvOBTaapMNlHXcPLa2plzAn8svcvkJQbFzYLUQUlfhDHrmShg5eR4dL8PzpkNVr
p1efa9qdIxee0RQcwI8z8jnOLqzchreytFrEfXk32uMDKdObOkHmwFgL2Q7kot4yy14WZbEtMAOb
6pr5dlKlsrZcyVH8OUrbSQIT+ZTX1dp1Rsh7V1WiNnVr9lBFXTvd+KG3qgWyiskn5DzPyk+N1TfL
qMClVJO4ybtoaYcsknEjY5Qwf4qyzptuHCNu7CHau24Ed7gKKruSGUHar6J9aLVrUWEP9kQtIihv
OOu3JM2IDHHri05vdOZuUMbXKo+VJJ2ztFnsO7WzcsL4s8Dvh2kKJqjeusH8burEg5m294wPStaB
GMRtOIp7YJ+/8w5iCAuRZ5nfCd4KlvqVk8kEUouLMqgNiqupgfDHw6spIudFbD4oqwuM1cvJra+Y
iDrZZPzGTiY/i6caSqUikXGSlnJIPLeBejPqNoeXSrL82rDG7xy6wXk6+nlIckms4dJ24gvTV1fJ
RD4WlV4lfe/ZXbMpQojQVhhktj5HRbTTdh1LPJBSQlwY4G7C4+iUiyEi1xrhD7SsVhnDGSRt+3Pa
+aHW28lykVRlegsDfdvEVJcjt65ImAW183trdGCl+iJyQ4/Xlm8qFkzwlxAuPlaqSBbQMr6NC7Rq
E4jKeB1q4kDwZpdDxT6V2tyimmyjMty1aUAsC0ghD6Ih/QRnfQHfK+3PbS4ugP8SL40HV2LW3g+l
sxiB4qRh7Bmc+Wk5QCoAIuAMsgRq5yTFjpM2yOv4XtjDdRYOoAgkUPYRfgVCnE9Nd6sU8cocRIMD
NIUqPFvki7xaiRiK9xzKUVK+S3SU+rhPJR+4kMTtPWPlm0GTTSPoKqbGg6Nj79yp7b0EYnsPGelw
z63eva00W4oovg3NtuvNnqOlKsgow85xpLa5P43iqiX9h6gznqm7QISJgRDkgQzyHmjFB1AvMqBR
UD1bcXiVOt0iSlQhWcfsdzfGiavzwsJtMDSpkW2eXqWDpda0Bz4FisvWShG6UHa9RHqq100HQcPE
wAAmqKN0TqQLMGXIWUedkIlTGyiUrdKjbreE3N9uItpsVYQuhxYUAEhciaxNvnV6653SZGHB5pKV
FbIrEKMqHypAI3XWDEE6hudFNFxMKYe4K/Kg0uWDdsCAcOw8UEAX08Czy7rkdyLvupWGKiJ2+kkO
bd3AIyFaOVnTLktCmVrhirQGylcEf/8GaJ3qehlmOg/gjJcLGpklKFdA4yK6s+OkXfCd426rEmhB
EhMo5uMtcMfPvKOfrX5dV0Djkh6yhdOIxIOnZzeOtJUDlGhyyNRqMvqzUZ27zpnpPBD4eg/n/SIW
9ZWJythrLH3nOMn5wI0rwxp9rqx+vEXqsnTDSIqw0F7Y2LcscreQ+q46mljSQXzJR+vW6azLlvYf
SA0SjK5BrUJGLCxFLrmdQV7U0yeclqWkNGaLxh3B29oVPJcLUqHSM7mIZF+kW4Vcd6cifJ6GJF64
Jg6qScUbK80WXZgaT5c9yE3w3Nm4bpexIZ+o1kCizT3rmtAbKsdPdGavYVQgSKD36elU73VoMtk3
fjbxi1QQvUPw13luC5WuQ5EEcVw15xkonr6N4k00LVEfu1J1ziR5TTPppJGfUXNe4FAsh4hB3Y77
L3lSGy/jVi7jqVrVBsIGBqkzyNP+gvYdDgZOzokNJYce3iVx5wPdCr28aD5hlySyAWLTZ5XfM2tc
29hoL7Kb8zEGga1pw48Rc2RZWcrrU7QoRF37U0XxClf9TiusoB4FcRL21RioKP7IO3DQlpdQSdrd
R6dJoV7o32WZlXtRVbVS6QSiuICqpM84PRfV5CyIsa7bjBQ+/HYaxAQKv9zmy4E26YqQEKq7yV5B
TuUycwkIAl0NVQKQM5FAsu15k61T216Ng7Op4qySZc4DxkILdBSQN3I8djdD+0XTfvD7WleQuXtQ
q+i2bJm7xhHqfcHqQJMWeEE+XDQGhMrM1Ls+qa74oJcYpFjZD90QlNYixeW9HYIUmDjJl2lwuJdC
QecBE73nof2Qc1ws+iy0ZOvy5Lwz6F0l6hWyTO2zNrpqUHRNlbUL3Q6easFzj40lULzeABccWg/+
8owj0yi5Mhm7V7VIfDfpLpSOthMOFympDi5Kc7/iZeJpoy0vSq11QW7DqQimjsMLZ7U3jNkuQyBf
FklznWl621oaxIHR+lRYhPo5R5um4xSqMSf2ImRtQwrMxDILhZzScxTwNkTTpZ13yOPLKmw+6DoC
PTZyAiOSPGBp50E3ufaKHJTRIiKbtg7ivhJfLETeOxMoUk4SpV5ud9MSBNVV2OWrkEPdYalslLwa
ik3UqKWJEg2ELC+DggP5HVrXizvhTWRdhhcZrmVTlfeVxUgQwqN8KJmuRTaSDT98iWpDNnGS2QsH
11d0aPBKJdiz0gS4hXb4po/rP7+romoK+r44xA3L2oCjQEUItY5vu6B9Pn7J48zZjPAXZDZkLOEB
fPxhI9ToEQquXkPM3LSRahcUBKt1Qkm5iVq8A0HGXugyrzemQLEP0gyRjjJ6ww5faBTFmWy6SG/G
YoBvaSSUBBUGio0Er9ioxiXIyeXGTN2qz/NxSYvCbGjH4Mvhu74BUuOO68xAAsuceN3q6xyXKgnq
tDoPewGlyOO7x1hUG8NC3ym0yHzQ5F3v8X0fjXn8DiRxDbCDLd9/BizUHxJDVrUNIHZ5qWUveOj3
1eR6JAbdB2Rosikc8ueXuICyFTordxTnxWawbdC6ci1G7/Fb7iqeyhLGSzauCvONaiD/FMS+KBWC
CzWzzzutkiV4ntk0Ki43selCiVXLPFzATXz80oLXBD1B++8/gq1cG2C5ZlmSFiS17xfMSP9c9fiz
ZMyxPzYQ2r9f6DU0MGgJZE4bCG9RVS+hlNSb719ERaMMrIMfKtUEZUW0lwjwArcWjcxJay15a22K
Omr8JiKp7+blO56F+VZHwIc7C7JpDwJ2mYfnOS/Q2mVKZqibAtxi7KMup37VVF7W5q4fp2uNE6AP
bQ3naEKxkgjLgsCTWkvIBNd5AYm/H1t0k4XVThngSAnkUjmQiUA+7dUFT6JJ5hOIvA5JwyDunIeJ
WM3KFN0aagL7oh3VsmrcPDCgSlnDOxKVjZcDuwUV0pERc297cEMfW6Aqjip/PyZ1v2RjLzk8lOcJ
o/eKQGIZbFAg0jG5xWFmLiyTgkDP4wBi9GaMhkMSiBTUmT0JdNhesUzU52iKA6zHamGKYjG5ZQj5
hiarBqQhz/BoM1HheBDmtDd1LQEZBg1enqJVgcZ2o8Pu99LK36OhJkECepCjN//L3pctV6pj2/7K
+QEqBIgu4saNOPSrcbPcp18IO51JIxAIBAK+/g7wrnTuXbsqznm/DyYErOVFI6Q5RzMZVXNBnmgG
hdU5hzobkS71ToBB0gQflGjViEWLIM7I35H71redppexndUeSJtg5FSFPe8+hNHeDOQ6p0YqTKQq
5pLUDnDPxnpiupx81ps/Gs2+75FU16I71fVSH8ylBfRJs4DW1ZVpGo9MeItvWX7D3INNxx7kSWn5
+TQ/DItzrNjDZHDgLaa6yUZ65/XdQXnVNSmXsBPtE8B45Pt8mZFK8seFYsRd2zWYxum1aLzb7Wc7
VwdV0gy+Y3ckLMrqAwUu/QkIPoi45SUTJGoys/A10txDHfJMNTA4E0DZuiAvfMTI2q79h+rNF4kz
tCoAI3LEoDMaw7diAYbdGve93N4EZ/sAKh2fLsPzdnYBBdxwxWx7TbxVvjlTfutpCM5bC0dZYBhC
PCGn6yp3kblRvyHWQ5ch/lnxeNRdzZOsI49CzslkrMgSy/FjUBLhFfJcIOCYK41DR6h2GuSDUc1Z
ZJFGYjxzD4Yok9LoI4yNmOVF0/uqbH4wSmswJlMb8sWvyrYPirzHbGnN/pL1q2/qy0NneN/t3FpP
QwcMSh8VD9gyyBttsZXvKYG4T1rI7oseiENijYDpXc2xApO5UyqK0r7lQDFba218Ai4DQk8eNb0c
A77iFDiYve3SgSgy3wRbosnUXq+bFlmqkYGEcEbrRbNVmEv7Xh+rBCwlvTJAwVWT1ILMAOad6QB8
M3HV22bpb/ejB5Ec90Xv+Vo7XOmL+zz15A1jpRny1vw2tb2LXBbnLPrJr6flO+uXztfqKDf6PJGq
VtjdP9iUAUBYbAQ25k3Ouy5WSvQx8Brml5V11gHWpbbTkmMtq/eFu+BChktpDz8dBiB0XZm/NO0E
XFBTQemtdcBARBDcxdCcc58X5uvaubg9nhsI6p1XT9xlo/mhmqn3hwyYaztwv5O89ika266ydITP
2PBhDMRvXfpkl3hIs3LC49g+9Y5+4y2Tii02qainWlKLJyRZXgClgBvkNbUDqvrq4GV5MDCklE1j
PYBRp+ikAH895SBzMzWgjSIyK1b55TAhdC7LUHwj4ypCq8kwq5a4JW5/spz2mWjWNS2bOgSMUBXr
8zCJg0HVjdTzuJQ2ftlwacDK8aApS08nu3ioCkvErt1vYSrIO1ejSZ4viI01gYGz2mJ3ZFuekSyD
DWDEGJG+p0CzX7TCzOPMxWR+Yo5+7nv7VSAEGyxuYi5lYda5d8Kz310HzA26DTfHH0a7Xjpx6xht
tFDAgHOGvrjtqCwGIlhkL1uH74s1Gksv0mh+MKl2nIcW4MRIL4w5obZUb8OUp57dxji0NRxtYHGe
IrdLBiQGwYIRWsv8WLRdH1RMu2tYfe6mdy3Pet+d5GG1yGERFQ3sPjd9qoM8tNzIHMZgtcY8Mjq3
9oXjhZmppcxeroFTXWC2uTVreeGj5nNuh21t3uy/u8i68gljBbK9Ou6d9q4YSOsbUCXoK0JuSkr0
TtvJfARIiIjYEo+0fnSK2QPrmg9QEyw/NE8mrWsUmHm2HNECyGYZIqrGu8HBszQRpw3cnl95PLuz
dRaai+qThr55wHF9FOD53mHcUgtY2148VqJKhr44WVy7Nr3pWBYYFWfv1gWaZEoARbksMIJR822o
l6O2OK/SdX+69TtpM+aDO3vg0D4MVRUS7ug+a8G69yTF4KoACgNhnUm6qv4VMC6SRbdCGikTjoFW
4+Ktyps7iClues8K6o6uqZyyOpwaZ40Qg5wLkh9RpO7BIvS5a3HNGpwAYstDuTh16OFYIEYR/gLk
vYOUogMN42uATxGTR2Bfj5VlR6AD38gIyHisu8dqmo9TeUcs+Z3kiHEMFkg1JDWeE0y0SS2nG4LJ
QC9A2dDl0LWAifUVuKTb6U0gdLDtvYY0fgEn1lVG0pMVEHNrXLllGS2EvoiVbOxVdmozGXKoE0Zn
qZElgkshVuCI7ls1Ts8DkyQwyvLGLPrOl1V5UZJ/uC4QJEbHF7cW0SCHd7HQ10bwJ14jLBjLR2FP
36jDmD/x+YJYg8fIHx1MAOUc1Iq9FdKMPbATPuBSf+T9u4X7mbmzgYfB8edWj9xaZ6m73OeVJi9V
S87dHBpEiABcn3lTZ3odYKbhIfK2NbDwKLVmWDq4o904zxFXJXqC1QvwlN0LAP0QxXAICC8JXlJn
b1JAEZBhogAtZsa2FFekAV9McWEgJ6gKMLzgb43826DZMVnEiUtEPtTFTAkJyQnI662lkcJ3ikM1
0zc1MYpL/eAu+htAszrQ1ZRoHjQNZsNRB45esjYXwSDtABBbFzSGXIOZ2g+UOIepmDD62GDhlLmc
LQdMm9vbjY83yi0YSsc0d6R1M4wMCaihfW8F/oulPXGMmmQQo283iFusnj5DGpBSbvcR/EHLoQBk
vIf7jvwwbOBTMtd639P0bWq+4VOGQEVgyFz5UWfyu0ZxFIOmvw99HqyaClevQffhkQ0hT2D0lgdZ
h35g+F6qHYVePjKDj3HeMguJ1S1hVXkawZSYzUabrWBkWhCkbfbglfYLKcAL5Nl8tbDsSZLpZA8u
i3QxnLKxGPAr3Y9FcAwZxnrh1Zo4JWv8oWGnFukQUAVQIdIVvmNWUDU5b+ZQrj5zrNCZKx1AUhXZ
bE55o0cUDH+gt7kdFIBBfLAHKmk161mspTqIoQFKp4OfdMpnYaw3I4LIJINV1/cMdkEIBI3C4rxA
eJP2a+8FCLf6ICMLzsgExz0ukU64iOrxegG4Oo1ixpBhv86AK6K1xbiCm0tjrhV3QuQi0rM281UV
221+0xbDi7FWeqRmcw01CJMGzwQS6uSJbnIfV388ermUR7A3gQPGFWTQqRuQVbSDda1nk5OY7vyI
rtBjMrk1LKUOkP1cNKd6VKTmwK0x1ZYcE5nIZFTNqg0hDxMhgjUdUTPOHEPUgUM7lC3AfYahxqOC
Z8VfBEOQ52gQTNneGKuKi7TLD+uqSj9HQkiECXpegS7VJVXACexbb4EwpLXKqxq4VQLOmSSTzu6s
znzvcladiXXw2HWPJPsy6utpLnLzAMpMkhW3RDaIbDBhNdXEfCt31wPtVuV3xPLXroJWCmheNzaI
Iwvi9978KAELKYPfyVadxWTYATj8Jzm0TWhaL1733ZbOEGpDmfnEKO+acr3jJmC6HpzlMuTqLmMX
t81PKzARRwMs1gK9t8daxfWq/ezXFZRSqWwMy7MXtMZ0sKzxp+E1dlhnS0Ir8ki115rZPwhdA8UN
fjI5lDPmVJ5XPV8jLzcshO9mVCp+baz1E7XQrbnXgcGAnmAdwsateazZhR2PXZ6qQV5P+kxCuhgA
B6WMs0IvI+DRrm8wsfqrSTAmLjwsTMwhuGuIbarDMC4bH1gES50Fa+sl9kzdtOVO4s5PgGeAEdqa
E7tyeucGaJmmy+7V7LzoxvwEOOJx5AYmOOH1idbY1zMfgUUvH3oPRLYeEdL0YG3y2i6DZswEhonD
2pExYe6ofF3lVog5FN20Hm4rmxZ+gXqJocOmWHLrIDxg9blbva01sraxeVE15E/Z+DoUXoyXhIOX
7zKBgEpdgRC/WmYwB0Tk9gXcrGPyHzaf3IBlYD3Gca5ChfQzX5t0WJ0bt3ShOVsnPVgwZaf2atxY
OUWgBajTMuNiKJNJGczvZv1dLVwGrNbDJq9SzH150uqPo0ebADQxxCd1w2NTK3y3bm4rqygQnU0X
jxv3k/MxVE0I9X4RIFp/7+T4YldB1vXNVW1ViG3wt0Ky5HtOXSdZtp5NMiLNNYbB5wY9gu5OWWlH
0luBpQ8kRdanAfeLFBKxfo7stnksy9EvGnP1O9qboUfWOZRFkI38p+Csjbwx10O3tN/pMnc+ayo7
mkr9rqBEHmbFMTQv9sv47rZGkTIBNgkQ44gibL611IB7JFIu3sVFhpSWqUfXEleFYZeJ69q+XPkS
WuKxzAaReM16bxsaO5Z4fhHw1VUkjY6G41wMcV+PRgSVTGJICWaNp7opVQB+637NMwMP643VA1nX
s/LNdo3yMBnTzaBZYOfncQrruamCopyXcKVW4vHJudOsJbBtcq40U0UF4BXIKXkwtv0YlDOFXLFO
QeZkUbuoKbW01Oim8cJyHJlRTVDoTeBw8y4yyfyxq4//kEb/Sdr7HeFXDy2b/FT6/lr9v9dvk/wh
9hfKf238P3gD/dcavGCbwH/4jx8K7//74b9QIPS/ru7jh79+cjuiX/8PR/DHEW4C6T+t/Ita+9/o
se9+DGMt/83O/6lY29vcJf9BrP3n1xJ/yrT37/wh04b5/h+YDDcdNMF2x6S/ZNpb+Su8shuV5GA7
oub2iuF/qrStfxB4W2xosG1Ct7cH/VJpQ8ANQzl6K0H1QLJZYP43Km0Iz3+XaBO8cg3yV7xUBYJA
/I6JQ/hdoq2vBoBUT0BDJ14KzPWbskSL+exb9JY0/m9X5m8k4eYm+P5NEP4vv/YXQbjITdLNCr+W
XS0/58m3n1roU2o/u1jchxDCem7ZKb8yk/ahBLH90kXlD4i/DzRukH0g+wmKs3rSz3PoHCBsbQMk
BqsWyTZq4T/4dRP/5lBRww8mlj8frI53cG5v7kYpQLx7hpA/X5pFH3TIWKh+5QwEs6xYB0CwWED2
CAiWas5wnPLCgRDbgK6BPzjDOh+0ZpkAmwirP0pd9ce9VUFI5OegnsMCKvpQUMBkxliy076Y9BWy
P0qgveDzUcvVfDQ3JXBTgYjat/EMU64OdXYoKs8LWTmUASQ0EyDGBnmGJvhxX7hDgdyNr1MVwQSa
+2bt8mNJWgDvpQVwd1+fBgmYd1vtyAQQSKiYQWd0tK1yDVq9KwOz18TxazHmbX+E5MOO87W9ZmMt
jvui6TM96SyM5r829XoJcm91dIbwfPZCfe476BxIdxydDtncOHYMNIeT++X2k5ajjJSLLnDWDIyB
NjEQfPty30A2BmClUxkUtb4Eyu0zjHJT3NJOHMFJd0etAoS+t7ytta8O/bmVunGwBmTCjVkMQLYL
B0nxthDbQp+1LlSkxBSlkf6YEVAHDqeAu77WW+C5UT1nz6IWqRTE2II2eQRCJo9ADq5IKbN43yRX
jSAJQfGHKHPLby4RA7gd9tOdKhHZ29q+aV98reqierEUpkptA+b307W2i1DJfF6D/cz3uwKq5OwM
TQnFEM53P8u9lU3mBkBtG4nLurhZq/uvMzSYJv44bUeqTcRpjh9doQ1RJob+6M4dOunXye4tndZ1
iscBGfY4HBGjDce9VYp2Sia6HtxZ5LHnWE/7vrrM8sPQmf5kDBR3bdCCeWNyCl7jpz1D5rE7tk+f
q2Ab+XFJjK0nWJbbHffW3jsMACKpokOwb9834Y6DvPHQ53OP4RKJjbgRWT2ugV5IDazE5ARzrjkQ
RAjLp5ZkoVYIIHMmXAxHpRw0c76IqFxBec1eOR9LvZ+PioKtbPma4m2H3WcnnrZj3jvwtI6Xxspk
/Ft/7SrEMBCtoBcPbQvFVNZf7UfT7of0a2FtZJfXAbDf92YbU122IG2nBZ0mczFUNO2Wr2yr+2L+
1fq7j0AAx/x+WLSQtrhfZEEPzRsGi4LFeyexPZCyHrruvnfdWn9Z5RkyZOguISarJqiGa6RNJpg7
JH3bP7QBkkZdPb58/fu9JYHGpmM9fX6qLwY8dfNSBT3F9VIDnvxlW+ytfRvwBQzfvC+BJk4FZMPb
B1d9zH1LeHX0ufu3T0ryQ5u05lBtYxZbkE7vrZlC3fOyNxcIrwBabvv3hXCtN+i/VDTkGsLbrx37
t8XXxq//tn9Gcxvdr7lbhfuVx5u4/7jyNlVQGWnG3VgIpLmYZ1eARbjDubUNUSBjvVRBGqj2U3Ny
9I/9fPeFYU4MChsCZ8p24tSGlNIvlm3U+9xfGG5U9uZzu8wbGmCes8WJrO2ffH52/9S+3uqgUL9W
99a+7fPf/fYdro1Nsqj6BK8BMluixXO1PWR/92++thnKdFdgEfIDQkvYUzyJeBPd1FWWivTaedvX
qm0T2for9F82OBesKh3P2976Wvx1W7OxufCglYmGq9FoGgjE/TN8LX4u28n/7Xf3r33taffvfa3v
rb/+1J8PKR9pgbrJibkYU9AT42eL0SyCZKs/moUeOXNXpxonLzQrLQjUMc3tCySSeDiROju1Zswd
iBpkAyKXPltbbQnWEpwDkcsADUg/YqDAwrXInVkhAf/kpHdielsQ8FGf7PTXDl6KH0PZdREoGFzP
roVbbajmoNqmOa5kQyKpjBH899iH49a594WxTdBfq79t22a9HhIzjFf11u2djEQc3h6fq0EPx0UY
QNhXiO1EE6MA+MGtxzZmvXzF5ZgOmo40wi7qBJDzDHPMEYTThDF9uqc3lDH2+ZvTxlM7+xMkaMvC
mTWO785eG5UWLk8Pl9xiCSflGylsSJH72TZfTs0A1n1v7qz7voChxYKuKl9Dd2njWS1Z2k3f9wtk
mRpvkXx3yPeM63q7IvtVsrf5jjkDjGhrleTDYEWNsn6OlSk2l5SP1PdNDEUeKwcwPxuW1OPhCLzq
SPPHosLDO2wR1ryFJ54zNgRys+yubKdNVIhtW3eAO7ZO+7nCAQ/a6h2UcVY6phDIwYYQwdIFtU6e
JGLdZcmR5qlT2+sMCvoGikz4FsWmCtChMP9crHS88SybpZNcUrDl7nXncr8w1gcw31MM8v04KViU
dAQ4rQ5vFygmv8+4c6lo3wWGnEGGb5KBfbENtkevmf9Y/dxRQrTGas6CooJ+YF989oC9WdoMQTBT
U1BCjYpsQ7t2CscICDTKIcwoZwVJROAYDLJOKOAmV+U3crZ034J0CRQ64lZ7dG7stZ4TYEgAg/VG
/znMpIlg/8C0vC30fZb2yj9WkfjryWq7CW/pB6CDW17DJsdc4PB7S1TNDGQd9q8CGPKxwRnUeKpw
Z35bR/0/caw+NzN4Hz/3uRg6Jquvk69N+xc//0czTgjJBsjnoEJtrWDY5haxLeraNVeQc2iOtBp9
MG0yhFUEERFRXoMvbbs6hmhj/9DemreZa2997dg/9/mVdS4/6soYon2bI4SXuD2N7Q7KRHdbkJVT
XL6tic6ugz/gTYiYTR73bY4G0haet/O06NZh37TvLHI1HvdWq7EcKDIOrx576LBdEvUqcw98tG7n
zKYxegqmdKM41H2mEmXnjASf2yReXOPmPUgpROb7JqvRtRAFYkHQbd/62vG1qm46RLjU1+tomgFK
Rq4WogPo0B8lujtd10kO1sY86V4E4ks98x8wbF5BcN5idkyG0H6or5F23GlR5gEOA31zB4atmBNZ
RWgY2UnYCM/Dpb8b1LkvIeQDeRJW+XGZnkbjbYJdtWAJ4C1mRAV7otWNXiXwQTbaqa1unCqRBp6Z
xNFP7jT4EF96/MyrazGfR+g5ISr3oDI+Se3geoFtXXICPjHMywNrDmxpgaPEGc4rto/87AZ0xYwd
yO8rlOdR8xPYXy+TsQgc7XXTHeD876VzAKcWkOVmAaLKno3eNys/D4tHO/fFOzhrWsHP8DAWUdGA
EQyg1gQpYUCKGdvMp2bikNhuDmMX5WXMpC/ojdv41WNf3UKfWV+RuPPP1rF7c/3qegZH7HtBGaxH
82gF1etyHsLq5xKDcYOwImpDDbSIDwp5foWUMYAY4EO/8Egd2AsJuycRuuGcwsBS3JjplIKT98tb
J7Kh8rxF0tn7kNmEzZWedu8lEkt5rUPt0EXgVuoyzmA3Ur59hvq/G2MdEbYMW3Dy4fvgmzf8YMXr
g70GNGIX7Tr/sXwUT93P9izOMzL/oI+aF7grbaTZj5KH1rXxMLzQ8IdM19NhfM0OOKoyWRMYNC54
5qxje3s059RJusVfaETyqG0xZYWr5ZsJbyJbvMgqLYs7BV5VhH0f2yLNYm/TGTZJM4NpcQL7foVu
Swbkg7aXAtDtt7yNYWe24b5eYB7w4XRWYwqK3oSc1vErgAPzcTOKDcGqR50OkWv/2p/OzsXDafGD
HfB7ez66kDlH5UFXoZY9m2va5sm6RBgh4ZJ0HuE2ys5F6l2MkF/l8fwqvQA8/jmv4N4NmZfmZQgy
bbmvWWh7sZxT6UUqO1SD39p3tPX5G9SoZI2/wfRcGRfO0q69VjH53mlRt0ZQcxLMEJCxQ2v07nw4
4HEVyDZw5fAnnDKEwiowb3TPZ09iCU7Ww6T52kmPu7B9tj4KzIMgbKFU9s7ZXU5C59vEgyUL6ldY
IzVz20lPlKbT6/LgdWeDpuSM2OtSv+o/iAyATJB3jwf1cXoj6JXirLcBop+EQ80UePmhRowC/mcO
FqhsdWTKvvHMEzmFOdynT/b7dGlu3RdxmK9gMgQf0PEzHn9tOrgQyd1Ptt9k/viRB/2PzSOpR9wO
IOGYddQBj+EwxRHi39cKSX+gX5lH88IhlYOOoEkVdAw/yJV6077XtzRqAyRpD8ZL/sEeROlDiDdC
Ou3LILtmz+IZHoIL0AGYg6LxZIHuvm5TGHXXl/pAr5+WO+teS83b6gfAXycHdekDhP8JxtM+znEb
CQnCMekfZTJdjJSeyIGVfv9kFOH0huyYHYZw9mmkvZA2cOIslP4Yjg8l1N+trwfICqrFn+pQ6BsM
DfUTOj18za/Noe99AzSZDUe9T86QJif5M9WPzM/v2yzEqbdR48MGBMlYonyY/GI35RfvGwu9J0Dd
4Zqy1yaxIq0LSvfGhAEDBo8Ag2aYQ24XqNCGtNZvz3jcqhggXZqDBnpGPzzDHqv7gL6OcA3gyTdg
+LyuChjGYyuZL9+zND8j80x5uuJBrcF038qUHBRGnj6mnr9iBDQDAn9BKO5xTQ/yBHMuC6H84+ip
eQq9Qg6YmoQVHutb70XAmz2jwEAgzDizfRM93/DFtZPC8Acb0ZCAiR2TPGKBSKpv6qrtH5F7VdDn
4j96sfWsT0GLvger4dkN84M4Z3FztJ8ojjlBgYR0ZsEN5MDOSXRxl5qYUwL4TZwgBxwJsqOKfiw3
7Oy90Vv2mF/lSfHOYbC5nutGwSz9z3nR5QKAzz5Fmhg2mqmWKcCjI6FOnxRmdq27CGzkluFkm8AO
6hMYLZUyIaqxx6g0XLAZLmJr6K2V4Ztg/UITCNgRLBQAtK2VbwnJ3lIW7HTpZxPFFEhU1dOJ0aFK
yu0z9Z7d/PtvmyCwAjEYm/DQqsJ2tAMm2+HkOj9hW3WQUBXeeBx/LaqejEfNrCGA2Fr7jmHoXqFt
hp5NgPP1VE8hml/jgjHjMAC5cpWmB+tKMVLuTRTLWOEFg1vZselAo6FAwKlEBsm7CxFF0Tl14ze8
AEtsAoOo9vXMwS7HrMOFsSW1+011Sza5qucCKtpbstiSgq91mMSRfRTkZE/QsnVwJfvGppgl28LZ
tLF762ub7k0qafrxNiNTiNIMQ2AvuMFIT5DpCq534VLpWpLlN7lNyNGFBBqsP9cPoJ2HZNxi6X0h
GYz5i6bHakMXvhb5lgp+rRqqwFWayM2Oss1b1ra3+s7FkPu1kdpDiXIYfREZW+5nG2MAapOmOxws
N0hwb4FNHI4lM0jaFB7cWvo9indksesBmurmiUGIgWkiGztx6lEHLqYmxuPxaRaLOqhSxZo1e8kX
gERcPgYLs7eHsRwbeKDkemxWIDGm7DGqewLpuoHIc5zKcLZG83OVqHIKUCn44k3ZgwNuDdrkWW2m
CP2h610RgwOYj+AB5qOnz2Zilm6ar9sd76n13CydG031DFFmteF1lJmT70CZFbrthExlu3Nfi69t
00SWg5GdudLhsJ56CJ3p2C7hQgVsVsO1g6zHdDI7nTYgbofoNhYEJjG4kMoNO6bDBqZ8gsdfYLJh
TK8oaYiBVWshhYOS9sgXeULuW2BkFe+LZB6eEZS2idvBfJ4GV0fmhgVpUDOGqDEaeluPdlh1v8H7
4msV9rYSJ4nEkCAm32+vvqX20ELpSIwEtEvdolx/WVzAO2IDnT8XG4ZsdT025uAhGw/KImhlskBb
dSB0O8JaGVV//Fx3ydxE/5+Q65f/GSGHOuMWaKNfXM6/VE/6Z3G9H3tJp42P++Mr/+TjLJRkhqhn
q5e9U25/1EwCA/QPg6JSI91LFhET5U3/YOMMAy8cRv1mFNRy6F5Q6Rcbp6NQHd4V7eKN0njJDUot
6f8bNg4U359IJwoqEFXvgCEYNrxVlLp/4eNQb6heK6AO96SrtBQy7DHV6hYqYK5fsZJpzzVfoVFT
/IRqB/TRXaGrMrx+ObKm88BRrE8DdElQY3CoT0oCvGEf+0kDb5HQToSMrW/nep9M3gCHltShkpcS
dZbgZufCyu+Uq/EzijaAgHNjIsvUoVI7LqzIjiSrEUTbOrB5DWIEA9KZUc81mFsQteQw5C/6bL+6
HtQCNd7JhDIUSEBdV5lpKcnmM1ROaqLmUeRNw3q7ziD8iN0iMSlmFkM8cRH5VAUrQVo4qpr5cqjc
Kwkt5jrYj4JDeuwN96KdMTVnqNqkSeuUMyuaxzxdK0T2Xg7hKnegbzDbE+zAdYy+1AcETEWUYVgK
MY8hGKeK3gyT+j5Ao6ctHU36qhuTplNjojT7XVrLs8tpf61y52IAt7mZZI9EZWkjhVIbl8WC38od
HFSvqZBdt7K07hTyXioc+Ty42U/RjWA2GYydM2pZ+ITWyFQwtwtYM5hiQ2p4EEcRfeDpXJVxNanx
2qL5VTNn06FyRKjXNj227fyzbRW7UaP2opXkdmiN9a6x5iUY2ZDf8xIVkBx7DgoMSldTn+u+Ac/U
oeLkp8I5njD5fq+kZ1/3Tl2EGVwuYU6kTMUKuAoUHHjLgicdKmHcNjkrg9+eub/hT20Q1L+xp3tH
RuU/vD8N76/Du2xcPE2/E8vNSmmlZYN9z2HUYiQbU8scraiY6yXKrCnbfHYywu+i2kz1SiykmV3T
Qm9Cq6NVGMPN5CEyQ3UsJ7RVmyg26ReHz+Ay1sm8Fci+vPxBbzvHXxc3PzrddCkZmZK1qBYQd2Ns
6BwlKGBRgjaygzffCjxNwkcLA0KuBJRA/YrgXjgouKV163nylI6nDPUkMGW1zZAUi4YIvR7LAJLe
707HYAtYh+cBti1vdZ6merTuik6PplW9Gs1WvWVAV/WgphsHs72p9OUOUJIMzG0udHJlPPQ1RK3c
JCiLg7pU9//5ghvkz+Q6rjj0j9sghNdpQDJg0Y3q/63aWoeXBOQZ6fi9IxiquCwS/FixRArlWK7M
HNWDMusZYqz8pj7PKMNzqhbtFkTgqyQwQLMSWa5Y4GXtxv67BZUpkPIJwa3e9OelhFmFGVcwO1Zx
tTkm4UMEciJQoUrPlzUaOqUfIaMDdJCNgQYI91av2sP/Y+88luTGtiz7RSiDFlMoh2sROiawkNBa
4+t7OV9VWb7ssizreU9oJDNJp6t7j9h7beSK5i6ZP6NSzXZ5fRfICmaQ5smliZlHiokRu6ywn1sB
6V80J09yXUl7XqXygE1vYw6Rsctb+uOombFQh8+ROiPObcqEmRt+2axkEmokq8TKuX6bxO6Qo57d
FMMqbFTzgDOidxdKDa+xsLOPZv2WiNBo9EndWbpZBOKqfJf6cJhaWQoMDjfMVMmmGME5NWVaPS/R
dFBDBX09BtZeFXpXoe8ZWDj4MZUxSjMREVRUWfsFctAwiZmbxBXFWBGruxTKG/fQKRdXWrUFSajS
a5tYnsCBGI40Vrrf3s1fXWq9Irv4qtbkkNGhHGqYQl2VPGjquM36TnTyLo2cSMk2cRXfelMwmXcA
qBPAnHniEFFzWgNe6tLt+rI9lCL+6DQXwPBQumbpqu1rXXrSSySc6gTSrsuYZ8yNbOcdlacVm1mQ
JB3NQ4wHcVwXphmtjIx5MN26boImz9TTELlGu0x7ITa5SUa+0isctj22NlokBvoYdlyGzcNWFbAl
W3jWx1yc/caAflEqNNuRBIVrRWbxYJoDq4Fh2TFyP46jVmz4on/3OkbZVmb4MciAlUIz+yrjrguK
vJWRMLh534tHPld432lS5TU7sPFxY2AQ+4HDRK7X8jghavMXquuwiSK/6dbsPC9XJS7USzjgIytD
WuNEw1SwaDVLVKM+/vnBQDlYN6zoFp4Zi+OsRh6LIMXS+qOKrtFdJ/NdkSGTQB7JfKnWA74EWYBQ
FLE6fnchLFUWM/IcpIxknRHr507pNAdNtLKhW+jcZTW4nrLoEE/cjrJZX3q9+xraeAr++Rggk+rf
Dl4NWRDkRklUFEmxFOJDia786zEgR2MYRkhUb2nearSQAN7ksrEYsaUWhKl1u1pqe80ac7fMk4mR
dsBwOjixAIyJL0vniZm17IHGITGFGGYU5fiMZ7B2JK737RjN32skag9JsQsBmiBCPHRaaOdaszNL
Qd8Ibc0ep677nYCZqIiV/tSY9et8Z1M06zxsaZozloYLdup+kQ9WlCeeDnLrLILD8+QImyBfx0MF
ZRA5b9d7BW4iT71LHyGe7ONoAKMoM+2r6nDcrzIa1xb3hBOVhyaG71S1ObMc+EOsrvGJIi9wmR9Y
cvg5F0oUFKJa7FswIUM1o3ewcMjmhnxsRs7+SWDrpinacqh5eFvrBdQQfLEOAIospxfvLpuBEr/S
c3UDOKVACdgXzNBRl0P90fbNIj6PRfw+1smnLuC7gkLjQOeM9oXU2vUYSd6gLdq+MyYn7vUVN3lj
ekTwyY6VlNOu7ei9aux8K1/gvY4sjCGMMvpJ2E+M53r1OMFmsc2FfWJhLdRlWhbtk4i3t2fJddcv
pxwAGc4P3lE5mYLOqrNjP2OGaau8dKpoyg5mlH1XhqRvmuWWILz3VUMTHFERuhvaz+GQN/qjUjqh
WhUHqTQ3FRSyw7Aa0eXPD8E8Dr///KnV7x/KvwrD0LJRPBuATHUZoYdxJ4n+5e6aGqkTorUNb12I
bMgaI2sfAljZQy/pAlilz8hLA0FY59uofaWrtRxVzZcEplUKnK4PMVQ2QplnHlIcqmAZd2YiA42I
M3k+FBOjemG9CUuX7uZeFzZZa14FLV/ezLLrAdGJ8a3Gt4obTERogx8yQf3OUoQNc60hbbfMdnTV
spiPTcVZphjt6q/JnB/kCC9coU/okpL1U08mad9r2erNIP36TjmO87UMDfPAeod5RolbQ+hV8aaF
eUsRzZumt+KzFYfuaqxSMCkrXbEa6Qc29D3fnAurtQJ+Uw7VQevcJhkE/59fePXeT/zthceoLvFu
y7DnwMn++wtfrlnXSnFk3HJ97T0cAvOpqTk9X9VhDS/lbEFgUO9MLFPzp54xtBDvqy4ZDrUG021R
hfRWVKcy1gSGrPniL0mmu0NWP4uhiNkZfQbikdE6QcKzuVcU7HGSdipbEQN6jKKBygA4C15VkyPD
kavOCCo5pyfQRmyoi5I9SqJ2zjPzrS3jareObAZKOSwPembaJtf5Qx+FeHHFPIJvIW4FtQtJJ/rv
9vF/KGWRyvwPLxKoRUkiB8uS1b+/SFPRJu2qTtqNGpEbM83kcyJdu5UhXMsMacNjvupymjk6hoQd
lryZdiUdnWaU1C1WmcQR8Ghtsg5eWajNEwP8grJWbUCvGjXm/8xisoz3WI+s9ShaJUKBEC8oMwl9
awIJ2WV9coR48FINohpU3SEuxoNo1JXf1bHEVps1tBkNfq8XjJE643OJCy3gVFwfDWhPLZjYba2I
e6A/yWEcC1eqcUC1Yrr6NRWjK5vF7EpmupxydBN2loziXkhAS4kLHY5VqTsILeahELHjduE0bJcS
u7SZ4YhN4lcBRDsigZdRGNoDVnZ/GbL4aOhKhFAhVh9Faanxna46ViAEYxQSHCS7KGJYlSYF/dV9
Xx2P07SRZ18VWFs0HZJwq05Nu2+0Vx2t3mai1/EQd2t2a4KjQK6EO6CA9JiWurSvtrIkMo+xdCEQ
KJoukjolnmC1d0JszlYTKqIcx4nbVTr+33y4JavoC6A/7aYHzbJWoeGmiRgfLC15BWLFsdHNjlJl
n/I89x9mJjtJb6427EMzwIQMM1A0LqjwvseOwTjAhx7qn1sWqmZLQ6tu/txAalxeTA6oQyU2eNmF
cz5J5rlthNY347zyVNldy7w7qRpKJFEAh2dJTmVU0g4XT6UJd2m3IezqWN+KZRs9K1nBWg5qwjVp
4l2r45lKFvGl6E3paZqtbZa3nVvOAq40lbnvIiedN45l5/fQP/epaVz6+qmQi/TcNHQ5MqMzWbNm
tCqcPFGBLn5U9t0MfqQZh/2kJuwi8unHkAYDT4Me+XXSivYiF9mjkiAREuJDY7Kmqzt2MX9+aUbd
xijSL4A/1XaZqeL4StH2yh31N2NLE4SKoObIMO5ihHnqHxRlKfx4mUKm4JGF6iNiKaSwrPrnbzGH
2d+/xRZCXtKcyIz+M7D5W0dqlhLIgWxsbppOcTAXsEVqbTB2HROVE5fSbdU5+rW2VM9GJjzIcajZ
ctPBJ53mZrOErJQloCeeRnc3K1q7V1KVjUF4EYryqspp+YgUX5f79SrKaRwk8KYZNsTyk2V2yPdN
XcF3KpabSq4f+9TUNhjSLEalnLNK2zPkzbtpC52RdyIaprOZhd+jOd7EXLEeo6j0K97m05iFoAGk
tL3DQFqHO9P0tBr0jDyaM0BpTXSZzgyMS6Xc76Yucw1BD4NQgsQ0x1B0LCHEsz4ZPrBHcw8GzjyF
TRUFQ4FlvNabkgeOyjMz5b2wJCGtE8teWMrDm4GAJ00zFsdSM3p5JMJsnGUNEN51LHuNgUwVPymQ
srF38Lg55OjHInzQMQl7NEHCEZdvvgU1k29x9bI8CjndRDAEo1SIxxCXh1uIyiEN9QRDacvkQ1Ne
Oh3vYrzI2UFvqPPHWC3caBFTPCDGV1FF5S0aRN0hAyHaG4qAAqMKSkuZ9tK9nIlSdWFyYxluPc7s
BCmZbj3D3Z4Zwqaz5h5dNDdXUg5b/FeISqWVaj4RGj/P2ZFS7NmFUYQnualwrYu65sQi9hEzBkvY
90J56uaMucYkPCdjNXolGIBNu0iccfpAm0HRAXJA24OnASnV7LVq1OwwRMcKMVnzBh2eqhLDQS3Q
ukKxxkddJigKJlYsdtw0vWfWQxaAc0VlFKUvMb5au5lFxc2HzoKLzgK9yi162C48jKm+XHkdXK3L
viYtlx4qvYdhUynRLqnL7qyzxzSqPkXt2BRfknrmxg0/8OKDf+r5RkbSBEioSnDaWeE+VIvslJgJ
wIMhf8ol7ZOBjXRs7r/qG2tvRSvGvVzZ5QwzH/Oyz7wIy7qvJ89FJ8jgJjrlEsbKXaoAL8rsMNCG
YmHyFlrZzZTRpWUV7bea/Ybt9Kk3pn5Nn2WAgztWSavPoj1VKiCZ30kfIwduW3Mf51pkR0apbJZR
g38qVuaTuiIhYIrYeEKaV5tsou/iGngW0HChiuCuzCJFd8NShKnJ/Tt3BauotUgeYeggGJnLdBtp
5VMdVcNmEEsRWfzjqIAEqCoFOTfgngY08BpVhzWC5tJX/bekpOZ+KeTWN/oFiFiW+JEUI4BhJH2F
JL7VhBG1PHgKjtd6ec5CPnYUR3Hcr6/NzOKqz8bSLTSJXT6n+KFA8YUb9a2eC8NRdcMIZEgGiLur
CwCm1RbGGbSH2j4MvRn5QKQFHIVWflyHZgTpw3hyTGZqMqFboPKkL2Uia55JDeUMpoXCogRgUUbj
HYspxa+FBFV6mkYDZ1fNzKH9Zk4hn+KotmCWsvgtM5Zj2Lf0u+q8c/pEgn/dm49BSW10o1rZQkuU
DqYaP6Vhj84hCvK0bwO2WSljMK3Y6/VCGUj/ZA8QRIJCMDtfgkLkKqk03iT06qJWeWLfxW5exhhU
MRNcWGSNSNrLfFtECLoGVQnZzxTQ3rQEvZSEx5LkJplTZxrdvpkeoirPj7K5zNgCll0Bu9H+UzYv
2kefQ7+keX9Yw4Xt22Klm1JY5BPQhNxaNvWQfuWoAhF7m+JBbkRsJPCUJwO4X1V1TqQv4UGYmvWE
WxlqUt0gdFdVillQcMEqKW9GaQRS172xK5IDsVjmrSVRJGQ9S/8sMaaTBHRyZVjsiQrSCaR4N3YI
Fi+aBcIua3epOEynvJ47Zk3Kb97gjsxmaXlRl/IctbFss3DiTFOz9pa1um9Zz4A7y1ekUqvb5xpy
vnjoAp3a/V835f+3e/WkGvwv2Rxscax/tHvdU0+DjwJ4btL+/FeuzX3J9J9/8r+yOe5R0wy970F4
Mj3Xf+6YDPk/KCR07Fay/icbgxntf+6YVO0/lPtWCmuXwjmJ8ei/d0wqaR4WMYeWohgSXaf4/+T4
+tOt/KXlU+mu+ZsIvGROzKz4Hs/z115bFfQ5akzjvi/pNjgxj7jQPZNq+ak55IGhgx9jcLcL4Ro1
qGD6D/Ureuyf71qn0l2sDYh9LCqG8NIzews3zJcAM9cYwFtWtQFVVSG4ZWbHT7TdTblFk5tvCITw
UUoxJlE8bNpFiOhO+m72+OS3FsTW/6XYk/7Wsf3rOZJlYmka+ZEMSv79OcJQXyS5MFdGvMYzDKpb
PKybxkQhNKmM3YZfQUCaW2fJm5ZIt3+uNJm8/3ul+efRVd4pQ2Mkj/fvb49eFeHcpBEbKfPJmvbi
b3Vrz+hcxPfeL35xSZBiMfwaD+oNjZAKSN7JHgTfPFoPpuGs56b21KvUHqVDs5M/itO6za4M9LtT
Ah3oOsBi85LT8mGqNjJG7QEd5Yp4JJi/cNsclIu4qc2fSNN12p/1OfvJsM9f1DeU7ZUN0Qnhj3ak
2lwN2wZ5Mbw3T8UTPYygbDWUH4ZHuY7xVmLe19pr4yCE6w7FAUXbN2JLJeiRiIO8A8ACJcRtH5qT
lDnSvtuYO8B679UTNtv4K33k6fjzS/m7boTbmvjJMQx0cjtwx39EZjAdhnPqiaaf/iwBYzQkflTS
pAPYv/KeiJgeAmUqbFGUdp+I9u+DE7f47KBdqK6wbd85qwvZa58olqBMyLKHQDV6RHVoPYVwP9Lr
clmRDh3ZxrTmY3XNfiLVRkMoHKtHbbPe6JfLl2J6FHG4py4vR3RYXssP3Z8yuD229gvQ3jjq+nZE
zBV5ZUpNHowmqCFeEPeuQTRAetCKvY64jhTghKh6Ub+JV1Wk/bWNa/s+7fXP6hKe++okPyAwQiU1
VkESMflzrBvGiVOxm07RblyD6KIDhnPIG8gdkI71BwEMpj1gHb9WrvKbepEvD3BibSyZ0ycCPMzk
5Iukuqs54SuiZQqF5LGPj+ZeZdk0Ocjw8Cp75X7dqEjmuMRhayJB1N6k7/BYw+g7rq+AW1DYnu9i
wvgosyPipe3YuZXsFwBQ2uFqpxvjMEt2mW6WvfmC2rhE71u5+U97Zco6nyC1qmfxjZgT7RZtjdaO
DVtJIAM40Latx5FXAtU3vlLjgAZPDtKPYds6xVmmBrDNp+hTPw0dEl87eQmfzCubEj7atXO//dGO
bvVTcZ62IjNgBVknciVoUAznPye/rJ00aIL8FZNhaltBPDjp0bpYz2tjU8gZtTN7QN/4dtj5z3hS
eTX3cvqY4qg8V1v93IE0Jz9kAHliG9luesWcYVyZ1FOCwBYh3cXrP/SAagFesUc6B0suwal866pR
YdnQ2GuwNejqt1iqaPu+4MXcn6Dulx6UEpZjgCtKaACb9LgEYR2oht067QnU/rCNjxlIZ0S7TwoL
KnwLowfDedDdMfJQOUvf+RPs9kB5y0BKb2QbavXlbo3cLLGjbdOn/n1xgyWInwhMgYNL9FB0NnqI
Prb2GH50v6QXQDmR2a5sl5d6N3sI/qwrxCbUvcJmabdiYs/QU50OKO9ZGZ6s63js3+IdQkbjbbmJ
L6JbkANhizfpDHvvn8/Hv40cVdOUZLaTWJgliWvurub46/0j56upTbrcBHecYMmAUS6MFzPpCH7/
p7Hd/3UI3x9GwwNhkVhroqf494dp6W8HMZSaQJOmx/tDWNRogPt+1i4BZVOgNF4brvh/ekz5XwPT
f7tdTUmVRUQcZFlQy4l/mzKwqlT1GUZsIAnFi3LvoDVajKCeAVqVOhQ1Sevs3Mr9sH7GF6wydvsA
zQqbhxExaxsdwsfyWIXhGKwkZrl5Xq3+wDaqTxQSSIb5jPOxdRqzpaJWFg3AR6J6wIBMn7VJ7a9r
NdkZ051+5sjI0VQzvtuLSp6ey1VpDupEcgRomF2msyfrume5HjRHN5IGwBSroLwkbwrn2K0vipDx
Ihd9tAT43uzFrJ56zRgeIq2Tj1Ze7pu0Ht0iMwT0Y1G9tfruMBts3ZeIi4xV9Buoc5qrcx4Vhp9r
X0NEvhGcPr/VQfGSMyVUBfDQHsVWJm0Ucd0aQ7mitWcDopbAN3S2yVPbOrV1p+9OOd+NcrwkJU+B
t73nOLgznzu/aSWYRmLROGZsvcg1EPnWIpNJapPfoe2zkzy1UMwq8SHTQ/WYjA37ulVHkSrLdwie
gJ9lCbSmverEAOEQQLvBhM1W7xAzoTJ/5cdYCjlTy3h2+ciF0D/6ytUiWn1ZWJn2NYXpo630BZmk
CfbCxrHvjGOqrpA/xImLz1BxHSjLRhfUz8ma1ZPVe8zBCgByRh6Mo4xSpNe6bdZBK57Si1IJXxbI
4l2prY+a/BHx72V4XnzD+A4Drda5zwB8wNs7xoJWOH2la76c6M/DfcOpFlwUISyeXKdIGDtqtBaH
xKrrD9oaIS66M9Gkk2jGgbBoF2n+bmbtttYC+8poeZn1+rmeiS08D2JceN3c3ea4fEjD6JGR4ndq
MkxZ+QBjiMocrXu5/xzcDR2a6a2JkPoaxE+MzJKriUCZwwyBOldCSfyItt7DjRh8qnIBLD1lpdum
0SmutadEXo+CIA6OavFOm/KuSithI+SqELRV6yGU6Rgjw3tph+m5REksmhOy8ToyfWH+IXrHFYX8
ca7l79BY0HqWLQcfbCT2YUI2kGCC+Y6LQr9AVYhs2HY5cBnegQWeds6rk69QCWuW3hH6o4daZToA
54xNr1sPWBOWeFOKg3t/z8QQD2b+Y7F0wHbkKLHmTiWxW8AEQS8F6gX/DzeoBZxydcoK+GeGnaMY
HE1C6XA3L7TboQUfM7Hqlgh0EByDwWpG4VVqP2n8sc4PK75dZR6fTMw1lhJv2Z75Ku58KIZ2BxWt
o0QbZwLuCqPV95B21U1COssSazCFyeyQPdO4XxrtgAlVGMyByclpVSByoznVehW9NoRqF5EtbEC9
XIK0GIIuC8ne0KR52INhvAlVFG7UKiLhIEtbJtKxBHZ4lSDtWtgBFLNzzVGOgmUcd9LQqXYWzqFT
16VnSmKyW8huMBgG7f78ALRL3uVJS80mW30M9N28hD12BjanOGOkDkzeotTeFIvZflanDFXBR0qQ
T8UWm99KzJdyRINaATbc//kdjVHSv342yl98I9L9qpXg2CJJdMisGL2oxdga0y1jsrHycBcP8k8T
yYKPtjTxLokDMlQ8r3etOeUiJUAdmG53rK4W49jN3WXOh/dNfloD+Q2/See2x/w4H6UP1GndvmPh
w7LysmLJ6ZzsbXngu4+FhknrLylnHlT34qCczDcbQwtGjDeBxfQ5/ugOqj8fB9EOT9Vnsadkx4uK
AvWV90h/NffdQxyobqLaaOga82zUG3RtnPToxwqVF8oBtTupbts5xkm8WJktUZ7ekx92lLPEnuDM
NY2tdDVdCnwYbe2bxI7COMCC548ZFIiODlrw07yY3+a2+UnGt3h1MyRsvaMO/MHxt1E87Xk6oHaG
QEq8SZlR9TDccPOTtTGeq0cK+ehi2vMzq8mNeE42RusYXGKoJq5MM95xdJaO+bm+p4DbN80dL06l
bbM1yrjydLff94HU0Kr4416ed5g6c+J+RMsx05NBhoa2YaszMVOU/WUKZtNXqK4m8IwI+3Bx8XQ8
QPFW6IhHnLucpQxEUAkjY2GfBtmhviP38EdM+kUj94Wnd2XTvu4Lb/IS04+haeKPAglYOm3pzPfw
Lgd4TvSS95saKZptntj2GOBft6Qjtq9yvVEkv8S6s2DARO5AQoKtnWU4z1t+OGKGqO4eNvBuvonA
y53wEdjkWCzLpsdLq7CNQ5p9uAvTyG2I7WIEtMAQ2U685Frdp1NO9aOFjtLu2090Yrw9cIxm1BgM
euz8bOk7UjnoQvTyNo3b2XoTThxhFpuLnf6GHnMM+FgUwpaXGPtpET0YJ/V7xBQFO07EGbZrmf/1
mAGoGc1Hgx0s0qOTmez1b/wn1/U5PNM/dW+Mthv4YY9z6/LY0Tul72t5qLfjNz0Zsnz1R/GTk34s
PsAYiwTIvExPgAoT3bFOfG3ge1QB+h8dscFT7bcPMa1Wb5tvfAOUz4JmjREh1jr0RvfhutM8kTxE
aMspe9IoVQlhYQ3KeL/2Qrd9GQl0nIKaf/+Of684HJGd8Z2khBJIocBBZT+2OE4w/TSb5kki5jJi
wHz/q8fxUkmvOE4g7ZvmAShXknmsaHkRDRrJU0Zu5kFqPGMf7tA0IXZaKt4pn7+jyVzeoNIVw+ch
eyaDoCBwC0/OsBc+1dJLbpEUMMPXrE1DIXayzgsJEYww5yP6mEOGMyzy+eSqeKTtZtPuh8zHfrHL
jmnkUtnk3wSRpq+idcgPIbgFw9ZDBwGRWG6rTyCMId0c61C0GrbxyudqgX4IBXkgkdSG+sSZMXwC
eAlAALIIDmD1GKabveYbUIcUAzRgkwfGDDDWud+EBToxN8OgM4JrdhCUIB9D1I7+E5j9dEAGxiR6
PVp8amhRmQt4+XuLHweUFduOKx05oAbQzhuqPOsRJ+bwUlHhzBsS0badI71KvrzRn/INw5w3Bp0r
18c2Pya+8lQyV/CMwx5A5fowFd58Yc7aXPIr/cxb76fbJHHUY8Yxxh7cRW5v4HezkeicoKG/jq/q
xnznOVzpdM0yiHdgSO6EK551XrirZ20rnGbniD0nIl/DLytfPIU3uMs9VE2bFnBCSmv3t+4svLF8
ecBN3L+aV6uy3+Mt2DkGKZQJ1xA72kCzTSzhQ7r45gbSJRZH3/qUveKZK7S/lCTXHDCSnaJT+7Uq
9mLQXaFdtc4CiUuUW0/15+BqR05Y9VE5gXvcR4EqE2myU5G7snDAGCkGeXao+20tXvSrejQeKjYl
6EGxBhIh4IZ86rSg/aY1YNG4b7fSK56S9UxLd+KGYRRCj5h84obuQXtEXsyXFUjo4OSgIwu3Dne8
7oULq3RP/mCteu2rpHj3KKmzedJ6Qt18Q9iMYRALAf483qcw9nkuVXYV50OlbmWshIY9MlEY/PLI
WAUqYkrATk9D2jWfVBUWAa39Qb3Gj4KtkIrjm1d5Yz1IsYtHpwLXAv0U80fiJF4Lr2kby3in7PmQ
BAkVgXVqTi0QV5XgTHhvtvk7sg/Y8rGLXtav4vTnmFO9aFe8M13BHii9EzlHWWR5y6XYYNC5Rglo
pM9YcFLzGk3H5J2MFbgYK7Cl2E77PesyKt4jhz/6wigjIOARhToWsl97bDam4VXphfPHIhswtx4x
+j8sXvwlvQiWS0cwHfM3JhDKq3RmADIqtnTOt6vfXBGbpdRz1+ide4nDQFE+rNEfjuO5uiWdrX31
foSt+UUUERO5uoiYC2u3nXKVcT5GtILEA0le/jTXT5FJFe5kMN+4WwirlHyJ0+4tfe9h05zJEVqu
82sYPrD7J3ah3yp8YlNQxmAjCCq2w/cowqdnlzheP5un6r0KD+pzndzSi1nvLS3QgvTtXngKfvIx
VzaedCxCLQDfXXpeFVJnvPEFz7CvbnAYYQ1iIBKIm35Lezock8yN202D/v7H1Ny+BJJN7q9NwOXw
Zj6I6yl8KAPDC9+GH/Q8NVXAIyZv3DNK697dmSdkaU+G6ISX6qo60a0+FKuTfWCebn4Vf3ivmW/8
sqn5kJVrAVeTpg7b9nHcTzDLKcIfuPOSq+UsF1Q1WrLtd4m3vKuD2zxxqpOAWvK3Mhs7Zfv2AasO
t4gSmM9kdrAYtc4MlD4UX/zhF5K2maLtzJyZEeu8YWkOjQm4Z/iIAbncazfM2VpM1Ny1+IExikm4
+NHIC8muq7XPJF/wTACIxgk99HgZ9W3ItbiI7yrjllz9HFeR5kS01eh11QkjQczcY2El9pevHps4
6ixOuol1ELiPnBKoSVoadc/AQduRNJRuJPY7x4UG/bVEaXdsld+u/Wpjt73wnMAVGqMTbiNI8HZ5
bikSrgB8YJbmVAk7o/fa1rMy504dpsa11R/8ezBFNLDHfPSfpszmcxw/jofx2/ia3vFrgh5YP5sf
ukarcwHKh7+d7s9cNBM9845ZsvYSzWQjcAs50sbYrUfMkwdWh1SXLtvp6ZRRZrQ1EBIYsb6Er3yP
WgJVi7eiCMHR9i1uKRGTzZ0gvlePCIfZjCp240Wn/K3cphtMxt0n3nlAzvFjg4oMX7DNTXE2N83J
NPfiZv4Zf8wTn0qB4NbH9Rgfyy+0D+f+iKNL/bS2yTN8BT4Fod08z4jNyl9pvSwE1uUOrdeSbsvK
xhcxfxkmXnQfuDbsi8jkgy7g8E1wvI5mJDvqvKCFku/JMzOel92dBB1r2LGnKJf2xNnwHySxP45F
L6DSWFqvz7lth/t//fPDn//vz8/+/DHSCTnIAcBzKA/SnmhhCeDk/f+uCIjchcslj3rUSml87bDk
RNpMIIeJJzzmnOkbxKim2Mo4ani9aiWaMaPchU0zTGFW34aWnqN45otddPfwUIkVv5FdEyve65rJ
v83qmdyqheiTHqgFq4GrNywbFccPDk55zArmRzKHB6T0BD2RDTkLjuoiep1htmQ/iAyjLI2nHMYR
uSz9m5QRI9wM3fQgAShOijL3G5kJu2hRcPcsttwmJFgyl9uHriMntgrNDzlWubgAq0WL4ho5+/Oo
zWUsO0YL2bNlaC6Hha8kc/ycJL7WqCqZt8afxTIx4AoZlI2G87IpuQqrpupvDdWRqRDeayEDa2es
BvmMmkPspr06cK/X2cogxZz2ROBchRAr7ShK4THulDddXbH3cz6kCNG2JRo0cH3pjZQhUB7G3uBy
CpFjjIroSmuO3AwKFLddSLJm+K5iftr1Mj59BML3GB/K8FXz88yf7lQZ2ai2aG7pr9FSEaQso+92
74oojygROpGFoqLo1W00WU9xYcRI3AaMpuauM6JDWM+velbK23EizLHo9UuYfkADAUJnST9qDURe
Q8fjjUuabpAbc/8KmxRS/Jtq0qyE2T0cyKwJFF771hPC+bZG16IstddieO3wATuz2L+VA3lU8A6S
NHxstF9JqAFdRPnzGOfcqxCMmalZkFSNvdTBXhAEhGvIy3ZhsUgs11VY3iY0t2J9EXrCIvqZAIdG
jH9XBFFSSzdkRrkb4ysJQmZ5zbA+NQZ43SEV2GULJrPvu3Vaj6aXOy6ZmpPuFH4fqpKCCXSOgm+1
PD3ufVWyBCdJZRHuAEv0mvF0olgkF6sV3g4IN628H9aXqRFexjI+6dyho0UQQjtWL31PM/bnzxap
9iua20yqOaxRtHfM0xIDEducm+dcx27T/h/2zmS9baNLw7fSN4B+MBewlUhRFElRoixb1gaPp2Ce
Z1x9v1V0RFtJJ3/ve1NBDYDkiETVOecbZv1Dp9svBWidHlE+KCqwJfSaXWde/I+8lSNYHSG/gfhm
BO2n0hlhzhIQV0gfAQLsnotay9h8LM7ao/+1ASwZB19tl6NxDFBOIK1hVEhUComWtD/7mfHS9GQc
U0QYIQzBVBnnfTmgAF4RMpgRJZSkjsU6RiHXaPJwe4ocikrlTESXRvWmRDHcwEEA/BlqFrP4qCUS
WSFA5wv9c1qNX5NJmkwXwWb2yQflQE7i7q4x+4JCDyAjO3muXTi10OKgo+hEy+ggYk0eg0vOrXld
z2Z368W1e+UXsQu5nQ1AhB/6yY42wtoMxKVJh/mVoemPE9tUixHQtRZ/CKLkC6aWBdknka49mINm
Bpzfaiv2RVNaWgzkLbTQKmCfk9ED+yjfrGvEtX1Y+T2SNdTbwr46en7xGI/Ns1EDkxsE8hNza1xF
RgfItm35vI3Pud2BbzRdIhkxw2JoKVsEHWaHqFmbAMduK6R6Q1e7qYzyEXs+3mAwAW4btKwekXjH
yDHtP2FAx3kkoxbDOzzf+/VHyyNEw+fys+gwo7KTYL4H232NucuHYUz2i9uuAtNOb7xC35QlsfSE
h/ra0TBHTtLZPFbUATW9RHgGtfYrTNyuU3/BgjednhIPkSxM3r/UGZFrGeXPeP3gXsffCrJGA7gR
KXs7re8r0gxdF/yIXKx+hx4XBIRp2hkLUzdLknUFcpOD8nTX4r7Z4qY8cZCtus+6u4NIc09d47bC
HuDK69of/kThHq0S0IQc8ItDOVvkZvLwcH0CtL3N6/oJgt79VMH5HF0qbZ0OBalpvlfZnT/rX8IQ
CQ+y8ugqxojuaG1Gsklkn1PtpsWI7apxokNWDtCFFgTvQkKc+fMXd8byyqk52LdoyBf4PF5Zmrnv
erIijSZjVfAuMS4SEJDiRx2VfCdz8lurpuw7lVhslP5T2CT5TdbPbKwwbtp22XYuvgZoG6DCBY0o
0bPTNHSfhypBpz1fOJ6YgF1czkRwUh7RjvsCE2E9R9jADMUO6MQRDGzIX6NvIVAQSmKg5mliuslw
L7u2MSlE/t9sbnEq30SCmLgIQ+Q20kysSj9/LqeRoYq0WjMOuywKn3UxARhGkKt1jE09ZpjyjCPZ
3wF5JN5mV66Xku4YrHswQB9xrHE3sZ1Cc8oQuSyWL4uDBzLm29tENx5zjzNoBvx2nDKCaLd7miwy
uMEoHns+p0DpecGbyDjbYCc9EMpXE7XW0CasGoSzaYPqJq2tVRCjjWFpm7gi0WdlwIXRSthaWbUb
vPhJ49//MSZ5npbpSyrSiJ044rQoZZ+gYVFtG/WtDbhb9zXcSaycFHJi8Z5qbFx2seK4Ei3Qwy5w
2fa1vgTvSdyxwJ3SMQIFnTgMxxQdjAEoMbRM3GND019FC/bjFnWd65kEkI2GhhSr/WKn+F6OU55d
l1W6XXTjNi+9rZ10PUpUiC1FfYoldOmuXOS9RxAbqzGar9MFqHAL5f/aDZYb0JEIWAFiuQ4S7WG2
u3zrVHayahBIwJyovKlLUWyS0fxjrAfSuBjPjCjo6KDfXBi3c0Lo0PaH1gQX2Q/RerGL29nrntoc
/LvWNdug924zEZODaJzHER+dVbXgQzL59yn/i67jQOwrN8BeFr8AdCWvsix+queWb0zrfEJI0LnW
0/xzGujPYxPhOeXiuRT7n4QOGt8cEGOxxgBeSZvDnHJfbG8h65BoK8fAysTOISsbNjr0UmAf7ceX
bgjBd7vkBDyZs3bM7LRo2i6qlqcmpQIhxU7tNQQ0TgD2+MErkEULPeN7n/fNwU7aDXn86ioCOYZB
Z3cKW4xZxVfXhEDXFi4SovMfuMti5elK90X+D5W2ve4n8muGxoktBq187SL6WU98q0X9DRk0djaF
Rm0DiH9T664gwOVpDd4YdY7CNJ4DKIj7ATfYKxt0BFZoWHIm8ROq7P0NBZoeURBQQTWl7HQAArHc
xBnCXhMVjXkkrxF24mDCdpAMwYPQpxmX+scgaMvrbl6QmCqG42DdaJ5JXT7qrc0CPvuuzaFwqqt3
3Qmu/BbxFLip6deYytDasGrnbvSiXxs15jUzulB6+BpKpT3V4LgVyReWAYGNU1tgmPgrldZd6xbf
nBKrbR/D0tWga3BX0Y6EpzyQ4YtCglKDQFaqZqzwoYLV7JLTzIjcQnhwQxiWW5usk5P1MomLz6Jq
+rl61HJL3Cw+yP82meHDm04p7szIwoVRNkUB/qT7jFiHuNPemhh4gb04NSJUbneXySY3J36duu9u
hKOf8tEjK2Y5xYMejCgX904KqSu1N6ra/f9AwQtQ8FvZ47kwn36EcVn8BvezUW54gwb8RYTiuYi7
H9//66n70v1o/3LfT5Cg6/63LyCECh+BdwO02J84QQOcoO3b2EgKx/ShcyJN/hMmKIz/thxbWK5l
SnzDG0ZQ6lBYpmP4vmEKwxem+L/oUIA4/A3CZrsSpKHDI7VM4fqWZ74DCWYwDAo8qJ0ftVUenEK3
nqeacK6KFn9jDK75PNq1ucoxftmoWZ1X+nnWbArrPJtl6c/Zv7tXPUot/rt7Df9LHJbRKhyQzFGN
l2U1LlFvfX/CaUjI5t0Y9pCcRs+DWrt3i266De2l2V+arPJ/7ca2lCRMeUv51qewyqjaoS5wrclu
PReYcY6R2JhubX8yMQhKi248Ut2+QvVyXYomuUG1cn5FVOm66Az/ExzZG8dPON9d6YLoMAuWAIZ4
HezUFbxGLKuD0AXcI2dUPw0M627gi53OyOfZgpxx11gUDLxxISWBnkZ9Y9geUomyH7n9USsD/SsI
xuRWUVSTJSr3mWyiYEJ7Q6+g50nu6mVCdVWDP125JzugcSKSlxVYUIihai6bJm1NvgHQWThTk7MW
7z5pm4HYJfDuI3m1TERqeHuVOGJu0N5pP/p6rT10WYk9ukZiGlmB8n6QTYBH+30gMMRxKswauw6S
OOCOnKwZ8GaOO50ULuyW+7DS7CejhLBkDkF400yN8wQifTyEVcv5FsSoHqFYekrTpL2jxCpcpz31
etad+HcMUqOW0rgcU438rlz5cQImTY5hhRKCYPjfb1IPypzh1mrKcovtkKzAxf28G73010aNVZAX
fplQY4NdPf/8m3sWhbnh1oZOcWysOHoKAo0DnI1wSmO70dPUzmSXx3ZCL3DsNnUqNTgNs7+rBMYe
Hu62986EpUnhLeXJnDzr2tHS6BPH1ALsgD/sqqLWVyiQZ4RCbfJRXWVvVy3mpuexy5WAKI7uQuQi
/AzswBAF+ecIO6lr1R+LwdmEuH7fDsbcr4YlqokDxuhJTCkCcs1Q34aT7p2qFgvEQcuT7wQk666O
8tcumA2QYlp8cDo0oFApsGGTzMFN2cOEw1cnNK6wsXCu+NDDE8vM8j6aI0y/RVPez7KpxehQnW/Q
VJATeKYgrqqmtahzAJtW30QP8zbIXs0kHyPAQDWeWnTZHQfg+mLRUJUqX/l68g9663JOaOBobg1r
ycEFdGgC2qmNvys84ZDcWNmtrRE0rBo8zyet8dWt8uhWwDhYl5GGlgc5NW/jaN/QDpkOqQis+3yS
VWqRLWiASCG0Og6Bk3ohxHADtgc583R+8HHAOTec4rkj/nUkxBCurJtlE9gsndBgnGxTWbJSCg6o
lJtzk3+LxxCBmH765LTNvShq6cEWYMVOw1svQAWR94jq5uplcunzBzzih00NrDGSfQe/6hA1Nid2
4SwvaITs3dZ0qbUtTxwj4k+5549r3QmSPfap+SEGon5eOhTLPrHz8tMvW+HfEWqN3+netgsNz5Qq
R7bvYmxv6nL3+YXuLYw87iM38n6kbpxtY6Xyj+wD2lsVmnxdakpjBHn5vv9+6S/9v1y+v7edl/Ra
68hv2daiP/d1eKpxiDzmcZw8l+N1kLc5xCwcdjL5Z1aN4S4277A83RdZdx7PzTIipyKXePKOSWuC
tVp3ue3tjsu4Yy6hLLD+Rz+jLvAZKMbiaYYHR+m2HB9xiW32xGXJynG76kuYDnfhZIUfc6BxW9sj
txo2XvVl2HVxmH5pc4oRXVx6t26Wth81JPfzBFOOhbAzXIoHze2cUx71h3AW/cvsONEt2DBCC4Gd
UzHUIMGbNjrmDizbJhQGYHACf3Sm0DYICBBynZrhUGA5SCzwIOR4603RWs+XYFvHTvFp6bFOl+O9
n4ibuUtMatFp9Gp0x3GexEswF9rtAFNWWptHr+Fgb7ukip9D3wMbYi+oNY1hjOxG8i+4UMOT8PsL
RJNPnxAWbzwb1wmplPGeHLAk4JZc3Y2/J0aKNgk5y4dET5dXW6cyN84mZ4YqsE794rGVl/MrmgLu
tRaCblza2TpFofZp5gt7Y4zksnAYS/eNpaf7HKLb+UqNYUDwkBaYXb0bV2un3p1Is8h7L9OI2j00
MM9u/+5xakxHWrKK+keIByW6V/2417vc2aNnkKzzcglfOhdhZfnldgLnoYad8kktJTn/c+mw4KP2
trQUmfheatAiqtz45AK1IriknNtEXYhxmWZrSwWDuUeT2ER/NLETio9c6ZkNKyrso59Xv8++X6dN
8c1ERuJ872W29FrjzmzwPvcKX99r8/Jr41doO1pus303flmbQrfcq67rlPtuygNUS2fQ95cll3vV
mFMWR3PMplt1q5pU4+9vy339pKXmuJrKFKJtNn9g8ySn7hnNizsjvQoXfPxKcHdYUhSVrhKoLjEJ
k1g6aF51jt+cjDhvrjWIhUYyJUcz0s3nt97ihxa50frZHKBiG7In51TPZKe6rPyP7lvkT3h7yuXn
hfwE1Xubu/w8OXfpvf1mTpGJbUrwi/VjDJ2gIradHGDIuUChTI2pq0sDsJUJTIyvXRRSz+v+bnE0
BcHtP+8jQqqC/PJFJnbCmwl2j+Uati+Dnt+3kQnGuRk1FhTRRH/qoEI/eiJJDoAYURaQ32iOBN/6
wvIeOfrEh/pt3GO8fRsf8Lu8LmtzVusnEfu/rFfjVii+ZcGXuPFPfpdRhpfuIoB3/vzUnq/kmL60
OPbGss5K/p6F8kOtplWjPm3qSi1kd4REYtmysC8fdn64ZwTFdb1EOvJnHIoRYAKEM/jgreWhOC9x
kIx0C/dn2dULL3vsDGmnSa+UjRUAkomnvNzFzuvSoa0RoDmT1V17HM0RUEGc5t9qh9JU4E6vOcfk
9WWF63wPHPLOngsyw0KEz3A5ZF36lfUvpwGF9y8zHHwLyZuz5V9RBrtg6XUT/cP3f8Wqn1E80Czv
Ox4ihqNRsq3h88gosjQAXZnaB9VJ09vRqbQPVeyWT/H8BTfhXdAmISydhlPhW7dCQJZ/2giFWc76
sWge/XCmwqXdOktt7i0by9K20s29I68sOaau1NhlFn0hbXNZp67Qaj0ZBUpdo4ATImwEK7q6aY/p
Ev5s1ETZ+xNB4Z9jasnCJnutJionmyiCyftQzvj5GLVaLfRTKiL//E1x//pNoQJHfIgVCARCYvrf
vymhM8SaPkXWd6fooH3EsbHv3xokbvmkqn6HPA27X7i2uhgSiVyihuqCP0wWDxbwbse+12I0wVKE
lhP8tQ723Nv3pmzUeJzY2dqfkYd5N6FmweES2ZrxuuvR49uieiaye6opCYo9OeTo2Ng6pdMe26lv
j5a8kuOl7c6357VpYqdHcOe7wR5A5pql/yBEvGvGynq20tl7kHM1KlmXuVb2bBKmJZ9LkKhajTp+
lezUVTLOP6+yt6vL7OUqHEWyS8222fzz3wY10r+8xjw4ijbFesQSLd9+x1SJRBRkyaw339OuWCA5
icq/IZmsHTKvfqg0/FxU7zwkDGhZTdHPq9ACjZed+3K1mk/SGEybwKa18DTJ7HQGSoTlL49RE2pt
7JqABMqxu8K9M7lOykX77OAdW1YNiuIkSJAQ5L+h9TChIPY6BiTBs67Qn/RowTW61IJDXenJ1oyL
euu5yAymbJqwAJLmCStnQLq4t7zKJ0YpCXGeaAch3H/csTcAaYBGSSECW9c3MLrnl3jIA0QkxHhn
ZG7woFZkjQtJOsEJvVMfV/nxnOxexxNNfmbHmnS3Q237pn+buSwsTWD7FrWh62K02kcfOFRGZvvJ
rv3oyRx7cxUjzXGjxt5WdBPwT2MKTrWMH50lgsMfUBZoZVeNxZnIb2qfs59QEWf41i+I1B7VQjWm
+bgcL0bSPqqJy7MoX/GKwgyVCpXW3dk1aIvOK1DZm4iH5ZUwUVWqALPvDOCx78bVCjUp71RLLzc5
8s5G3vn2WLVCjatlZjydH6uG3t3++2Nbv/yXPdv7y4cd6jOytrCg0YWAPvVuz+7cWE/mtAi+pZj2
GoZwEVRcaiJ0nTDdNbycij9ddHYMtFiSZVUuBIJXavrdwsSLQMifl6tFk3yGWnlZrh6puuqRXgUd
icLXTZx0831so15IuQuT6mqnRpbRmu9TNSyqJLgJR32i8tmCk73Mk7Wl1i+ydLMYMZpJavrnU/CM
HLBOyp11Ga4R3e6BIktdJPQw63ylLlXTalmwy8O16ugYTu1/WXxZNsuZSPf8HdRHDKZ4nBo6XyJr
yAYkUBoPKO8f2qKYbyrO7IBfh/KgxlRDbR9MvLr0RipaOhxAABjRz7HLwsjvfj5BjfmV4/+bmpb9
LviHEO3rNuEX8T9vKHBO7/Yi3J4cv+q0r2lL9ZTcBRSrBk6xUfbTSu0Rl73EG/zp3ntVA3FRsVTt
KXNu1at0oW6o1qsxdbXEy3Q/fONNIp8qd6nzs35//vmHxon4A/2O+3TK20eE1tpHTHgj3a4fzmcG
eXAgBL+MhF6ePlTJ3u7N64m/yyOGfM6Trw3hqrVLexOConqCppXs3Nqsob0yOxmT8yRvsAPeA2qI
jCs3UC/K2rbYqLON5kPw5jtT3qpumNf9ysyM8laXxyB8qn7Oqsz7ZVZl3tWsLhe/u9dI9eK5zMcc
d+rpDwwB84dIR5BKNVo4fF+q1NiqnprsvQz9YbP5I0ea+CHTzWU1+abFvyQvMa9P4AcP8uSYDBBf
ZnN2jsgdAn7BTWDttEH42gr0MZB8eVmWYBWGNXbxU4/0cNVET0NtRU9GCtQ67LSjGpriqeQgW0Wr
0UnY43qsrP2uL0CRoQzmGKV/rOHeH4W8qhxwr2RTMnSD/5yYUh+coSadoFh2GVcP6TvEKy8T5AqX
K0vXOGzEgb3shqYmu5FymsNl9QHprW/dLKaXeSiLG5AE8PSqan4J+vLo9kAZ0ij6lxeh+N1eVqrJ
Wcj06sAOBGUby32XA+uxfmp0FDG/Tg2ZfvRZJjAqrj05B85pj6WTB3AvO/sPC8Gc3ZLowxNp2/Y2
FfhdqK5qhuoDyq71SXXMmM+NLURwo7qRUTiHMHEeVa+nev80xMEfaVbDhR606p7cqn3Oc82zti7H
UdupHNY5V5Wh5A1yTXqHvK2zVBbL76UulLPSsJWRh7Dc56ScVpiFqHNX+XvXBxWw6kR1Q9nLOVhZ
+aSS+6qp0vwhHJrqXvXwSpzWmSXc9bkakDTuZX1pzMA3OY3e2Qn4SXWVu5P3oZ6bPdA8cMJy3J5T
1H27wPvQedX7cWtEIXpOAOOOhg617V9Oco6siv0ayhiGK2wXHQ/EmC2b/ObvrzavNls8BN3ya4tx
ALKjQbPt8v4+we1zBs8RTQcghNBE5FWZFu3WbZBhs/TWuVOLZTcfA9xmfOuUIUx68GG73Va+H+Hw
O+YHkSzuWqBE+cTOAqIqjvMvIp92aV/B5m+gw4ohNb8LCSQrdIybyAkeSOIXZLi8mboSJ5J6QRYE
nNFcPBR4Nfhi2fR5YEI5MdP4h0llcwVkMr9e5NZzadwobveebC5jA8q5ugFyTZg+LHmOd92pBC1d
BM0tJWnrk5VE5QqNdWfrZJr1qXO9fWD61anP5vGUdMGOV2D6sRJHIZD05VdJ9+pKNd7SAA6C4QpW
OEOgWc42aMevTTPUN+ewmcLTh6xqg80l0Fax+aWrAmsVd7+tVUNqhQtxCjXyDt2DcN5dGsCj8y7P
8ts870wANxJcdpk990VEwQqQCnQ0FOUXd1whCFwfLNlTQ8jG1zu9mw6qxzvm5/hQ6vHNnOjj9WVM
LaGG82oAiNqM5Hibr4mlo0nbTe7WKkB8ZNUcfs6tAtseN5535ZwXnyQcU41DGEdvLwI7RmYu+myh
0XmFOqJ/BGTiPhp29+zKcTRLqFb6UwDfDLpeac6Ad7CsQHhoN0wjau1WGT935Y1KPNktOEQ6Kn9k
R1701snksnD4ZRmOaJhTR+t//kpZOiXtd18p3o3CdAWSYDqqJfIr90upYIIaX/kw17/mEd8XYeve
XjWah2t2PWeQwN7G7KibgYmQCD+vKbJM3/PNc95WqLXvumq9o88Fut38k0TdPUXaMt8lYE0fVDM7
+jXm6dP9ZciNQWfONXDD2izt8zIQG+mNi8L4tRqzxhT+c+0jue170zVKT/nWmGr/Q+0qWzNAOqpb
LXZzm3ZeRNjBbDIX1ANL+Amq23uOcRx0+6B6CHOVH0Kkb+VK1eTucBskiXgI/fhboufFLndJOvf2
hBuvjFlmGYC8G9PlWPr7usuY5lC5Ptfa3t3XW968c0ZIPosWfu7TPP3YDgBeDKA5O3MOg4O7YN+T
Oan+WV/CrW707vffl6aC3ceWS516wOlnmsaN10ToBZRDdI+rTHRfow22RzAPv9oM1K9TQytTs6o/
etM9wZ691RoTpJsa8wcnum8Q/oSKPUvr2bf7as0UWBCCA6ijKDuisPu6IB3wMXE5ptk5yTHVbarR
3oCXK9aq25qIUlseur7nxRmyYGY2NDvVDbX6RThRf3TDxvgYQWDzLOdHH6C5ga6T8zQDjDyA4H9R
u5gaoja3I76Nj6L0xT5M7ZM9l9Q5VUBm5FAoKoNc0iVSu4RlatZEwf7mXbymBXq5nYzYu/OXgLdP
18/JXR3b2wg/z6sEFB7VyHZnySZE0YqCIVdLmZa87TBSfBtSV2qZWqG6qkGRG5pcYCATBSrqKgl7
b2MGwsLeL45f3BJfkniZl0M6hsFHfz5GYohf9MAJdksArUV1TR/OsnD1fKu6ZVfsQI4Fp6RJPmMP
8QVkuFiFboAlUVTmzx2iwA1Qylc1Hstx09b/dlyQU7+LNTjzqhw6uX66Vl1VE1XVUDVxKZtexvql
u60W5IJb3ToEelTesPnpFL3pXhr/rYuYMazT2ka1R46F5D7AD8rLpjaTwxJvAyTiDokPyyicIImC
u/YOE2E4/NWx/kziYMGz1Q12A5nJ56oP+LLH9Wc71exNYmbdTbugl1GbiFOwsz95duSfb8eX9C+3
5722UuMcley1Eyf7uAaxf4E/WCWk5SQXFhR64A+cBIwjtH3+DvTmQiAzvXBKxGAhPYoe+i4i1VdE
5QQHFBthymjNGoxn/qDGHNeggiGe/b78bRm0A+QW0QWLKs1/tOfTQnKvvDb8Aj8J04LlYfUR4OM6
kJPoogCFGNzjP+8Q+Pa82yFMQnggUq5uWMAriSp/3yFErhX1AAT5tQps+DGcv3b6EEMXtoDGQhpW
127gIEctKhiKYK6vUf16W6Cmzk3jVIBJoaFQ/Kw3iA1k50Q0cnDQB/lsrlXIhXNcBQuqzdYqIHOH
8udsMuRoB/BVVfgFhWdQV33bPzeij7eX8QsUYvxzUq1XmIjLMh8cfLK0pxJCylKkMEuTaS2GfHkx
jYzvVIzYmhU284s/ApD2yfECXB3Py7RFDLjKaOa1OvBwutBvAseQvAFqDWrschJ6V9G4LH53nHrX
vTyZfQp4/tuT1fHKnIZ9ZyXeEanVe1WXzOPx0dDS8ZPdOPUaj55u72upv0dkJlprWpK/tFZzH7ck
+HuVIC7CLjwF7KVXRtXVR9vh7Dua+h279vyCyUJ+Cz+LeoHsqmUmUKZ9ZQzFVRnA4yJDkj9cPsvh
jNpZNel35w+z5VbTrZUT46olqkGbl0jZLZ/7sdQl1Pnn/Ze16pnnL43mlOfnIasBoXGJmmuC1PRE
JtpYTa3jryvfgXokGzOPX5fcnneqF4wG+hfpi+qoeyIRmFur81vAMiz/u+dMRar/yxHLkajB345Y
JmBCn6wMICNLpuXeRS3plLZ5EJXVaxeZ+R15OQD/th8ephZXk5TgY+W0TtGu1ODfTauJrnI+t60t
NQEJNDv/2LvhcFKdtEGW2gy8aKO62tQbBx3y0jnITVP9BzBuQMSN5+Ah5aCJMk3OuEp8bEesuipX
YzO7t3XSf4oJfdZljCB9tyz+0bFHQ5A/tKRjU3KnxlyZH8DbhlpcUKMiQW+ZbXjBwQK2aRwq3oBI
fEKsDHz70YvQ6ZW/cG6SedAl8U1Fy0HZR4+Uqq9dLBOe1IrGzijgFBm+NvKGWrje3SgTPaprWDCm
6zQeN0jJoJdgT6uO09I9Sqjz/VJ35BmNSB/XYa9115HXF+De5VSr6a9+5dm3M4q6qMyF0W05F/iv
TpNxikQ7SG174xSm87Ca5FUix2DcmQdNHdtFavjskTGl9Cx6UNZJVmRSQKmpL6lxgr4H1VugoFLH
9neemwpkS4bP6tXRluFyM1RaDhdpDHc9EqbbqAgeu2xqDwqyBh0u3UZ+A+VBvtJVo+XBY5qK9qB6
lxUK8qbuenuGWhGHYLstvvFXl/eietmZRhsduuD7u2HVFYMZHUhVqc7llanej2ou6L9fXpbqqrYP
Q+s1GMSyWVVeku4tanV3xI2AYRJnPOgGqlOhl03k+6AFTLqTfOwje4BFVZdf6rx78FHB/8Ptvg7F
DBFCM6p1CYLwe9sZr4XrF5/D1A2R2Iusu8okoDY1SxxmmJWHRIBmj5223BZG+uilBdTiSI6picJ7
ciPOgADIZQA+hQnMGTNEUNP8mZqbYFqW/nDgU/DohRHCm39eZGFyHkn+vJBTnSGOWjSkOxcd24MW
tT106obUYu8gMa8GfYwelxX2hBXqJSJ+jBMEQyodRYmo73TkBm0H9iieLzfqcMDbp3lM5mOmwcoF
xIas9J/vP8H/jRvOe/n1+dU3tKcu8rS1MIBZjnGafWD9ixHY/dc+RhtvMCj2YHbX3gm9stZ1Qw1J
oHigVsCTjVeIOqeHvO/FPapcFdIcwtxqXsmm6/m4FhG57hrZqO6laWp9M1pZtL0M9W46bqy5iZeP
RtP2GxLea5JvEQKFif0wUcl+8DTU7YxpEej62Ai1lF6CiGINW19N23Ih7NSEyCOkkFknGy/O/Ctr
gJGYZM1yh/9lsc/SzrjpjYYPDz6a11jfiE+1cL5NKA/9qOAUCT+jaLagmabVzfQ11cBSmH0boPNn
g/8ayuaphCTl41vzmLVe/VQmfbzW4cLcqEkr7sQx0HxIS0yqodAoUIohIblVXU3Pxp0TIjYvnU0q
8jTocycWatA1Vg6VAx4X8yM9X8c55ZAoo5qi2y41FHWpBlWTyunzlQ7vAGtnii+XNarL69bdePaE
QFoQmVJ+s5G6/8nLVE7+Mahz/whNlkStGeMgk1bzWk2MaTndBk0IeSRHWCkNUGfHNmt+MZGW9Sfx
qRqwjw+nqkVfCLJfbifLx6VABwmmcnJSTag990GNuj5J51PnFNPOmJvXy7zV2LjWV5OJVCT3mHr7
xSunhIOCAGC2yeaYSklYfekchMB91yz38aiLe8OYMRST+Mq/WVGFOsaxlf1iEZ6dQvKfFkHGs+ol
TvhLT85x0qDkLFeWOBRdenJudt30R04SFzuzPnnowcydv291RtJ/IhP6Cxi5aAf01gHsBVV+P3eG
9tHxYKE1y/Ah0FosAKB4oQOofbQLZ9rXVmZcjXJVUo1ik9QRFgVyNkuidhW1FejiCgiBwjSbSGQ/
YBX5S3AwjEO5aYLk52+AUG2+6UIsjNrUs/aIyp36XECnL+Y4Ww+Qs6joeu1JNdRLYRKWzroL2qOj
gCtNS4UsijuS9/Lwdx7MZqfcDCal1CBM2MJcjdjMTIuHyhoKoLDaeEyirRq5DF+WRoaTP6iJLDcm
uVQXGsY+FdyIW2T8zDU58vYKdGn2owVcZpTBD5F7MP7crnt2Mh/IvtEv+6kyjB3CNRP8usbUIJYD
8rGyGPu3ZXjWQ9HAzvF+GbcnKzmUC7JcYW6d2Hyulf2CyrSUHjZS8VidVC8JxIuB1dY5L2OSBL0e
+rq8U5ND2PkrCnGwe2WiJrbcbpPEwlyppyHJN98JUxOIRQXtzWCUCSlNhJOXoHH2OjSvY4NhDwJ+
XfSV797jYKThs22xgVVmjsBFXNYHROvQbumKTdto8XeR4d/JK7h/CpZQ2/TRjJ5b7A4nxDb7K7Uk
QYwKjJr+mmFztcJIB/CamQ//kgN/ZygEjMe1hC6E4Vk2G4ZlvIvGLHCdoeFX2asUkneHun9QTgxp
Z6Z3VYv6Ejil7qTGKtEavPSzfqO6amJB+uXdXZNm3M6l32lPjjsg24jHuS/ZZv3lAmxF/mjpoYnb
CZaeSBl1LXYQNEHuYAnm6F/g0bW7IhRTdWUKs93pslFLVNcuOu5Tl5ebf7lHPWeam8//Er0qcEf5
C/rJFOxDsH/AQYNM/cv/r7bR22jMrREN3SK/yUPUbC15njBko66qKGNbj/Xu1MQi2aqxWB4qxtph
gjpAizgT2tpqsE9j75CbltinkoKMtxLBqGsc310NZmaex6a3q//7uhELhM5BIUvVKR0AwZAPSayp
sFh1QztJd6asYqpuak/JL101e1l8ubcrISi+W3zphm3DD8o01N8mQ+y9siyP3pze5hLdoRry9dZ1
jgz6hgRs9JQtfnF0YWrbpl5/bVKU18Aod4/wNMzbKiWIjDw7JS5ALimZBvd7ii8jf+3vbgovOs+m
5K4yeCW7VYsy3PQ/pJ3XcqTKtq6fiAi8uVV5q5KX+oZotcF7k8DT749Uz65emnvOs1ecG4J0VKkE
SeYYv0nz12BkylfCQdvIYj44jwpU1LtcJxkHOu8M3zt7jdKiQW8J24mPYjxNN7iFjScR9+MzlnZx
NuWvIs3zgwE3lBuaS8M0iJaFqzZ72YrH1sIL8xrAqDqwneAbyIupGYaE8ht8FE3vsXD7/K7z8uq+
6a1zFoTWyrLiaDdLkSzrwbFIaZT+JYpnjGxSRe88HG+RWxgPhhobOzvSwnVjxfUX13lXWid8/zTQ
77SXf7//P2R4/7z/CVHZugMWxNJV3XQlOOqP+P4E+71SPDt7ttFnmZ5NzTXXTYiXyRqRia7v/INi
G/4h7Ku7cNa4lCVZT2YNwelrGTYNkXdgYFshzGw32jF7vNAssoWjdxpO5lOzM3prwLbELi8FKhAo
lIz3siovhh75lByHz7mHbDB17wH1TACDc5UDOefYhNOTLMnD4ONKn/pEVXogv6tYh7fkTI2zKTof
D7gYqCSLzHBRq216tAAjvAwRqAQ3G59A0gW7KnbiRdj3VjvDoaaFjqLwUj7EH4+8fJSjttiYZn0I
OlW/sXgtbWJvam5Nkl4fhzIx0RJKrfSPhnDuIkc48wjZOS/td81AxLb0SvhxfdCRnPKS6tD+Pqtl
iyyT6HXdhes634bSA/A9d1QG9dyq9uVTHEAWr3XReDOBYjvKmoLX0ekaMmj1oCLL5pvo2uThHgaI
8gzz9ovJ3H8rS117m5rYumSoxdypTohuPn30LhwOuN5Gi9rqlGdIStHGJtTaCNCp9xBw8pknHd81
/ENwlrUelJhDFSJ5j4tYdZB1s0F20WYjYlC43ypooh6UYuwPXoofJ9KNf5Xl2bWPO/eWRbZ9ZxRH
Iahpw/ZjExcSvNiHfvkkYRQSOCHPzLBDW6jwQJqPJZu9gFDytZ9VwABrlHhieYAPjxZZKDDXrKCM
uSgPahtYt7lZ3s2I3v1YW5Fz0/YJSlFYxn7qFlctujiSHadOvnlImjq8lYd8qJOzO15kgWggYWci
y89Fp0+7fBKoMcoWJ5qTT6ZG2HYe6nEzHdw2PjHjxPcDqvtpIdKLLJV2kpG/iObZKL6Xhww/mvUE
v4rlxV91Zhmyli/dRZb0qDjV4/fG742nxC5dWSqj2HiKcZ+6lsi5fZSaTNefksT/o62HFLUk9Ir3
U2lP8K5jdS/PWjHgJPe7Dh6mcaMKzMiiLq32juWWe6PQfHVlO12OTJk81xAI2WRxmt845Lx3bjWO
uyHrsHN0ffh4yuifO5FNK4W8530BFRzvxxANGKtybnxB3mLoox8x+8lvVo7zQTm0MAAiONl9xKaj
qbFOThDggN7RHTMEcd7tsPnp2637mnv4SJmlhtgELLGl70JG+vcJ9W/MXdcAUcXmkUmVyZTmT/Aq
BK7DXFSN8xS2PgIy86tXlF2F2FaMLoVk8iowVUtVTffy1Stbs6j51apq6a/W61jZqlvDrtOL8m74
X8bLy8kBoQ7C2KprfURCeADXgs04Qp//QR/AHSvCP7BHVeQjiOXGnjiaOjoM7JfFU1n7eJt5tngy
2bR3gF0VLKVMMypfJlRK9oOD1JEsEilUV26AsLYs2oEDlL5qq9PUasWLZaGLNlbpprNabxW0ob2F
+1NtrF63n7rJupcbwbGdkHkG8PwQC5wMm0CtNkEbO09Kb2CQarfbwArNrTFUe7Up8jdLAZofscw9
4Uqr49+B2ZJX2D1yjvazjHL/7po1+E7Jrk7vw9udu7re8FKIEhGIVndOpgstGZ1KuFNx0R1aD6cS
1AsD96STgj0ZrXDf9Wy6t3ko31Wj+uGEg/1mzGpDXuZPL7DWoETadv80OLMSpKd3D2mcj8uqI0ih
Km2/cqvQvM1zpV8DDA7Pfo1L2dCZ7REjbJymEA3Ze66T7Q2lGHYonKgHt6qK7WhDBvSiItqgEOGc
yxinNNsdp4sOLJgUoOjuMclOsU1028emRrYj13PxzMRl3HTZoL1GDn5sWIMrX5xpeuUvqb+xADg5
U+X8sES2Nrsi3AckbbaV4M/pzTy9HYuxusvL6n2IDe1NC0yUKwKt2uOdObxoCMbJ+mxonU0Ntm09
BAgihYG1DVM3fBTd7cDDvcMgFsl9qNIwpRAZJKmVfDMrbBuqpPsxVqh/d3ZXPkU+At5orBuHtsqD
kxtYGU51VfCSCPtZeFP3Q0nidddZ2JoVsb4d2dMsCiPp7rPCN9ZGp/YHBzQrE2JQrnFzLhEWQWAt
DY3s3aomrKIRKcZSLUW1u3QPJP6dj4Ms2mTjWINYyGfODRoOV/WNPFWzmFPZ6ePUm4cb7ZQfkuiP
y8jObtSKhaMW6U5XEPcbhFqffTXS952d6+sA1OIjgEckmxC9+mGEb2IKp285L+bFUGNYoldTvlVi
BLxMJdAvOHzz6FVO9d4E9UKOyV33Z6eryPlmyCJ13HoHy4CZrWjYwGgakviFX6u8FuNsz2z4EMnV
x3ww5lWKrK+76QFz019V13qykg+yhAAMpIg0aj6u8Y918iLyE4Y+fc0MYAJ2hFglNJPgsetn44PM
vehKHD7KKttq9w3J5Ft1rnK9OoNAGakb2RhbbgacjGSALHr6SDwO1zNHjRGhGXocyrKzkU7trd0q
7UMbRocgTQhjaX26rXC3WKHWNr5CnY5vet1rbivD6B70LvijWzeCtMy8FwMRq21JmC7zBCheHQeH
42CBXZMHWcySkf+fZWGzZNu452lFcImjPdRc4pWyShHWF0P1cEyQdRN6L0tgANVKtrLKKA///j4h
zvCf2SEXwogLypPUKg+npqmfADiVkWdTEef6E/lPkjFr5tpyLyZ3YxN3u6vmF/nk4Trrtr9Kc9u1
NLfJnu38Wh/+o+ffx8mezXzN35/we1yUKPVG1Pl04/c+6RS/E6RXvKPa9GAmXXs8yxp5GAFFbWZD
wJtPDY2dsguQgWLXzdSlV+f7MLFgMswpNx7w4mzV/laW5MFsImvDRFEvNCvEHahv3W7Re+64CRHA
mWzHhQPYebcOVh/7yIjvojwm4zRXyTNsdPtlF0wKr4G/Gohu1es8C8Zz7DXIAE36JZhXrWNWlUs7
USpgJ7n1EGqxemD9kOBWor/XxHkfI839MbV6+FRrvUD/0tf2mp9YZ9NEKVFPEfxB5NBbEY2CvdVa
906ZlQ9JifdwZhcvdo6+mdURG5TFAbwis5bVrushL1/GSceoWNvbRdmdFcTSlsSkdPD3BYKPmrBQ
P65Xk9YAGW0UZcdSol31GSTYDUI9Xy0d35Ex6dsVkWn3qSv1e4Nk67esJ4UyFFBCgAbZ2xRFp83/
0oP4ZbFsUdzZQOSZ1Ylbkhp6lp3YA5fI8ajZM++y7xBF/B+6/ta1XXNJYRabW99BXUw3S8xandS6
iBT33JhIyQrShfWqlsoa7Uz8LhWEB2UPvr26n0lnK8cmfdWUuCOh9scSfIb8ElJHUrlmr6yXgFzA
nEYKIpMfEDk/ROsoGofjoAYovTVkUVoFgT9EXS2UO5ChCjTzTJg5ea/h9t70QGFf3LJCP0ukyePY
R9rS54+5pJHXYv6u9CcrzJDDboGyjFEfHvzBKraFW7gnwo3pOq6D6I7/GKIMBgnlMcjsZs0afDoZ
1Qg3Qi+MXaAq42sy8A4oB4+YuV+fBvgHqDFTb/rYBRrhQLd54hqq4Y9ualIhVzXPYMqYc7XW+tUt
SaB4J95PXu3Ji8lPiIhC/RYgd7BKbTc8tnFVn1Mt8VHj7fR3DeWRQLW/RapaLKY28UBGefq+aeuI
L6tXL0mRnTM7sb9lafojV0T96FTYnP37VGVYn5gFTFWeZpi6RjhNRYXQ/DRVtUOiOWlXjE+gdbz7
2nx2jY6JF7mMvdUjXp2kSfWWRXF5Yyttd9uLyrgbdA1pDeqTKUF3UyxDeBgLoxySndyIyGLUWH8W
ZSueo4cqKu+8yUWpVIvEOqyH8j6tUZbHFld/M7LpLpK4XM/dlZZTIblbfjXG1H1RoHhi/qFlO5I/
P9u2wW5bbUjedOX4JXTy+wbFoId6rg8B4yMDZ4xf+mMV+8WtUAm9yx19keBhLaYCR7H5zSrjAiS4
hlOkl9bOTh2z3SBbld9UloGRV9qzsoQ4Tq7SxVznI5juCG0JWro/OjEevzehOghYqJT9oBDHYLAw
FfeH+HOD7GKXOKqgSkzH1quHVeYOT62JvcqMLpTYQ1ju6XGuUiAN3IWlkyIx4Yol5Ev15DqYtjrq
vBlS1RIJkGj43kYwV/XA+um41X3su8orggLWAvMRDUO31GH+14jF/R4e+WDG5HB+uY/hthWYP+uo
v5+MMbjtTF9snWjIbxtoBSjz2/lrXUft2nXsbKPUTf4aOvZb55viElVT9OBBm5XVo5cjDZc0SPzM
g/KR3Z+p18hth2r7EhVb7EmzV68o7QNZ4nohi1hvP8C/uY1nQaC89s9ObFWPgWhxLNGMfinrgzy4
BVRXPRrtOBtgaTdqiiB327IEZyV/BDz+5+FapzqtWJlFjZr/3OXaIIsgRcUKzpKzzAWevoOepXde
lXsrlhsqL8qo30RxVh2DapwlbFn5ZCAXDgYP6NaIuw6NkExbq0EPlyKeMmRs4+E+TZH8Ld28wc2x
wEBM07pXNWySmyweja+6P+eAy+JHXTbrMfH98GayNq4FFvXGGHE5TAKcW9WCJIzvtPg/RQ9GP+Ux
yu8my9U5fzY05AX8DhH6uVRgOOwzv93JNjI6H23GTIr/3SZzcn8f5yXoZ/ci1z/YA56JJYVfeOFW
IjDhxhr7ogwhZ80c6TZwlLUpUiyQb7gjuwdPDXYs44OfMBVx4S6iN2IhGhPFkJyx6zL2KtI26yzW
nQe3JosdIc3yA69Xnn7ne61VOB/ouXLvahM2EiwG9kOAXFJQsd6s9HR8KzBzjby0PTVqYmwcInk3
BD6Dn0BOM4RlfyrIexYkl18c1DCXldtNt4ZTjtvJ0Mud4XfmOlHS8JDEabROw0Y7GLUWndS2SleA
vpIXQ6TP6AB0P0C5rLvEDL+OCbodpT2GF4gRzDRVHm6DujfunDAJ2Rbr1rsjvrBkhm6Q5oY4RZKm
YA+lOMz5STGzFGQDiKBfZ6Y2DugbYEmsjpZ96UX7Vpfe8Nq747h2cpNY4wzEajG3UzvFexxTUR3h
NUULtTWj165A+9Dg9tjKojfVp64JxH3tt+2dKJIHfe7lFUa6zdoRUZq5SPCOyKcSfsst0Z3JJ/BT
oJK9vIKkpghDBjRliOX/BluNXb9UkJy6lVW49UbbOg035AqMQ5oMEC4Cx9uYZcPMoKbKstG67jGx
B/tGrXvxpQ3Ku5i7A0lh9PySBGHAPC4Po9EH7+2kQewPIvNpVsSXIBwl+cZE/ey3pvFS4jCOnXoe
rmTR85BDRWM5P3y08meJPLDP//7ys//27rMNgwCxDoJf89S/MbzRH4QibVfKo/ByDBt9w1iM1dTf
qiJL9o2o/TV0yeLRL1iWmHrmfC/BBQYtD/G17wivcTcmZ5YFdMc0/LGsMBMqC8O+ds9UFKnkpVMI
rkgZzn3nS1szm6TxW33xQdTOpw5IfZoeWiK+P+pW2yOGm3xpm95cRG2cX7A21rfYlpnboNDiSwBr
dGFjOfUlg5EdsCiXg3qB2HkxgNOYwE3o80xQWln06KBNq8/Z+RDBq8cEc2hJU5Btv0tjMn1um8eB
cnH+H7IyQOY+b5RgnBhoGKjA6VSkVT7B6Ajf+CZwQufRILW7xHAsKV9Sy78BYpZsAIo1B1cVcDPl
ad2RjkQutzl8tOQmpjCyEg1TMpHT6OJpYIEktScsrv+Cw8izT5iYT0UhLAQ8p9Y2t5Cl0Abq+p4F
eO8+OJrOotNFsFpTKufYJna/apDWeEKqBKX5+QfPyiNiDNZ3OShTIgY5s46nwZ5fDkISmMcydI0n
J8UuyUpvcdALv3dCrFy94SmpApRbR8AwsPu+Oq09vXpa2yzgslj36phAi50th9sYUzf4h+ouUZPw
ZAEXWJuTUPZeaD6HPlGyFJDNkRAdTvNzEEbJJvGYw4njXSnGH7OfAxZmP2rweOA9+hjPA89aRV79
axCB8OhjENvW6vegUSIFaqS6EKePPgbF8yfN26aPT/J1RTyqPqrTKOqmm970slUOsDN6ntrgK66/
2lEYSbyfyhgx9jnK2PisZZthwPJljlBWhorWJ7LWHzFI5KVu5v3mU5liVqKC31QUzX4t+5/NjHNv
u3ZY18RTtq4VO3N1ZcTFJTCT18zJfOTR4Oo2jf6CjKF/llXyIItelq4JvMfHT/Vmg+h6l4l6lY/3
SWeMh3AWQCQDApl4PrseZF0S9OU2yY/MUG7Pvk19yJMZcJz6eCTNEWTHBk+ro+d81Htbf5Kt2Gta
x9p7COqh2SGAb7wkk7cmSWc/qIMT3tWheEhnElhhNt4W0Vh7qUy6sVI69ICKss63gvj7Uj61mjvm
W290u4+ibM3scudr48Yq25/WvDUbAOqvCePYVFFUYu1Ugf+894vvxugoxwal9JNc4Ib4CjhqdfpY
8+qu3U5E5/V+SXCa5UyCuptQY9TTmhB0NUs1dpnBErmC8FjGYYZHYvxn/cSub8it7GHub3WZ92bq
x3QE4Z+1cGyTDodd+Y2irNyx9MdI3ujVrT1Z/AOycNZnb91Tm4TFk9IGK7nPHPOu3GXEhxci0buH
cQhL3NAMrBPnRKGfZMZNlpjeET1k4yWPL6Wqjc+gzx4/1u1gvYzlZCjqmrWxs8/8Tjm5fcv2Mm6r
V6tNLijgdj/6uNzbWW69iWSIAYp70W3lR7gbKU2zibAfvU/zFBNYsCrfW31tJs3PHK7DW17g/ceu
/eb3iaJ8rvmzKQe9gHb4H33yqnXeVMh9MuUA9mXOETmEW+fbKW9IGemRFqxlaw9NsirGdxcDlpG9
us+/cwGVoD2nkZMcO6uI0F5rnLcuq1dN2mrfsqLDF0hLpruURRJAQNtdp5HwnrK2f5Q96ixiwxql
T22ZVpvOzaOdlnbVfTcH32QPB+EJHBDHU8mchrYxeiP1fBAqZBpsL7Wlq4VILid2TKWDbWXaOfFT
NkRnQ0+ri3z5FJQYUF7kbTy3XUutEfxR+j3O97kR//3t76nO39//M9yGzI9Gou7vWkiGpTRKgHzy
4+Tta0UT3S7KwCR5ntkv+yLGJnKEGCHPgs5nA2TCcVrGDR5lou39dZcj+wM5BR4+sYlDZQ5Yq4bq
Y+IkmDUwVW1Q347Xtp8TFZ6hxRJkHM8aN22BPlEFYS1C1OhgM7M+O6b3nLuJfitLKtYyRh4/JhFR
G83O/T3zdr0Mcsd6g3H93QEod1d6jXJOpn7AOFPo59FTKmIQw13Y9g3kv+67hVLtW01kDexCP77E
RofRVJ1ekjEQ5yKGhR65bnGuPcffxppodjW704w95Grsqv5h0NXpmEbdF23S+4exyvUFFgcBKv5k
FUredd89u8HICLRRosXKtvLb97FGBy4zs5LfIzCWQvPqrxpPe66Xzos5mv4GOnC+sauyuwvt8pQC
5X1L8T6VeSW1RZdoFEV4ceLqTihhvBtmw04/h4siD7w+QSgWFXJrM09o5lX1P4XO+5YMTVR5r2Hh
I7RpqPXBdcb2lpQYr9IuGleGNVTrGrfO25rZaSH8Ct9BAaLgBtY2qk1d4ty7vnprAIP7qgGYuSlK
ZLF9pyzZ8IzrQnVfQivv3103KrAqwlkinrp4Y9cqJkmqJV48247w9Q37bwF0+DqoZpMM47HPTe+n
1St3bIq3Ldn55ejAWBgTfdG2GGWJLHQ3idl6h2Johq3tKnt/KvKVNsJiT3GhU0FXv0x5N6x7cHFr
BMPZgeftrV6C32sAHb53ibi4JFt/kHIiZuN4i8AP3TVyQahdA4uRbD86/EULzMeph7aQHocgjO/k
oapU7aAkQPjmqkTBMTnKXGtVWoV2Es4I/0CUr4NbXio7Lx9B5T5qtZfeIqKkPhWK9lwEmnPW47I5
jVZ9gQgApB+zWrZwP2K1y49qFNx78Lp3gZPheFFHhXlUCEB7qym0szdhEzUuO7Vey6Iy2rduyfbQ
1ntx7uwWLwMlz99MJcacS+3Cg+51J2CaLvhnVMQkjSb0OKvQbErKMNhko/hVLxsTgpiEa+Yusoza
2BfFKfJl749PZEby2yqNn1idNOdxwMye5ZO2F6Lpn1WXmRpoeLYhSPKd967Am6A3TsPgbK3UDKMF
gloE9Ewg6HOjOvrirh8cZ19OyTs5RnoIFBJ2XoQu2Uc5QhEX/w49vfGHvF+VRJafWcZ0K6D3vNbm
om3Y3kL1tG6Xo8+8jrxyXIgWzxpScUZ++Dh1zI5tEisuPArn2iTgBeXqyiIUZ0xavH3ejBdU/a1b
N2s37D4x+DW+FwK7JTVu34Vp9ZepxdVAL9x6XUdvUw3QN2anM3Zx81OYD8J1xFOThN6x8ie4wxh1
LIcED8YuZkpHws/fqiLKbkoe50umdCXef5w5pnbJmPQPsko29kWTbYQwgoUsAm7KzopWv2Pvcyga
x3qsE7XficbGN3cuOlGAqZabfI2V3H5EW1jcZzho4kxiP5YFjM0owM1iUAflOM0H0GS/ztLEwPow
tL9eq67drn09o6xIbfDpv0c6dnMAxfuz8kt3P1RNvHM734MSOmTbyNSCk4iiZhPWRoInnzKujdKo
bie3dlZehrSHEMHF4828LbIiO6BH3O5DHv9tFxXu0UApda2P6nQ7VG2x8gF/3HdTgvS0KdTHMr2r
awvUgTtld+hax9verOsdjuft7Rh1EXGvtH7T/fykVjzpSQq2QMubL3HdGQuQetnFIO26BUilbvsS
f66q0KHbEUXdaTZXE5YyvzJm9zLH0HCYs1a6Wts/3DJ70FhDLBqighdh4ABrxeVPE1JZyFz4FvR8
QxEmxcXKo25bj+3Z5VHaJLorNoMFVkZ1XGILdqi/qFbzrttZ/DO3T6A0EVjgYb7Y5J7fnNAoF1Wv
NffIvXTrCjfwozvUBy8mJ+gHSnOBYYR5bkMmoCqGRVjU6Q81ZJuF3076ZLtmvoZeWBymybBOOjiS
ZegJ7dUU44kYiEui0tOYsteNaldfoxBLb+Gq1Z4wpXOfN+IH3AomSrL27Igb+y5ruvhgRAFKflk/
njNv3r5Y1nuMKRK0jHbcamHbbfBk8p6QLLrrxjz45gGTwxckG+9H3CRAmNfqus5xoyE8QYKEHtG8
cHarIrvTRVOAA2i2+O6kO2fy7J024Q7J/zLZjGpr33pm5S0jMctVDbG3xcFmPOYlcPwh8vxHyzSb
i1MP+wRmqjDEjYHh+E0wtBjAIcC3IYOMT4kFuEs6q9siqnYS+tWhXw5SxG0RtaK16dybDk3TR1Xt
83vVLwiZttbBqvt0YZi92HUYPq4mV8txYXJ+kHXBddSD2lEY4fdonnOtxMPTTykXkU4cdvRUe9dH
/bgZ+iS/D3ThEa/smm+2VyPm2Wk/FFIWlRo5T5WK06emJW/uWJfLIje8SzYfINiLGz3mRvVtBRt3
AkHacqqdchX6tXeRHT3Pxs00Nr2bax3KbvBbLCaW+SqyW2oN9gU/tbni42KprW0CUA29mF5GJQhX
blHmJyUgAAg/kPVzb6RHL/a+4GfjnSKD/XXYPEyGES30SUew1oPlXvt7x3O1UwlBZTGhrw30BFF8
L230Xd6nI5ZGHKJtPmb5ms1xtC3ZKSxNu9NfkDv9atTD8JP83ARSmYUKu+1aSTOcrbwCg2XCxjdl
Gkx7BXfC0FSsu4F5ZKuOWJylla094aHmYLqj5Ig0YoLsaOkrQJh0ObkYPRlqOR4nH/RIZljOOrYN
zGCspFi7uFYdi6rrepSUugeMMbKtrLsetMb9q0vj4g4tHOBfrEZQJGyaF4zTceVzzOi5R9R92WeW
cUm8kC0qWAjw3BvMsaAIQEgA34MQpNArgW9iexK1wRaQCNVDRp7pBlL2sJN1WmbgxoP12g0Mrkts
RM4PclG4ICxaP3DvA4NVcqSrX1W8ovYgT6e9qcA0ufHRTo7GOTRRKYKFYPKqNFH6JlR8pXrgQDNw
2SUAHu5BpfcIoBk4hA5Y+9lg6K0wIiEZZNFRLYd8F02Y0bqlqiwrZ8JfNfT8+9ER94GN1qVlB9g1
xwoBlqTb+Fpd3BFPg5KsVDk8thbauM2qCUpt/WQXY3waiGsQCmnrp6Qs3LOXmI/cP/bjNMLmgQ7+
F0PcmdVirlSwil3csupJAEuCuGyIq8Y/t+U3WbDDUF0VjkiWjlNPlwRprBtDaweYCcZ0+ahD7WOj
p1hPyqJsYLeARoqCBgyDSoFds2rlLIBnAbXBc6pj16W/zlKjTFbIRlrIfImmJQ9Ln49TZiLuq1Tt
10jmo4toITmJJVC5yTTPP8kDt4G362BaGWiLnKza5gWQxXdtpSQ8/kyLrGCdO20aEEfhl9lZteXc
ybrWLfZ60kzbInZ1BKZgdnU4umj+gBqcmqOpUo1nsk7GRR3xbDfwVLwL+dab0RnTrcLWstKDCTba
OIcQbkGwLntLNXlNg9z0Sh0uTmy+9ZD6TmH/fTQKEq04xaw9l8BtGSXOvvEb1mLzmZYgn/NRKcvy
0Dpnsrzjuu+idkXYlBRFCRNSKOmbn4TJF8wEZkUUpX1mvtcWbewHD2BRopUZ1/6trXJTRMlXNlck
4Lsa8H5n8WqZi/IgPB1UreURHYDXRpM+OBjViKUiUv1iNPeR2UBsVG2kV3x+YCQRUE5WvTrd+bYu
4G9oSrQoJ+IBZmKly2hSjDt5qEIogay2urUWqL/q6rbDSHjQq92Q1uZHP6FpZxJ69jEpLG9doj28
7BzN3LfYad54aFg/aqHd3ItG3KiI4D6aTo/Jl6rczQt1v2u0FwPE6pEAgf9RtMoM+7dRxOtML+Ma
rV0cMDDDUjZIMKXkYotvmHcVOAcIsedZi9gxm8OdhZIGjlfptLE83z0ktfIcxkVyL2BIml3dPAbj
WD8WoJFKo9XOZaDUj54hrEWPRjUzLEVcWPyN1hOa8Vv/bBWAqqBu+ec8tr9r0xS/BFlc7yI1JCPk
BcmLDVtmZYom2spWGBFod2L3BHqFVmwmULlNlAfVNdV73h/AWKgenB7eYoiRmM1G8+AoE4DB3jK2
ltGkS1REbBhTSYNgE+gxeOD2U0YoAf8KV10S16d1VLVNWfB6VxLHIsQSot8JTBQDSsbqXh9sSq3s
Vh9jO0BnvO2J882dWeHhijuBjJetSU/szxyn6qMITIsX1jioa9k5Fyn5zcFEznD+XDVI8lXdERj7
GDtg5+uQ0N7Izkbf6ss6dP2P1tRuOvQtsmr7MTYSJN56UkLyT0gmTKPJsCYbzHi2luPhKoX0/TqL
pvLoJgfQJ9Ej9pW9popHRXP6x6wenmFReafCzIdt1UPeVIxB3HYtEnRR78EdUrD/k3Wt9rWa0FP7
qOoRKzibJJt9tUTnNmbHDNA83LvCFbeyf15HKZonebRx82GROblgiRc5S+DT6SEIIH7DevuWE5z6
WpahfgPKw7rNfCveRoO7b9spu2Dp9NSpSfACH1nf42uB4rU3BC910rZrYu3jWrYCHmgW5Ai9vWwt
zPohw9HuEkSu8dx9bSoctvWwUJelsGoUQ+x62cBb3TQxSU48LZBB8krcQVax5fx1ms6nppZV+uKP
Dn+cmpmGWd1I+CCw7n1ImM82f96DZwLjnQ3qDO62Oz/F3WEuKZYwb+NgvJeleMqRQM3FN1mq+aOh
b0e4Qg9V+DzVaAe5Azk6edW4nYy1DzJlGduKcTv66q+DqewcRQS312oW/OU+9YMn2elan2IluwpH
MsWfGoogxsEZR9TNtbPsQjyCvQ46ZuL3x/k9G0ar1rQn+PDrSLTjmzvZ/nJqATWPWq6eVJ1wF9jp
pYvWC/z3OlxEs9mJPFSzKYo8Sw3L5fHOeYc7OKPIOu33WVpk3mroIZR8apCdZavocE6+tkL2wX7F
Fg1RCWKvH1dtGvcmbSaAex2kYgIs45TvkQv7dYhZKuzT+SDPrg3XfteGT/3+D12ul58AxCc38vrX
cbJ47XP9pP9Dl0+Xuo79x2/5j592/QbXLp8u3wQzMO9T86dPul7m+mU+Xeba5b/7Pf7xMv/+SXKY
/JZaP1brLozur3+CrL8W//Ej/rHLteHTD/HfX+r6Z3y61PUH+68+7dM3+K/G/vvv8o+X+vdvirxD
zerQKBaogLC0i+bHUB7+pfxHE6koRuWp+2vUR7kzk+LjKh/ljwF/DPtfP0FWykv9Oeqfv9H1U699
VPLO0+ra8ueV/n8/n80MW+//oe3Mlhu3km79RIjAPNxylERSY7lUrhuEy2Vjnmc8/fmQVAuy7O6/
/zjn3CCwM3NvUBRJYGeuXGswY57O1yteV71eZ73uR+v/7XWvV/z4l8jVEaZ8tKqhP6xXXV/VJ9s6
/PxC/+0UcXx46esS4kmXf/knmzj+C9t/EfK/XwpMfbebUPhBS3lq7rsxdPY1iPitDMN+oQww8wbk
Dl4wWkimVq6/U9ym0I9pg6hfU3s8US5uCRynAEwc4JUzTeoorhdoNu3EHfR700y9C5hfOujE1M9e
eqo8ngJLvdSP+mQ4cMD2fK3IelNmAHq5yLVdxdxE100k3ejZg9JTTq1xTpTtKvSmO28TV9MqBef7
RgzLcZP+5keNcmtC+bzNsyw5UpMiH6VmxTOozBuzytt7yJbyZ4Xsy9ny2kfxSVTFN/fg2YuK+BIh
YXqClFhIsuVOQnRf5REp59GUVSUgLQswXGYMWHC5iDj+y6vrbv/oWLpPEvUfruxNMC/p/o8gN8jA
5e5wmUFiTRsb7o+LjBGbDLeoFr+5Vwey2W8htqkQUoyEFMObTebKQeK891WsKgkPhUnzrlbS0WLU
MVUAOZUDWUJIStfxh6DEdS+gL6fjhzkgT/8V/sEKuWLqbkdDHaDpg8MflTf7vtci517OUrQr+j7v
Lp/sPBBFO55P+Qx9mjC24blPAtga/rWGRMihZHsLC5TdH1ebnIWp09/QBvnHJ7ssUjbuqS5n+06c
YnLQAc7UabittMECM0mdECEni7fI2eZ27V3t4hS7nK0H4HX2SYazkN7JqUsxxa/jt7kyrTEjfxcZ
dYvmWYY8dp72qBvPureBX6953FQaSRJEjRQ+tUCoSdvZ4yH2ivZxCNT2sdZK587p3S9iWu3Qb32x
stZlr0GoHDLgyAfbDPrttMwU2/UastJqlOu4TjBdryMOtZy/ZUXdHKVNV87ggXp669f91LoLCZ9X
bq6+67n07Er3LrSwoB3anQcvZ0gN905tDSOF1xzd9DulUmzOfUWt/3LeakatbiXcb+t+PLWabm+C
ps92TWy89U4nSue5ZDfojl4PRtlA1kk2X0wfQj53Xos/iF3asT+EGoo/yHRpxIa+YBPB849wGjlr
06BRukld+xQuoAgUItXvWQE70KKksUaEtqZBGjxkW/32E+gnyQCfH8ToLGqh9L9aJEB2xTs2CE6j
U24HVI6WDCDflOeIKirEle9EUBBooSvX9lfSvFL4pJe4lmrYNQ6oxbCH9aSBOq5snhaGgkPU1vEu
hOod6QsnyYGDZDG63179VA5T/SQ2bbF1NHUjOUSO9iBjcX9aZ1Tjh6bzg9veboZzr1r92RuoEG9k
HMNCf3L1+6Irxnx3dZB8Ag8wOt2PEHEbCvd6D/9yUO7WFbo8flvrky1c1vP1+09mW42Uo6KPT927
SuiH+8qbimjtz8hs0yu03k7k7D/cka43mcGP1G0A6GlLhx/8uAoV0yyNXgf6wo75IjYnh/T9bBJR
uXUs7n5IrjM+2WXIDro/gvz/1gydO29IfNI15dHEnJmRclkPud+8Dc2g3XTARM7iFPt1bk83zjaY
63m/TiOr7u/6stK2V7Zbk4ZD2qAGyABNI4oAAWvVXnGaX42py4K7NneGcx7nbEyjBnXrOa1uEyN1
1efBInegjm6+lZh6CUykVWHyQEZ3VN3IQ96LyQ31YsvD6AA9SKOp2dbTbfiKR2e+4TanPdDMqj/I
WYYOqD5H3WW160i3nTPdgruIUE8FVLvRxtI6OrxsWvwwrgfSevwloL53kQKJ9dUdmR5Ule9Xk+hm
ueRYKJRkuNr6AsI6b859Y16v9sGepxXoGHTxhlm/ndOoOpKnVl+8LoOoUvHtnzpyHmGXDT/cNh+2
NU39j/57bGQ486fYwflWc5m0gk850CgBdA3kaKnXkE7KgxsDvqbh6q7siIwkSIc3W0FjVTFWKOws
M66TZZ0hXJJ6VehumsVTw2Om7WRFewxvJOTzlGVtWmsjWN+ZId7Cqnap7jij/QBmPd+7DUTD/Ovs
n3ZIn4iWVL+Fdgyvh9WkD1WdoP2LmOHBos/li8QKXctfY9V+tijTAH1Q9FrZOBq3JOkZaFA9oBkm
YbjAiFUDXjXxSreBeB0XoIN4ZW7RUYdUPcP06q3POluTOvmmXvSkyNeTga/AT61D8VaLEpV4swJV
mdoE0NRosPx63cb0Uxp1KKY+yNnqWG3h4gXBoR3tmG4FiZPDABvz1UHvxs+ZCt88DBRR1wlyiU8r
ySUm2E5ghGZhCV6vnS4vCvRVc6mANRmOWe7tCTheZI/xr/RBIQej/hrwBlAsjKAaHjrt18rSAFmV
08tUDPTnKUlKJTzQfnVy1aH4qfqXIJ1VBBD5wC7TZdW8zevbkXzvf7eqP+pwYygK+j48PN5ag2sd
Nb+nMxt81gb+sP4c6VHwGpbzbVCR7W/deP5SVMV2XIjR6J8r7vUO2ahgiaJpkWdnG40Z8XqJXvGn
sKR4ZUm68oazeCNT/bBkPuUUilnDbYuflBRSKgxeAYLe6Z5VCMdvOze0D4hd2V+VObqX+/AakQL8
vC0jxzqEjQXpsgk71bCpZ6s6ynPyHEfGyXTy7adnZZoqeQKfVdU4WfGb980mnqipP3imkdvP5vqo
TsHnxiial2SRbzTSFBYds7lr1UEZ7t+HFEWDixzm3LmlObq82Ap6dixU3DSaGz3LwQPgUSZg8WQE
t4V+qcz2ZPQmAjDZlI3HrBt6fmSZMPP9f3aytN0u+lvHAio6RGJa9a5sO+ciIZPuD/e2Ox/XCbo9
Jzf8gtJVLxNoZba2LfTp15jrdefkoSyK8LqIAb3jQzhR+JRX4QDDR7bdtzYSKwdQ0+kObNNwMJfl
Z8UttyOqCC9KulNjdFSKrhlepqDWt9GA8K3YRhC3Z1BRP72F71VMVWFCFZSpF2cxDaDTD0lt8xS5
DEs2fc+G9U18Em7G9JF6GS07reqbd1Pm/wp3yHDygmA4Tf4ICl1O5cDPu6Kga/Ee8DmqevdIjAz9
og2qjYyhOov2ujX31zXXmKyIJ3+7zpZ1rXp6ex3XJWRcZs4XdaiD46cQu1G5owbeL6FVo6TSeead
2ysR2MFZ5VQO61j8EiluB6qst0gZ22vk1SWhFCSmrRbAMyJBsoacrZdEm0Axtv94NYlkjxrCOggy
UdWb8cGBYHAXj1qyl2Hvhdh6Y3zo3dnZDHBQHD45/CH9GVJvuf1sL8a7sMy0U53XqY2cCouM7os+
lcN9oAct4KTMOXjsLJ8gta83fj0PtzKUQ9K5z6rZx2cZVXGsPXXWuMsREHoolpFnBsETjZnrlAoW
jkvXWTf+1MzR1utaWAa87DeN9u9oC8fLzFdEh+xPpi8XHs1wODRRBk6pqrfAe4an2lHDFxoBwFX6
L3IwYrsFQWT5d+licxuAqvOsIO6yDKnWdw95oN9Vpvc2Qe+BMFgICYqJVrRs78w9tLFLPNjb/NwX
zp9rPK2BwLts1O2WgKqvpm3Qh9ONDOe27ACj2dFWhoqbGs95+TVL0rerwYpUkb60nVsjbRNQN4VB
0sZddMvgEo35y+JgB8V6cRFbVFiAiNexeWvQKAdXPwH+MkmiZCgHI7JjcDRFsPvkWIdot5iH0LLB
CH41NBednMkIkEpxKTaN8NhbAB937dDMB6rwUNe7UfikRu4mnsrsb16ZayLJI7Gp4QYvMp/m/s/z
JSKEnPYasV7h/friXNcAFAyXLyB0D6r/gxXC4ZXUSOhtbJp3Lq7S7unMCCASsIbf6zYO7uIFY72R
6M6OnO0UGuOjHFpYUy+l30Br306PuU2TRxb72VFeExTTSDJY9fk6cimjNYo1bhJ5O9698uqyf/Cm
pMQ+zO2WucPy1uVqYt1Qqw7ocEppvUnK+g64INxSAGCfx3CbRkvBf7EUauzd2WP+p7iuQbXf7dPK
jfbrnGAo0s3UB2/riAMy4/+P66zXHv/n19P1s7o1LBjKqtQyzkWjH/tYt25b3+B5K+174zxVLMOj
V2qcU9uI70ZagJGFNM5iGsR7jZHwiqacvdZ69JIsUyRS1pahMqIesasCCJ/apJr2YhT39YoSPtKE
tKf5qt5EbpS8/UqXEzifTWka0w2aGHvU7yJzS1LDvIuqzAK6zW9+G3DLQ2KCsSe/7+InlzO5+7Jq
25u35xp/jG7J8in3fEGCB7dL3cNYtAZcx/+yqYsD/Ts6c2r9as9h3kEseQlBlvxbr1vlrcwXk0zQ
+Pjs+KRAi7LMF8fQZ+7Z1iflEGcj/RxDeQYrUZ1nzSrP/zQUh4RMsFrb9Uxr7f8cKyulUfCbY8OI
VtsvpWIoWzkzAa1cz/LFVqYK4n/v3v8chx6sAiqYZKab7j9xY8lQB8ar5BGA2eU5TkxyqMM++CDD
nQItSH0D2rYsuGhOQPMZ9WXTzMA4j6YBgDl+MRazn3XJ3cReeitDq6L1Ho4kBQDzXLzqGkl4skAQ
ji7BPNFf15h5pnmMnfAloFnplUPC19bkOQaFCztD7+1YlM5z49uoSa5DmkNu+wBCk6PSeFdvAFnZ
U2yb1hmK8PFxhibFmozuBAna9OibHJpIgQW7ivSd05f8eI2xnZxn922CzJKDa6TXqTKS+aOVxHsH
KM2udKuUXGc3HQstMp5KGq32XUmezLQsJPUWm6+Y7bYs7OYaIo6JBTYws+V3pT790QWWdkdq2HiC
1PROjUP1onWtG22L14lesad2cU1dq1w0e7xpDceLENLOprtE0f+8Rpo0a4FON4utXHN9MWkA13cM
LKYEw34Se9p67bZC4uN4XWp9MeKWFxg76fWFrMsVr5qXOLd5rAcQJrCxM5adpRsp/Q1Qf/q2FLb0
m9WoTTO4W9kvSjiYbyIhrb/GrEusjtW2LoPaT7yZ+Z6idT9+JYX2SkOl8qUtJutYdGZ502Z1+kWZ
4SwD+Pj7XwPGCMGLOiAtI1RAk0qfjAGRl5ABqqFt7Owq+zg0l6EEi1eC16F4P80tbODpLRjr7dBZ
xiVLwAONvvsNfKvm3wUadOk08cDyVZfKRJomNi/kdo2LRDdju0tqYzgV7Z9pYZl3IRRPJzpJ+VdV
CjqVdIYWNSRiWNExH0+khMQ7LSFyJoe6oUnq6vk8tqPWuLP735E0s+mLXuJkORmTROpoha7u4imA
rj1I+ow2aA7GrIXKzViRsJ+5j2x7q8rdP9PUzE6ggUtSn1GWnRoQUdvE8bWtTGrc1NtHXUdXHChY
xbyg1UzX+jDRAbgopC9DWKOmBy/0O0TIvTevpfb104w0wIUGvFd2ncW3LovnjVZE/mvXAUfS+mJ6
9avI2nhtk7/6DrKDRRF4qCg0ykax6NntDDqaKBt4dxrqtNc+bTOO/etQE6oH2Go+DFev9NX9t3PT
NIi2zsCWvF26P40OeIxRRxrPCp5zsRe2E8pnoNgnaoanIaj2YhuBXM67q3uZkvWFtq+XFUwauvae
ptd7t1bKG+hT3H1C2+6vehJ/bWgxeFL7Sn8YsirdiD3PenOXqcDIvQXUS/szj2baN3+u2jvegAal
kiz5le62ZtMEnn8PFnB+LpX2SeyBnlWH1DctEmNcJGraQ2cCJ2rh2XyNvhthPP4c5gC5An7Wnvqy
nW9QP6luVDMLntkOgqG3c/tn9F1v4T+RSOjNpic7hhbm7ckavkk6n9B03EFhkdID9S4/L0ZaDdL9
NDnpBTSe85BXirJVAou72ftZkJMqFVv0frZ6r2fxWFy6HHKsKLCfQp5eb/ksGvdyoIndvLdiH9VG
lAM3nxwynGL/qSwz91Zi1wh43smEWWBO+zR4htwvf9HqNN77KrD/oqFxLFbKcmv1Tvp7O8bb2ZzG
7wHqYvu5Tj5GNEuJ5D9GCE9UGkfbLApREw0UGj5yqDaPsNtkfIsUNXzwRWc59JydpcIJdhVRDmVz
4qyaywH9DUpknTw4Q7udtzjE66UuX5q0vkxKWdMUsuxpPkxb1qYGPJ6a+tIuUrt6T8LXqLzyeQKY
eDu4in4Y51L5SgbrGmHQ9LPJJoiH7JiWqJz6sGYozTMq4L9RetZOMOu2z/AoTvdwn98YOS97qxZT
cbAmfdhJrBwMNf0NCjvtJKOqi2Z6Kvsb+NybRzaX236uKUv6iLmJUG7bkIcrDLIjc9NOvzh6vpMW
aOhR2Q4jp7KTLmdXd7SNa9vqhQbFbRpqvfIS+dO0h3W/sOmUgRZXDqGtqneKtRzAmmf8inAKttbU
aSnofmT8NlIpWDwSvvS0/7vTPEAEsqYdlr7XahqfouX3GrIvixpOarGtp3Eh/2P22/ywSnrO4G5R
96vQCpycG7F/Vv2UkDw2xlM6heZmhoVjJ4HiWJeSsyBpjvH7Up/CEvdB8bSsiY5Qrujxrs2sXdva
+aNVpmw0zSQ+1nqb7ho9YqeppjTOdyo6o2b9Yygz76D36owUgYMC9SJbLbbW6+ftqIzNkzj+rU1d
5tLhR2vqGiNT0roZtt00ajspPK4E0dey5Yc6Zoh60cEfhl+kanl1X7mj/35+LW+aBpJ0V87prujs
Q190v7jRDvLLjaWP6WWY+j7cJwqtnk7+t2GydBnnAxm6tG+PMnoPbZde5Ho5vNtlRRmJXSLe48Vu
LgJJ7/FySQn1vtsVBEzlwloth6L07X3T1/NmtcnZwp950QsPGluJsVx4CenXf5vXugNNQRI5JBVS
WkPi7Isq+RizrthCvHakGvUT5QP7rqqs++v7IUNYr2iL5g1Y/yKqbNcwMbm5QxXgfep1KJ5PNjK+
v/lBXW00fVD3Tcsvm7ALlI3xE0B9/xAALQbDqm2Eg6AJquxsmvCESpRMcoIe9oWFoeDvk9omubyV
SrRIQ+nbzGl3K5MJDSnkmTdJaY8XGQfI4xz6iVKi2JQl5mMgXdd7fq2c62xxkxPWqCySfwN7bUA8
FP9hUnm7VfLJeJTD3PbOzhmaYL/aatrrKCGqwSbLVZNtMVLtwyIcJgey1fCt1uS889GHwXGRCgvt
xECM+rsEfDB3vXaAzjbbim1dg5wcuKfGca5riMPONe+iBzxqLpfq3q8HCig9zLM5fHbwzPE7pdf+
dl288vgalGbHh8/Tb2BQghJmoVWD1LB+MvSCPmvHfGhyBF7RlqyflgAxSYAcYuejSUKXiYCVrevE
v661Lv/Xtaai/eZFsXbn6uHGsa3mWQ6xVqB4r/ndm65NW0CKpM+eedupafvc95n32GfhkqNCS2YI
0Ff1VaKvYxJX1OJz7S3aoR3nsWAr8zl6vZ7MUJf1xTaZo/c4sr6MulJ7jbLwdUwi52kceNyrEiO8
laG07nizc6ILrblID08We8FTrJ1kIEEhzPT0MppfoqXvR+xE+8ekBzVVWzSDbTuk83ZawzdHZkgM
Hchvl1qXWi7lkMRFdpsXo7VF+OTX9Pkta6h0Xp0HLpN5S2VL9fNDoIaALMDpP4ZZf1/P6XQSkxxK
WJ2OyF7rkDkSRuYRLvmYONXqplOiONVdNZqxg5Iwsts3spVI5BYnp3KAw9HftZqmbWSbIjbZlsjZ
altnfLLJAiZVv43qFt0+pAEUyBB8YR9Iw2gWdW5rNT1d6cRod30jDCumem9ZOhSZPeKCB4X+yUO9
FEjnpMwOtBkkh2qppq7eKdB/HzUQNJT0oi19Ss5eEO0rTF6G4i0pOV69K0xe4qjShte5nxzXpRZv
MvNJRtuQ7BZdRGgafZ1LmLp8DUZ/t9esr36nf0eQKX8QZ9fqG0jy9C9VVnvPkx4exRxmCPEZA324
ox7ZX8dCbW5ztUx24rWCRtkHXkwdbbmAj/bx9QLXJUfn0wUoJn64QOQ27gEqU1CvtLm0ZytMtgxJ
u8gwswD0TZq+TZP+DgJP99z5U7RrrCj6UdHIMevwnyIEZx4GvbAhtSiSX0alfpIAAJQOZBeB8bDO
RB4w/FFpbII93/yWzpl1QNyFj5UFa306ZvDDRHzs+gXssh7EliO8Ar1tflztXlQPhwqgJHkuxME+
TZWhImDKZS59uuhFvS88PccRHyarC+py0y36FHKwi45ElZzWMRCsdjmsbrFNcxDu5oFEkDg+L3Fd
p6wpFJOF3hl6DY/i+2Ho+uauL4EuvZsC0EhnY4Rob/evU1oO+7n5EFO00XhMWu9HH4zFPVzJ+qVW
DjKAGhqZZ5vH8au9yo5iF4uctcucIWn0C882qzlAUBJOO4qsf1n0w3qr/S+LBghi9XkTuc5Wp3Nq
2VPIBsTyXfs4jsl3Ma2HT/sPGoW/IfoFnnaZCb5MP0TxSLZ4Ga6xzrJaFUbfrzsg8V73M3017AA4
uafYyCpSOnn90qQ08KnKTDNKVjnwCFfOl8mmMx3Cmj+RsHN/0fj9JIen+ec5ruuTbgCERL/IeOE9
Hzah0qo/lfZBdL6WOValv83xNcU/N0GENHdSTHttmLZTVrArJqP9veX3edND4vJQNz10HmrA7ivM
5u+NA/cDfJHTNm3gcnSGqdhRUYkfgB6Pt7Y7KUfdaYonV/Mqdj70YRkedMsLedgUDY9j3+jfPk3S
2lqBbdUsntoa3gN30p1bc/CmDNUJHiDpD6qdQ2LlxtekHu/TyU1/T4yETkqe3p7h16zpMSUiVFTj
az3095I/+6eI9zX+bQRNbO42pwt453bJL/BSZI8CdOj2KtWtr9bU1DSAhV8EUFGEqn03wrF1hTlk
pQHUEzWMgzHCXtXBt3ssjbzfFoWJ2vaChIjz6LqozG93sugEWlIWFQwFjZ3OddFOm7p9jGgJ0GIe
U1RneAzUKj+jbcAOBHGy61BE6oU3VsNE7gSGleVxR+yLqY7V/CxLvK8jJgQ9t06saLzN0PfbgB5p
vILkIzjPtp48NIuQXheG+e9dCGKq9bzv06z6u5SN1jXCatV+EwLS8UDaHewmpoHqPZ8KHUDzUJSp
hgMZuUnyp6vRggcbmUuFrYvMpmhTbXQ4H5YbcmDvinEmvTZl2UNWwiUquuZdFY8Aqv7uqG2FvcTi
CMioXWckvceneHEEcWmedQMe4stIqiorGrV5ecvvDIaTHUYK1KJ3t/P7Sf2tTV5RCs1+J9OnbiNv
mu818E1nGtihCHsLyPtoX6cKeD4ldo9T2x0stXVO9uRbzo50SXLIIVIEZYTGvLgjRXdOEX8P9EPo
Vaa03t2mOk3s8pcBs94boP9fuxGmj9UON87eTJPw9R/i7cWuR14BsrGBi6yA3iNNar6lS05Sxqob
1BvKxhaCduQuvFIbN6adtUjGVsZrQ+WlbklCkhy4D+uu3AjLJjwrUFop8B3K0LTN/zyp0kzAefl0
IUlVQH+7HBR4KoEXop/Rzv+yLY4YmTIUYQZgT6q9n2A3LjW3OsfNND2FyyEfrX1TFrC7LyM5APg3
o4aHzsXiZZ360FErlhGUjvBxgOxDEjk4raZ4rLPT0Ku/ikkOducVt66qt9eZTVSHt3lt/YFET3eC
+xMZo25MesRBi24LEbpFjWkoybcvRvFIpJxdw2VsBtkfeaqq4GWS8cyWSdtXcz9sBGupDXTf8FyO
R8YSI2dygCUN3oLkvJqh7wXAWXbd24S6QWK7mtWHRHeQMlJaz+E3WdF557ra309V4O7ixJi+NH1I
HtXynnQVLFc4lrCH2ppyEuc8qCoNlQiti9eF/ukG0Wp/K16XW83Fnpzf6CyevlhwQb8gB1DUdd1t
i1p5qAa4xSSysOjOrqZcvZV19JqvTmMN0168etMNdxr9rrBh8orAccSPsV7eybISARISwj6lepZR
lENEyZazOstq5Kw6SOyrCRotG71REz08S+vZhs2h/otPMysFjwiaKJRIbwY+yLcGNLoXurL5aa6D
8ksFOcZGHVBmK3jTfBI+AXJBzU4N4vGmC3IAF0tOle20to2isIIVj2GmF6GxAc2QXLgpwddSmjTb
KKazi9tY26Z+9pfA0EEEwK+yg5pXqAAvJThlKcH5S2kuJQfk9WN7LyZx2g0ENqpnDgeJEIfdQeQk
88W2LqJZHRjdrLsXu9ooA5I0aGbRr6+d667Kb8rQf/JnxYT6SyitgkyHyEqDI3X2498z7uWQqyye
sPE4RQsmOdhoB2/ECHcz4XJ6DYW6Mt93HWUp5Kl3nvcaFu30sKYAJsWkLcCPlBtJHIgjaswRIeym
3vEDazyKI9Ubat6F9gpBRnrnFEXOD5+nH82s8+7LFl2DzIoQVPDneavWTvzaDm6xcebM/61yq/th
ICG/GefvJRs+3tWipYOkr/5IzOyrNST5907hX0v/8vQL+4FsF+Zp89T1BQkB09IubjjON1PgdHeV
6g2o8up/u3Ixmh+vbC1XVsLyvpwK8ixF+p2i/ccr913yNS4zdRvnZv8wR/kBEjPYuGdTOZrFpPxm
DHzOvS7RIcOu3T0U/96Znv/+jjq6djSGWH1MIDTbOk1VfrOa7nUBbTP/T6iNqHTOyW+KpqivQe8k
O50v/WOQ+sqR/u34Lkri5jK28by3vLn44oQ+hNGhqf1ASOPtZWi8DMUPgh+dQRLw08uYZu9vLyMy
3eIvL6PmweZi8Jy87Ua+z9WAfAVFiOwLVLDFk9Hys7KMTE/lAJYvd6b8Xkw8bTU7rzG6owxlejiD
VZJha4zX6fR1O812mUpjAD3mEB07sxnteiO0XvxCy57YagFMaK0X9ASslz5YkjCIIJ3EVgfBgvpd
uK4gOX4BYZQ92f7bdCTBqCdGFtkEs1PPXWu+HZrlLAH+bis96NJlZEf9TG4lNUicLh7IeVDt0dRb
FZbKneg6mBrZBUog8xk2WDiU1N/FjLooUjFLlOjUSFQ+T9O5rNQnnlv8bVSW8GFOg1mf+4VBRQ56
2/c8H0MGHUH/eLs6kEYgWn2PnsZ6X7T+DXKd3dYgf3Yrxbs0gfsKhgkXMlRw1uKF89q7lcJfps/I
8brQy9q+v78CB+YhDDe+P7jHItJqYyd679piRFPBPYqwu4jFy5l4dVjcNu3irVqwM93QoroOSdjD
HBpfdGGpXUaTrX4RClvxLaPVt0Sq75F/nYfA8DWyNGqDRjJgYf5gTfukhUNJHgGvT4NiHKMSnZDl
YVFK5XK4RputQZcvpfn14E3KtJ9Knn6H0L6JTcUApBBN3wF27crUS16nqC5p9cMu3LRJ5MFkUaVX
uzstDGOuP31f7Gu8ppt/8Pg28BtG7mVcGNvl0CY63SJDF5Fuw7Z6gyUuc9oZsIPsFvM0C+8DjRtX
2w50WkzO+M3z/GA3Gpl+J9Udp3ic56l5/RQ1OPFSW7xL2cE/KfzTOsOmcOFGjrlz85AC5yLMOhjN
+FRN/EulrNHr7NmkvDYaivOUmqrxAsvOXuF+g2aK1Z2VlP2aKNXoqcbjnB7SRLTo2CD7kgNND5uT
eNvUupugrXgOgtCUNcTcIy16DjPWkCUN8mDgkZJsk4VFgoJVF76UU1VBvwNQqTKi8KWAuB+yFnc7
j7DPbiujR9PQ951DZdpv3oRttUwV0z/NXyLE6dBgt7fQpKF3oHbacvlTmiuBuVOY1Zk/pblylqtW
WJ/FOy+VcfFSHSc4hN989cq3SYaho3+c+0/B8l3jVy05D6c8csZtbnvKFyWY/nY2jfqbbXg/+xSn
xGi5j009Hps8MU7h6EK6s3xowUE8T+U4vVh9a5zKbkpRNeTDWUP3bbB7+WCXD7P/r/ghhgt07ovB
Vvel7ZAggsTkNDehfpr01t4hCW9sxLY6/mlILkGvNjJvdRv5bO/aEIXsTw5tWT/ljrtrXQOJL0UL
H+SQFekX+lcdEI//MskZvG7eFk75dF+IXqYYy7iBNsV2oUD7a3QUAnZP7R+r2ZiCaL1C5hRvV3As
sFsLa5y31YMw3cuMNdhWspdgyG4VBZZNupfiTZWN8aFF5RMtOVe/bWe1uleXSq8SZt5J7YAYLJVe
7rTNc0POCZmFCt3WJUIcWWPeavSQXSfRXtztGsTNJm3275EjbTdK6pW/tiXlSEvPwlPm9+UremRX
ez2hUoQgkbmvkrr6teRZVdOK4tnIfdiKsgmk8WLvl+l0QAXr9ArJ1ZfA7r4iclHs0N5LXgaVdIuc
iW1YbNNik7P/N3FKQXohV+GaHsdQ23rGDN3+8otmHed+ar+ZejidJhXMsliTNNO248AvShka6Ffs
uxkSbA8RHgWCvEPdxNpRhC5mx7i3tEJ9TrIxeYwa/aeYJcqNXPWYm+b0bYlSPedoZOBhCsV84Vkz
P2kWPwLU460XsRVhuBtpcnwyLMN6iRFq3jmgro8SIRPMiXTnIgD7IrZlQm/D3nrNA7h6EAHiS/aw
doevwKXrW7+v9X24pL4c7FZrfbQXbIu+L/H/ZB/mFPXZyt+EY9jdJ/ngHhK9L/ZFHma/QGNo3KBL
6W1Dv81+GcKapmUncDaKxzCefZISJfSYEqwZ8Pn02XAvzqSM5+cEErKAR6cBna1dFhT6F70boqfB
aYebPrFdlTSc3d6V3CzTzaAF/q1pHDWrafqf4lAK6K5OmT62d9dwZPvQm0GECvRUBQvLXI73ZlR0
r+3OHs3hVVWaFsGpMd3IMCi7hWFSQQZ28aJKWiKuQCuLDLMRBbPAGl6oTHtPbmdfxMy7C0NRAMi9
TGqWdFFByxCCuRGvo03ffXNqD0nK/m693ZIdSadNRIYELYAPt2G52643X3/cL029HwLEF4oCC84Z
mZfrvVom6uSgI8iQzibs7uwhteHQL1W2rBvb52j2D20XBg9i6lQXveOw/ik+Ma2TVttfJ7XjXJ20
bvgp8f/bSVEHWgy2B15a17jkSZ3xwYsDoB5lMxjVj6kOTkrM0+ZL7rfFlzzx/9SWp67KqaONy8Pk
BTpB4zq0/zoU7xpMxqq5rMMhoeNMS4Nq5ym3vrl0Fo+GOz8yCqTPuP/HkeHk+WZI7eoZSIi+tbJQ
f3J1bTogK12fIYLr74YGsRzPcZsH8svGTgEw8ctcIaQxFVX9w63C20YDb7spgHPDT4BQaGb8QHkn
/Gbrjr5NKLf9H9a+bElSXVn2izBjFrzmPGfWXNUvWI/MM0KCrz+uoLqo1av33nbN7osMhUIiqzsT
pAgP92nJXlO0j6x4X1KMACxx4bwviZLyU4jvbty14lUrzR7UjLgaUIO3gM6BeC1a3JOuhLL91a+0
RtDE+iAsXcoujzakDRYgrHJ2GSguahAnr6nb8AZC4VDkJKUw0gyrcpOdP+wkLeYigIGXcZpgL3j2
CsgGL3BhB3j/LCDVMV18HvovPjoAP4d+jK1NyC2+ikYW7GPfH14Z5Ky5KKvn1iiTcwaG6IWErscr
ucVxqu3BEQydTZstKrP3d0lqBtsIxYorFCbb61hU+L+uspGvrDKD7gf1h87moBWx7bWEqBB0Qd1x
belsCyzTj8AZwj3x1gN01V3p6sM+m8g+OsbkTxT3ZHIUYETCjrdquCc7mWjwf9r/WB/f8U+f55/r
0+f0CdHxsbYwnY2PqraNobk2vpC/mx5EtoPJr7xIwfteCw+piyL51lgsSNfAtiP+03CQjKgJk481
JhB6SRhUYRI8pf+91Gz5WG6anoDS15U5FMKVGoJdOupb1FZL3/CyDdlIO4GD+fQiMn1h9SZ4sfEq
tezQ2CM1qk+4MeFl9sJpPX5mYJl/imvr/QWcVO9uE4xMufldyc9gDXGf0t9uYyf/tdo/3Wh6GYT4
L3bx7bdGHIyhwHTtKgea9FbN7uI2tu+A9hSoH8YXvdRPWQdmC/Jsbavbua7lgSvRxKFE+TdjDKrD
qAHXLfkMmuMumhZoOhM5lslH3QHsy86nO+iryT0TwXgCbcSNvGlZ6eO5ZU3JIb2VB8mAWrEDLd9l
0MF81iukJAIWhGfqgupv2+Rd/KBBke4hH6zVoGpc08wyUfXUlgvqjqNh7UDGrE+jmYwAhJFFsaNR
WjKC4MaZumrJIQMnHy1ZgF4n42F3dsIAtCiaj2BFtDQpbqKatskBE4cc3IliKTysRmjixeGGukYa
iaOpQ7Oor6PiMUTe6MHOplAKOTQ1KJ/n6W1b60uf8bXRWVApDBP/TtYoVTOVWmgletBOsA5AY96D
/eHfHsLrjo3Eq/4PDyCnEBZXKY+/rMFwfl/J2II+PPYsubkGEgchFdey0Y6Kdr9PtA0R6U+2aRyk
+iDZrxuwwDqFZmyd2kZWwgSrKfJg9YlRFymTqUsIG8LURMKZTDOm5mMSoXXI68NEPXL9mGiiHOEU
hSilTszyyrP0CPlB9gBoMHtgpvmMMq7mDJJYBsny2lsjvi3XNNgxzT8PCFl1apBMRZFdSpaZYKXF
7DR2kjVK6psNTff01sBJtPk2zVaTIKWxBbw/vpFJ93psqkD8vKVPIHuPHyPoAS9olNYwkYMrdLO/
I5OoNFQQCZbu6CNAXbs+OKarAwDy+xOB9AeqX9o9WTo9h+rT+C1I4n5PAbgWBLnbsebVFMATsdVd
8KK9o0H6kiEbC9H3JLqjL1iUdij7+Of0Nq+qVeSaoG8uUm8f4z0A7K637/w6f3TMpHjMsU+yZCqv
YW3hO+6Y9tIxo3ZHg0BIjzsLRAlLmvAxHc+rHCSuA1t7bplcLOuBQBMmXkIrQHpHsO+A7z6tkVRu
hIy/gQb3q8uh7wOiEX+fR1BjZFlmfMFEGqeJQ6V5KycBaKZYaXpi7h0FwTe0etghLW4o6EV7h7yw
swiqJtt4YC0QkEF65Wlsge00QwYjU0pSSspF2YGsNT/Z/+mPnOHZ9JuI71G6LAFhTYFUUJG/P2KA
FYurpRUjoTEPfAoWNhQJZAKsmkWMZ3jfl+DSEMEdVLyCO9dAlgXbY3/bQ8b2DhwBiPm7KP0Snn8i
DzNIjJvkX8fBcZJl5keuog//GTDhJktHsQM3aknypTVoSaduoNmn7lD3JoK3HOrdQY+iN3Wyw3PJ
hYxf2O2p25j6KgIr7FOMkwe2Lf92o1dF70BB28+7v7rVajUCMn+4qXPMtBrZ6aYat9v5prQa78Go
3KcCwAkIk227MU2P0AXLjrmh2dsBKIRrJErA2EvDe+ABQte16ZRvZhy9xZGoftYJ9O5SJqOFJQGB
bqLyJ/frt0GLire8LhJI46TsYTDxY660KLtCoOL9LrUhP9/FteNkjTxYA/rjL7Wlv7PGQGlaHIHZ
Io6YT2ZoQ060Mn+z0SRFweGFBiQ2fG+dIfb2AJGY8uAgZQNhHsd+IFvYvnbC7u+FgdeB70B2uBnB
hTX7Q/oKkMZWxy61MZq7qXnpuxGipaV9cwbpHiy1WXWB3dgY6ZAgjT22VyTbJdCu/zRO4vFktJRn
srYPsvW8H2Wqn3SwnMwXzDUmi//74h8+ZeIPz3FXf6E9Mu2WaaM89BCbbwN9T3bhe9fI8oB9yMY3
HkJ2YA7vUhhY2W0TYue2G26o8mAQz1UIpQpIRRirGHlGSM4l48UKWn1JDo7/nHa1vYwKFKs3bZgt
21EPN2Ps2BcNiNupMXwzOvmtve7zAOEtGiAXAbmlZYEf2YZsPer/VroThxCm4+21F6AL6ZxUbsqi
xb9fXWoIQLbDAZvG4RXsuQwSlY524Kprmpval+ylAnnN0fGg3hcp7WgjH9mSt6DwH5lWgAmr+lkN
lvZFXXhp9X5hgB83bSEI4hjILhZGZjzXXtetIt7aV2FAWyBt4vyAhAEYHYLRX1cmVBESIyiWWQXy
nVDJ0xXqintAewPIg75uIOmXSN1Y/2cfcqQmScB2EinveTG6ivKvRdH5OG5ZJzpy9mU03kxtPJEM
WZqYw02N0QmTxhoT3xZ1OP0Y+2/zwIcClntpf2kgy7AA8VH0EFmBtxk8YGwEaAzPZuLHa163xnOp
8a95KaFmHoMHD7u676B7thZSTdLM35MAvpVnFPQkYNbU9OdRymkSZFWnSU2JgBbgJlrQp8e4drRl
NopkiZhTegwDCZJ2GumCZHi/pKEx1RFAcfLxYEkk0ApVVllqKASPDQivQwssPvkBGDS0vG3uNTup
lmXVRl+GXFyZg1qvRS++9q3X/UTJ1K/Ic7xnllngYfakfU2ZnkL3qY0O+JetzulgmevW9tiDmbQv
cRBuR5U/okaUgw9sTYS6cepnFtLFqSMPBmWgPvl8DEdeNByo1+lQnO8Gf9wSJKiU0CnvG0T0JoSQ
gg+BkuXvttYFAwWJUpMz+cmPuYQ6ovXI7z+u5zTYo3tpdwL/BspTdKat5ghLb+uPYEkH5kYFaQob
oMDScUFVptDRqqFJAbSd1rNtTPyLoX2pcew+xJ5f4ZSsaxL/huFq6kqRu9dB5Akqd2Mf4QIQJ8Wq
oQEw2QULyymi7Sdv7JZXzZD159nZYYrYO60ePrlByD1eSydvwAX+AoIY/9yWlWMtOsQD9r4VvFSm
GVyGFueWFeD3G9cCA9nkgpqrcZHEgYany5CvgCeCqMH8fJJmVoHMek0Ppo7s9sDtS5F1+UooZxoJ
MmTgFnoLgGDSTs5/PPxo9dy0DJAtoixdsR26ih4xNAvUZdKlTsSH8xAZhZHYQPUBm6GmkAbeJ7+o
N8poRY5ObKA8yKqYtTdtMdmmFayh2jWQabOjRV7lkJswDPsWp2O9c+Iu2xeWM1xHCEFCIy6p3yTk
HpkWaj89Ue/c0mRfOpbLJU3K3aTeicwA84jPh6uFJadJue6e6YlgF90OMSJ3mhQA13bzk2FtQqFv
katKBVdVKlBTyXqJoJV/tmxhAFejjvbg2ohAf4XSAxAyvvvh1ATmkraqgTdHyGfxMVkvY7GFPhrk
jZHOuQIzLK95Kuqz6UKhvjVzF+I7oEDR42Y4lL5+Rz1XmegKvCXZjruqPEFNpUVooNDCdKNXgN+x
oCneV/GzrFuZHJHU2PCCeF3YOGjK1AQh4Xwr5JbwaYCg2dFqckh2QZK0lxakCmvPE/GaflGl+lnp
cfEAJTfzRL0m8LtzUXPw/mGMGr/WxdoF4mKdlP67DZWrd0GpedNvEVW1xbkarSv5008R5PHtOoxE
vZ4XEkF7syBbfKZ1EBwG/cbAEgSZQKlSKf4rI41/tSJhN6eHeHcbgLWe7K3rsKXRGOaxCQv5ZCbR
ths84y0TBpSsi2bYkluKFHpm4GDfjL15+E/LjqZWLVwBGi5aNg9EcbAIFtho3NqhajBY587YbYiF
jLoJYuufupHqEmWZ3tTBeh4NBIISevErxGvhqYem0KFN8VdS144QLS9dD4UIajRxFEdkVAGXqLp6
Auxhq2j6qYuUQXxOqy6duuEg9HNYaT+nlZDxuCRh8ZV6Yes4l77Tn9k4jk9d0XZXDTpiNBYZVnRr
Mv9CYxLIxVszWOAMwB3BqFHfYYO1C0Cw8hRrowZM0bChsbw3jXsXhIE0jzu8eRi6eElj1RjGj27+
q8I3bysSYN15UPQPIi9S0HJl/dFV5E6ADVu7xLQraOmAL2pyQTVNbTnOHfWSIjOBAYyNDXV7Axju
IvUv1KNJBTboCwQI+iN1aUnm8TuWJo+Doj3J+ia911TUtqgie4sNRg+5m6jaS9TuX8gFSZnoAg2K
/Tyhy1t9i0IAICjUItTwPG6nRcK87vcWoMsLMEz4SGVX7iKpfaCZK9vWFqbmRBDZav2VzcfgVmVl
cEO1ZLaLIW+00MmnNlFmV1T8QqPUkPNwKPzQvU1OaYOHS4PvwLRu6oMpSXfScDdPmu9VqNsYCShs
/bRwVii4AobED3Xz6OAf52MvkIsYaG3qf3r7y3jI1pwhCF51+jbhWb9zUS30EEbOjygZ8++F7iNz
wMqnHHRpf3NIG/bkD2U1OeDF2++qAYcutUKGw9I9A4/MInahaV8YYXVmmWa9mO1mDPL4paplfZFx
CJy2MvNCRNsUwPENklHWyzzpvYvdeoJI1jiWx+nNKE0fv5E4KlHeB3mkTw0PAHiL+gEqvxho1LuV
riDzzi448MSW9Fdk8U0T+5y0LLdBVkANz7F9yLpm7dppzeSpzbEVjLuw+1EiVqWZtv2rRRqrYkPy
5nQIamTAZ+OkzXE8xPb7YFQNiu3U9ABiN9P00dObJ6Q8+nWSYbffKCyEq/ARbWPjdcn4hXpMB5vC
2KXt0hgM4DvUKPfE+2gYoly+dkogptTUj/m+J4uN7oPBNAaFNWIBKITvVY1KZoFWBT+QB+TtPXBF
4SzQM1P/wsUjjQfgdluZlj8eaWKmJnZU3DLKxzqLhwNTZRV15xUXR11RN3QD/E6D/mSM0NoGCwf4
GetSnMiNPEYtLLcdB1nsHuAjvvScvEbGc9Cm2oAgS8pFbOjiZvRedQH2RQOaFalTV1Qlvp+VEif9
PcMKU/8OhIDgMM/s76z12iO9nHgT+xfIoG27CG/6ZWOG/QZMes1q3uqpCa7IuiOZBGj6NrpnASSN
8GibuPJLkFV7EO9oPw3HOEG4dHxrwSywZKj3v4I3S9s5XO93KC8FalNNYg7qFhO93o8yKq9jYBeL
dCiic6aqUtMY8GgBSaCp92F3WqdoV7nID4UFLsWZZAawUOj6aJyBXVUvDjSQ4eu1LjMbOX4zgJIr
14dzDYa0F/6rEgZ/CU0ZgiMXrGh+7VsvLfi/Nokh5IacwNr6Psd0a/vF+G6H2U7URXzHayt6MHML
wPhMB31Vk8QPWVs2Jzxx3mhwjKLqDIrqcyHd7GQNabaCMi4EFlXX53gDLuiSmkBL8AhTI4NMMcIg
3KmEetw1GXvnGyBx2Z09sPqSAT+66Hpff40aqa3K2iz21E2RsYA6pnhKDXUEA852EYEZ5jVIagls
he7tWeQlR1SduktshxY8bdvnMQ+js64NPgh0AQOAkGy30kovPJSqq9xa5aaHdXRGvBKaaGGDZBhQ
WCtQ2UQH6n64GWo1gMXAjUaggrH5hsoOMGxV5VffRUxdRcwTvRFAWnHvIv2iPKEizl19eCAlgRKA
RIilqzyCDpTy5AFNovJrWL+vQR4aFOfARQSOZDyQ9PsOybT1WKMGRJa1cY9SeuM+a/1NgyjllTzy
OLGAOPDlAtEp8OyyxB0XeNoMe3K2LdRkt0MDzBWm0oxGrYlwZLO2SzHmy8rVNrJ33kxoau1T0DEt
OsUM44xBdaQuRGqsJ4e3791QDvEmRqnyStatu6sKCIbRWd3FX71rSxGv6CBPo9Sl0/rsbHciOCKo
kywoq9XZHaiCk6LfxI2nAaSc80NrW95RB2pryo6lASi5JDKsNIHslDprBhlvB2CAppXmCX+uiUgR
VAlXaYRtj5kB6BblfXrzU7zR5Mju6qCACRiCozS9L7OpT1xIIti5WIZdxpMli/J2lWhdupn6VTgq
zvLY2k99I8DLty6LCy1R5m56GyTH+VBNBt5uWj9DiS1I6uQhi495KNITdjvvzeglAPv82Y/Kqj/m
zZHsNKMLfAs0qjpRzVgXpsDmYx9AMJihltIKNHNBNkcN4L+/XBYARa1nGhC6QhgdaVQg7aI4fxid
wXmULWAyQ3zlreY8ksXSxj3oI/itVabe0utFUnF2JI8CGYlV00IJrdEaFzsqlEq2NTikaGoEKdkD
irH8BXVREmtc/sedmFXzWwyIS4MsvM8zB5XSY50fO9XE0kKfD1EOzNCYH+mKhkubS5ATWxK8jR9z
QnKncfKsxgp8Pn9e0rjW9PUaUlrx1s7CdEW64ftcVYdV+J6szEYXZw4A/tnJsnSV6aZ1lG75sw1S
fjIEf2/CxOYnsrke+PUcOzvS4Kg8ONgaEEf7cKERiQo6UDqDVy3X7uY01diz6KgP9Vv7UVluI81A
JkpTUaN1oKhUXtQjV5o4Rt00ccpo/V5rXv6fa5H9447zWubvO9LKZlFYR9Ri4/GJh1GdovKWELze
RxfHHfMp6fBYmUexnfjcpVEkxKPMbM62o4mzNNtgj1fboTMTIHbINl16AKjsE8M4kI2awq1Qz6wa
lBmApPQl6nCCAG9Xy4YnDfB7L9Feqq4uvxWW9+Lhi/ANVNDTBfCk08U/hvRAsmdIZRzUcKFm/o8l
/r/7QAIMVV7g71473HFOtXTtBRE95FEWbRro1E7sEBaDsktV6c6lw5/8bHqP8WhaL3+bFHhmM7FD
/HuSTCrrJbTs+CQKFF/yXJM3arqYZdDKXM6WEYG4mxurDXkaKdFXXbFZFpWxNWKcUV1hDJ+mZnyp
BXUZTEv2Brg6dKmCEuoOKqZ3q4PI2KYBiGDJZiNDuWg6VoAatKjWPWrq9wFrs+dBG7dFbQLUquy6
lfqzXYTlu52BsW1fA1/37JQ4Q37YZ/9/2ssa9WuUvZoSXyp7BcpLaDIPU7KsBm3tifvN45w/y3qz
3vaOJ5dz/kwghYkobOxt5qQYt8O3LLTlkUyTPVqWASrKKOc2akF6iqzqcb41xwNnW9fRsJyXaYL+
89I0MBjZtDQtpIPK+cZdczkaqBBs3RGBwQyQlEtWue5Sa9ocdQAyuEwjeEINe9S1POXKRn6NGUBB
EQiSLa0wzaUFPlYRYPdBQZNa9KPB9nRaaTbNa9ZxusX7hh1pEDiw+8TJ+KlHGf9K5gw7brWRmXYe
ePFVg43UrDJ54JneldkAqi7Vpe2KU4TItYkgPZLN9UBwAFD4lQYnN7Wui1T4ZrYV5q95WW3wPi9L
k3wNwaxEtCnOUdgG0bI9GK1pkJruY9mgxVFhqLCrkp3m7KsOOzvaz3ghcBDUpf0MdV2vFyhEQmpi
7tIoatnwe0lPXohTT48K4m0gx69+hyNRyPT+BEJx7PGoz5SRrqiJgwISsWmzpakBWNbx2lBTqD+v
EJQg+Lf65v4P+7Typ5sMmR8vmFeIDUIc/V6y8MG0e/0LgxCrHzjx95wn/bKRiXeB4G93Ao0HygmH
0v9q1GdycKBKvCwZOOVrWVXnAjoiKxpwtxY0pr5B2bleubWIz34U5pdoBPYAqa34u2s+9pUxfrVQ
lL6Cjm2hts3BFilixB5aCHfinTt8yXW7XcSpFd6KwrUvNIAjAGor1ICGErtpoNLAvxyYqKOQ9YEZ
EagVHQWBkq24J5voHKDshn64rxEZ3FihJq5BFplXo9HvWrWpTZBKop7otGijgTEfisAQeQwZMw+I
quypqGUudKEu1J2dA8jPp0HyJzs1A1JLByd2d3/a1bJgh9YOpdHtPvkrO90gHbXoiIKcafCP6aje
Rf5YF9PHm+ttyA2QyOI4Vtl2XtYEpv6ceGJZa608uy4SOhKY/Gsf4HWNQrP4vk19wH5LKDbIxi+W
hm1UL6xtUMYnmuyL5wEFIETx3U9BnlS4/Be3i1Wa5gz6ofdIBiU4pWTtsvKt4BdSZ4BxZ+k3Gf9A
jV79ZHM+rCM8Gk+1XpRHA9nVzejZ2FSCfGAR5l733TLDpTZm+S9wcD9zZ7BffE0iuI/I+8XVdH1f
2ijdZziT3SWF1y9FpxtfBrvfC9fIfulsPPDBr78AtAmBLrAfMt4uItGPD7pZJNvArtNDzdr0antR
uDL8XnwBkn47VGn2Ux+iV54lw3Mv5IDTp1GcfIPbJ/yyyzXrWfnCOMKBytXqxn3MvOhYN7GzrMKE
gwLbaY+xZ4wPXWs8gKfD+QKNZqg5BXZ3gn5YdQ+atm9kxx+DqExfi3MB2rq7po0ApI69leajuA4E
mOFFy4v4XBsRDvuW1X9rnLWbxMV3gGsgk6UczNYdtqihjNaJmRY3FL8UtzJAgRcCDhXi9U5+M6C9
5i2qHJ94zK5kQg2Xhsy08K1oIbVyF2pdshEK9IH/au3O9LJ4gbCxOFjqvTcNBKgWGIPyRr3IDcpz
bkbneVJW4q0/RDFIPD8WKpAwXuHHlGw0gohgQ/2+MPmwyGgXudd8J7K3UfFxVikfjl2+KBxF+TYR
v00t+VDzqV/JcDy2wLpywztAwmbhuGDxKDPrMmEWRkhjIDiQbAjjEBZme0aBxjMNksmNjLNp9e/+
LRDuSJOFzlFrPGdJdBR22byWsW3cmwianf5i7+visz0xu1cna9/9awCAlsRege/Nqx8k5r0MUU01
RbKKoG/f+V2RBDkxF9yghEmgUrUc/Atd04F7IrBv+Icpn3pIMu06lHBvusEyXkc8eEPOom94hYE+
pU2108Cd8QqVag9EGShIVjOR0y2fpJrZlggMhW41zSQHJ0ARGM20gKi48gSi4+z3TLqnzgBRpJlO
5OmvLcBH5ICdHmovwnUeNvY9EOLJBv8Z/kmkMfiGIV69s1qrQl4gsqAWznXoUVugV7XM9DukizZD
xcYQNYnRGhxdxvfERmUhELPJszPqYuWbwryWItS2/dh3B7fuhhPy7BAfZ2V9X+Mxj/K8vnjDNuIx
SAHuXUT3I2/AGFaxSqmK2G+tphfLv322kVv/+mxhpX/6bLGmQWRX1X5R6VYk23zZWlF3mIqzVBeo
+e5AZV+tqd2jjqTdVyJNxQKRVVDIUbjOa1i9tmIwBkxGF2nbtScjbYE0doFTa8c2EmJmy0gG+Fcn
Y1vGeEeHzmlUKl5SNQXX2aYNIXbOKrm1JCsOGiAhZ+FyeaYranhSgqEscN3VPFDXwbe41YNF3jC5
sZLQ2nusiu69QZW0DaD6BfLkhBLP6oU8Btsykd+0nlD9I5bQYw8PEo8Sa07rf4rxT5fkNMKJUgAs
iZ2NkBGO/WCjGxDcdZiHGpQgW9cKVtxabbcwOiADe8CCHl0HEGk7HV/JLdBBc+pUFSJwPc4acdx1
l0659SFq+dT0v7lJ/PK3BaCIkLFi/KnJ8y1KuZHXwy9vYzrRuM1VV2TVMoFuyEta1PohNV3Ijmuj
/qY78ueQ+N4NiWZ5BZs2KtaVv2X47rLlDJkrtWzOiy35Dwl7X7ZE3Hg35qhsB7U2GHY3HjBjS2QX
4z0dbalb6Umynw6+ahQVG/GnLmKZ8T6pdWSia1SXegRcDWOnXxhG76z9wtdPDqFd8ZLo3Q3KM27v
d4Q6zTHsEKfJRrM7ocgE9BI5iKpPEOgMzE1Yoai8ZFJsaJwajcVfE7cyt7IwOWpY0MRF2J/Lti5R
yp85YJDxXLkgY1y27z6Wy/myaltkf5U3DXAWSvBfQmkhrZC8hdY6P3MRAEwIfallV0KiUaRA8yN1
j0vsvLoNGN+6hYfQpFyQsVEjdOUBKbMva3ad7ZVhgvpjGuXWyqgANJTYGTh4jR9b+qHhJxSdu9TG
b44uI++hsrIECmeIm1ODHFUmENL93e/AL1SA158sn2ZSf0xjA5rlS1prngMhIYTiVWPmzFrbMnOz
C+jBuo0OLvBLZQTWWedPhoJ7UUNmuhojYS3dZCjWMXYqDGeQwDuNYb4kl5Rsg1800O+J7PW8QhPr
TzidRKDp83ix0KBKdvBVQ1dh6nQFmBRcGHGe89dk7cbGBnxXeTnMhtJ5O+zIh0y2U/6eTUvOffKh
blnmjr2cR1yDlSvDhaBkI5AwEkX83iSIRjaol0c/k14NwqHw52TLaITcnYaVmz7XflEE8lOQMo1j
qPxEIE/vgGY/4ez4OZr5R3CTJntO+KTF2jNQ0NbZ1MAPKKxogFL8kJzrISvAvcS1OxShmcu6i0zE
eLJwAcbI4ocM0zVAigWwHzGEa5wg+smT+lsZut1rMyBvr7mRfo8NjwfuyVbH/2OZ7vHS6sGC06Ca
n6VrFy9X/B6cAv8WiRhO06Vmce1gNNhTFWmNSiI1Qo0rgMwaQIsncRrsYhNFe6DDeAPw8g5inc2D
N1b+CcWCzZLsGgf5YtlE9TUNrPHmOxL7FzUhAlcAMkalc7RRX/zolZDTFXrxFJZjs5Bg5DtRMwgt
P+mqmW3U5YK3SyczN+UIQLgo2nPrhuWTDxTsfesFS91sIuBaVo1bZE+O7MonRF4Bb6z4PTmGZXYB
Ssq7Uq9Jmh+yqIdpEejVgVY1i/A7VGuW6kCLB5HYUzcbnXEFLJC9pW7nVUgPIsC9oe4QBy1OY423
stRNwRUa75HdsJY0iky8dqhL0FvQqOf28bnrsEOlUV2azRUhgzsaxNY1XlTOoO9yTbNGsC2nDQoy
mkOHzQFCSXkanPHdCs50pYnqFXzZYmcapTMuzDroEYAfwARv5DgY5lBmVlfUhFAFOAQxmrn7N795
Gs0gF5o2d//fl5pv+cdSf3yC+R5/+NEAawXf98ZDEEFkWYNKSLmgy7kB8YezKq1KLiCUkB3nARaD
kr4u899TqD8Pe2rFuUtXf94g65CRNBhYDv/7MlH98cHoLvRJJuN8VzK6TW2XC9c27kYe4+ymPsQ8
hbqTC13SlKpKXqC8We81Ky5vHaQhHaSCToVi7KSmGhygQLSgWg6m9W4TdJWkGw2iRudB/QKAjebt
puEpaiU+5tKMMgFaTjLzPNtHHbXbY4YnEd11HhhAryNckV4KL8LOnEe9u06r2F9Od/xYGFEqFG6D
w1vQvTNe4JRcG8lqWoomR/wtYyK6Tktl3KjWUazVk4uv+RcLJERbMEzwg8t1fpiuWNa/X/3FRi7S
s1mGHzbmUVN8XM02Vy0zr0oDs60GS+gysfGLB72bf1/1DNxUEZjUqRs4qX/PTUhoi9S8Rsqjhrza
LuqcfkmDte359yXiLXkt9PM0SXAoBaKIB5EvQEQL3hZXz7IuoEmpf1Sjc9Fcvfphc3aJGC4KWLwg
aU8szsDN5OvBnjXyiQDpBEMPFRYdkYDJPpvIg+x5PV5RZb7QBxwIMie5gUDPvkvihF3wQFpTjxpt
BJtzZnU/+iFMkenrgMir/Lpdem4AFgOWh8cms9V5vnbfuo+rNDHebXTVZ7b7FkVDttDLnL1No+FW
N/yHlPP0znGc9A681+6p7cYjmSAOkd51AOJfAzzLoJonwyW59f1dBDKmG3lR0zXtLrVKcaaejJP0
rinKl5IVYNJQK5NJtuCscDUz3M+2vrSapZfo6ZZcaCDjOYouShTxkI3WjGrIiYadna7mu4aMW9tU
goF6Xi+0MnPPDAm8luHhAyfl6B1tt7ujafQnARdRQ6m0+rS6UYOGN5k+wvwnpDhRCrB/XWZTETQ3
6bPoNH8yzoJ4YYAmETWp+Acj39ZtgoWmuezTX1WbAWCkJuiqyIUafwQHSGu0xvRX0aKs9yG6l+d8
Od9W7wpvp9XArc9/ad/02kH3xOv8D4cAKXj/ebafP50sHP9ahm+01vR/6MtKRV2H69QdK/sAhg2h
imnEnpkQSdDKXH5N2u7RzPL0MYFk44HpOhC6yg49O0sru8uIfTjAn1676UBltPfyyn7iILojJ901
jWXn6s05thxtpTllvuAQ4HvopfEsuqE4C9VzK3/cACsC5uTaNx4aVzY3D6RXnZcaD2TqDVB7hXkY
H8km+7Da5XGpL6cJjhk+SGMTcG6AiRMQPeyr+2RPi4MTNz0gKmIsqEsTfHxZNNeQd2TqR4QSM9k3
W1oc1Sb5KbGKnzRIH1eLjSNSuOF1untnCaDNYndNi3ksFRfdri7kT42fJF/LlBkn6klsD7cBM3vQ
ieAPGjUZ3gGpsqJBMpWQyFzYTSAP1E3HytqxGME6cqGPIFAZp48PZNAYNF78etR39AFA66EfQi5x
lMSZSsQvemz1d6PN+K0axY9A+P4rpN2HNRQBh10o0Y24tgLpFjCaie+fqiaHAh8qqF/BU/h/hH1X
k6RI1uVfGZvnxdYBB5y1/fYhtM6MlJX1gmUplONo+ev3+CW7M0tMT1sbFi6hyAjHufcIDkncrDkW
XQzomnWdqzs48LVlCb0QxGiWb2/ckFDbzTi9d2x+itTHsVPF4gNQz05qmImb9p2Byy7C4Jny1yFT
X9q6zR8KJNl2bQ2LH0Rp/QfdgVLb2AN+4fVnA0HOL4kDAGTa8x+pLW8aOVovbdKM8AO11NW1424r
Sms4BKWbIk6RMqgG8uEhHeGMq2DQ+VUPh0cp/xFjuJchGIyvaLAJbImvhmSgJGgeeSwMKFuYKchn
Mhqe4FEBLWfUv3frNftc+h7SiAiozd1ccO+pG9gRb7ONutv7bHHyNSChA1gej5D5Br3DWGTjt8yL
gC71rWfYDpcAJZrZrh6a9Kns+MkrzOgL+DxyWQAefWk9i51zc0RqzR7jL3+P7CXMKGhk7oaAbds2
WxlJggRRqOQTfVKhm86f+j/U/alfyEyGdbOQH/JshmuPRyiD7T5k9eYcmzPeG87k7im9Nrd6yJKt
HaMEzeTvHB11pllkWe+ofkjkQk1I7F6Krii2LuQHnq2smPWsXCnMdWqLag8UEsx5ZT7rWWEvjfqk
gYC25RtPur9AnAwsNcAUnDGHjrJV9NZaY+eXketDB7uM0v9Q7pdJuwjiNjj6KWxHAJVJ80s2OUi4
mP2KGpAnzC8xPATtVTINK2CoguN7t2B0os0YSm85cLA5ewA1jm3WdQ9Rb6k1VMqGzVycIMTG3QqX
ZHndQ9ubEwRc5Yka6dB7EAwDqetKJZptSM232bjZv80W2ka46VrVIOIlrHRBmlmwHzr1wqwuVKqZ
rHeJn1VLKtIBQV4Ic4b1hZc+AJu6Rw0BsSXXViJU94c55h56wM9z/Oksdgnv16KD9mQ08uLeSM0j
aTMEcCfdpeBarQf9o4BHX6xj0f1NCdPue95PRwbz1zUWR+8Y1WG0bMTET3Wa208McumzbF2r8gNU
KItVCNTcJ+oWyJKfTBZuhZV3INW7X+gXU9cwrigRs7g2jDXHJuzEioVp/KXNznlp+5+7FLKrUzPF
B5ZJda8HUnuV5vDQsQAXsuPU3acS87i15X4LEfCJoqb/gmxpv+y4H92mwjRh5jpBZdTOJ5gop299
HTiytLBjVCsTydMOCr3Q/uBsNdAnG6+qvWoFwgX4NLfqT3b06jQDXNwFaEL6AFHMNtzWAPRunYYj
KdtiJWqwjYC+vzdtfawz19JDal3rpc1/jKgZV7WLoCv9LWXUJVc4y2kPrlvHZ85nCa1dmCn2n61p
YMs2TXp46YX9rnE7Y8eQ6bzpQQlfIi83vZTDcCINbV9BvTPO+8+slLCDBP/C6JPsQYF6D+o2PoVV
AdtQLMkPRtK+1b230ifFWL3uVQVlII6FEhSN7ECXHLhSntyyep2vWP9T3AJiX9Qji9odHAuSRz8r
Tnlu+A8JBJ8OWFH0r7AfP+t6yfC0sKKIH1wPUik/109IZCxysy53WP6GMzb8w3ly3B7+0DzfplYR
L0o2JOOCWrwonhZN6UTbvB/ha2bAB0H4Oqili+91XirHHbBt1bXThxrC+sheoI6K1PBel9devSkD
q1sSyo3wbngHvnrcDfaEb3uvN7xk2jJghxeSZFrfna18u7oit1avVYvVIzRM60aljrGO9afQHd8+
Ud2fWgEshXwOsJLbBN+eg0DqYFNPXvFYVeqbjSjjt7isNwjE9Z/NLEhXwE+Nl1YIRPbMvN4o6blL
S03GIhCZeRKkiECBYio7iMhhnxMeqIoOno4i0yekKeDlWkwwogV4dZN4LdjKmnBHIC6qgwAA/G9s
94xATn7x9fKrWuvFmhq2S7iDJbkwhnTPmYGnRJnCA72rQw4zHTP5FuBXISzXeS38KFmZjpNd/JSJ
YzTl9XpoVQuuN/jicPP8xuvsx5h3zYOI4mYbBHm2DzMHTml6Muox2XBcj2vnFaH9ZBV4k1p5TIw7
SAgSRp0OvlLlOvAca03FHuS9O/etA7edrZtlgIuPzf2kAlD70zjbI6cBgiEcHq5wBnmrK72zESR7
FbnrP3lWBDYetbpx0ql4T0VsBchib9wjuoa70MdhsSLuf4rU1Q65XguPMLg8QUixukYIxsx1VKQG
oNubnb00PAggdLyzHkED7w7cKrQ2tUD4sII1xHvRhYAi7qt9TuwQCGnh+stUK4zDqvXJravw3nMa
eerGNFiSorf7V32b2/KU29qeCRH4NbR8JUwJiwV+tuYX6G20wPxb8tZr3RFaL/hDSCfu7pmoIDik
l9oxeuvbRVA0tq02uotMiFe3ARJZeDecPnMGZ56hHZ9hF/NWT0AMaGTO9dR/UkmwDo0JHIOmSXe8
j6MNkhzI64kJ6yJy5VC3ASkklXJnplnziXpETcy3Ccz5FthsZctZer4x2LD9Y5mE55EvA0vGEf7O
ciENF7k13M/olrbVxyK1IuLf7+n+l3H/W+svY987d3qqUhjtdgqnQz8i6Qor9PI4IAKwUZVp3ytA
wmBzrKZveXBTDH3w3Z7KH7YjxGMrTbxZhkNwAgq8mse0WWGs1QimEv3e2MirbWJEOWJPeg/U6g1P
rw/Sn+wlY6/vnOl3XnUBMYl9VsLch4N53btZDYPisX1jYr/3gycD9uZd9shZzfA97Sto02T2RjoA
F8dpWZxBgldrwJ7Kp8ozvxK10XC/YtlKv72PYfEUrYzAeWld/DGJtQaEcbl5L/r1UG5gjxxtpBeG
J2cE9coZngn9nucdrOmiYLwILvqT1eJFJi4D87VO5w72cM8Gc4FsQQmECH4SOXaYCAvz4kQ2NJku
OrpIrXYHbie14l3ReqTWP41N3QiZi0xBQNVQF2wTsK+EAa1VDuJYtgxbTV3fVy4EA8bmpWxFbv9o
U0/cwY92BYXbMLtGoSYwtPEJSt0O/6rAIV5BVoPfGAVc/0bDSx9DmVdrOElNZ1C+5MEtUnc7Fbl9
ayeFs+wcN3rpLHWXyZz/ALEf+Ea//RaVfw33ohbwjS61IOSPZwX0EXyEYvzs5DRdAPTA8EQ/f6q3
uHK3XlHN7kP+aGW34HYflYIx0rshUVZEzdZpI4jhTjAkem8wCw7DD+MWCjZQoiqA2kdwZVE6cX+k
YjPmb0WiHuLp8LF1/LlIrQkDPew/js0nYHRKla0gbXtyak/tfb3BAhoRjmyizKIzlemguwT5pPZJ
6sUnE5tP0jNI2v574OTRrdsP/I5N6YXEEGzV21vARpMN9Rqz6TtYeuEt9rZzL6q2Rhu9Boleeuf6
91zQr5h7qbpwN62o7TUilAAIDxV7jm1ow+F3HVxVVEOPG4v/GRwZ5KCCLkLQpbfPE6DiMEes7bsm
r5tlbqrhU+Lbr53vpd+tssFwnYdyZIlXJZZ+c30YrQ6hw2DIFuI3HdbQRulHpEk6Mz4HpvEqjYDP
G8ouNbNTnkSvtE2jFwQBlutC2F16oM2az/EdBBm+WJOaF+l6tUMgz0aFR4VW/qL6ZmhB7dD1vBfL
965UD5tOiQeDXy4g2DttQZrJnj3YiytTRF+yADRoD1psl0RG/UWAQA2oQRN9SWAN4DBob1heHGx/
Hpma8XSrMvtZYWdzhgSTOmPXq854A0l2zmA8CTuOj3YSb0IrK++lTLpbN/UAaOnhDDog5rKsAsZ2
1Gp0TnMKQ/F5bmWj+60G+eOIzRHeWlxuwPISETLqSwcI122cXhk3VIpL3139+1//+//936/D/wm/
57eAkYa5+pdqs9s8Vk39P/922b//VczV+2//82/uC1s4DoeGheNDfcR1Bdq/vt4hCY7e5v+KGuiN
wY3Iuud1Xt831goGBNm3RAUhuGlhidCtz3e2r1UVwKS/a9IRNNy29b4hdY70ufraGav5PTbso/QI
xso2pR1W7zjdDlAzR17cKcq2gnTlYJfKF9FYxtvZZTCNm5/K4BFfIgBh3rcZSeokK2RjMhiEQJmI
DmEafKyjzmUmVwzf8QPsiYGe1QdHZcPZ1ochaapNjkUPikx/tcqq/QQx/WzndAw7didzK+CRRDd3
obHUmSaAmwJb/POt59bvt951uYtvluMgB+3yn2895PFyo689977p43GHJHAI1JQ5rTNulC9ViqSJ
3k70E3jQpeDVLfVwwXkCVZsBJvbnXpUKjEMWiQ/z9EzLbNhDC7Ni4+A4dfQi48paJXbanz1YYh7L
AjoZI3JTTxNEn3F73W+6K/SngfHWXVkAp5FQjif6mZnVeNNGiX3g3MKaC0qD91++l779683hDFFf
3B0OaIjruM7PN6cXaSkAnVf38ybdLRzw8nP+hAxFfoWjbHcFVf+RlsO4VsaGljwq6l6Aa6nrWMCr
2Ir8V8SA27XrZAqqaViYIlXDrMFxmk9WW509vUfEQ/FOJSx/dowClkFFj65jzo+1dxsZeXULoP0G
CXvnPtdq+iW0bSF3kAZHqoNkWLptCug/UisNqOJh42hdfkTN4FpbxRy8PTtbIjiV7CdPQbU/UKA8
DgE0M+w+rZZ1ABZh1NzDu965/6UvN29r19oLOHf8srUnhzmrdfyDbiT7uakLwU7qEfTA9pedTB5/
r3o/e2j0AZHConISCIChkMVut+hAPTxkfqEerNasNoY55WtqpdF9L+fROcR7b+Z4Iy8strZ4k34Q
l+8aT6/KZrOhhtJi0X/5RnD/p2+Ew5gw8b8Dx2wPNGTP1j+nDysVVhZrhJRMeO/gEQX7ODZcehPy
ysQzjMsn06+tV9qEcaMbTqETDBcj8rFFMypYQSbpmVxlZ5dYMo+d7WHpY+UXRbFotNtbDBAgvHfK
BOYyaXmkQdRAxf9YN08WsjTY1rUAyma0hdx5/WQeGRfmkT7xIbXLhYpHoK2QKGI7LpL9e/NvfeYK
XrXb/7L2/Lzs65sJASiXM1f4FoTofPfnm5lGFTNlxoI7b6hHpGIzf2GCv3BrxYYP0Hdmrjvpq5ec
OWva61KPqorA0ut5D4VbCM8ijVgIcI+7Ylcjz6DX2Uqvrh8OIBmduxbmbehA1fD4QNDJjBBOCye1
rFIT8q4Wy66mn8YLCrZQA8uMtwZkZ2JECSDrbvBWLZOigJZN4MurC5zLP98V3/vtK2ZzjzmeaUFy
l3H7l7uCHRUPVSPdOwa73LOtDTMgbZICwqZdbkkTNXSTZDUU19id5OqD9HIOQwOSS6Y66OeBGCsg
JU/SyoE3Agc3uM2qrhIDWtxZvSQoYO5AngNWyOHR0YjBJNx6beE9v/eqXaDTPAbrxl6HhooggShG
bIQ7Kra6rhdgKEWj/Vsd9St0qGnurPtR3VgLbLW58VJpee+FF078HsswfEWsMIFSl1vuqSUu4bEV
VLDhotYPvX1e1zDI5f4pai39FRg/4+tUbBKrnnbKAVBF17N8cLFGIKgI1RS88UOwXwCM74hFV/vD
vaUJJAWIyEjd4k1Jl3RbP8JBSTYIy8EiLAoV5J17M9jD3Lu4tE0MmfmpCY4i8z5J1TZ3VJXj0bWS
yGFsqEgNpgSFipmv//wdsZzffjo+/DZ8E+YCvsPxFq7bP6xDo8/wuBvt8i6KTB11Vs9JXcVfVA/Q
YTC47BaZnxjwPACAoa8XfSmgiIH8fvBSIK20gW8qVDI8N374eaRfdQwvMOPJz4wYHFdosbh9UiEm
BblaKop4WkdFO913kQdVkVBtYu2IV+RGfoZMLKCmuog3jGYnPK1yo4tZBfHRUjjDjoogGr1NSUVY
Ia9jQM3Wwsa3nBhBcWDV63hymw/Ua7DFsTOqqpk4hEDVtJccVLeZeu1kEJKAE5g5U6/hNpffBLbz
gXpdhEO9bvusnU9B5xlBzAHu20q9F8vy2qtr+eFN2oH/OoDE82K3FpzCGctOQCh4D2ZY7oOoMF+g
KtJssKYGW+qWJNA/L5Dr6hsBvFOHNwiqd3nz+j6tHU6IAOvhNG3R5iFC8cWpbvkE3CisG8eyix6g
uc6Bz0G0rvLq/VgjIwBagbeE+kX8DdsntcimMnhMu8laBcYgbxSwobs276w9zeQ0yAC+z9SzLLzz
iwHkZPhkdcGwtGAah+A0uMlCH6jeqZpxXTt2uzTd6a2OGqjfgFE2Y/Y8h4i3MLGqb0SICIribfYZ
AvAHcoZskuboDJP/AhCju0y8MQJ/AvapXlOZuyFGwN60bBtXILLPIq4PdaAeQWZIbxiWw+uIFyN4
XsDg2sm7B+S5QtjZhflDnk01bAKKbktFt5Ttvu4AHKciTJjt27pmm6S18ysi7OYqZ9K7s8pc3rDS
25rj4N1R1RAHzSqwgmlj6zqLlzWcO+buQS/VxSrUnoK1MA2CuqF09xQwiihDpuuawQM2umMghGOz
JCDd9mIo8xpXDoJ6eb23g6r80Vnpq51MApzXOljiNZ3flqZdb7msDeCBJsg1gMW5KeI2v/vTPDLd
D1lRbhGw6NZlB0s8FRd3hWajAAYJl2RNRFFGDtPGWir8pFBHBwfGAdTXnbBKibhETn4YP4k8X01j
Pj4mKQgaonRN5Frwxo7dLQdBI8eDVIsbOrJYgVg0HPqqqZCB67s+PddJXi5rk/lX6JNGW1sUMRxn
8vGUWojOA5Lo3bsWEgVuHokv4FStZRbyH2HrH7sGGRkaDjiAf+VhFG8BaJo2/7wS2r8+LbFr4Mxm
eDC4pmliTfl5IUQYqmyswehgGG8ixNoHSC8RZQByU7d+1Jo7SIUhIkJ1HbyjoqZ7mBq3hOENVPJd
rzCvSaewH+jL7GuObyXAZfz5vQcw/CES1UG887TECumstBBZxftP569JVKXVBrb0CRaOMMZdhnWd
zfsIG+jjZcvH9NJGjXVLDQwZkNt/vg3mr/tSfRschn2D/s916Q37w/PAGwbgvAVrL2+Yds/XTFL8
5BmcjyHihTCAbU3Qy3z/0cvQXvHBLn9dDGhEIQHyp19/VEDPDpmyZPnPl8zNX/Y5nilMIfCXE1g8
+G9vnmCamjAajJPLvKGfAq+CEnoYf0ZMWOqgPNR20m3pB2z7VzU94ysTUKrfq0PoNs7VzG7jz7Da
eO9dJ423cuJSQaNpTWHOzPPjR8uBlksu12NUQzgYKY+VSs3ozgjLt08wQuCrvgXNQ4UmX43603s/
BYu8//I6Tu8P75EQB890vAZzvFjYrs8Zyj9/nftxGuJqctLdGIDq5SxtmLJ0E6y2PWw0EUDy7vqp
h6GuJpz0bXoL0Fv19N4jMPiE/JA1LPowgGujBSpDPAywcoogMC3xzAELNI/uHZaVh163UpEOIRLB
ozuEp4gzeFX9PV71TgqesGl+Yf3xn78Dlo4u/PzPxY9XeFAJ4ZbngZP18z8XVItsRCYr3M0cLrtY
zhEZxPb9sxUqJC6hoVLpQzqFNXTAUd+NCpw2CFQvUhcqjmHbQZiPeQhbh5a9HaHlHOF9AdTdD+X3
duKEieq/fJvxR7J1NODDP8ZhFv4lvm9biPBwIX6NYjG4+uZeHNVb2ab80MIufAmkEBBsvRN+ijMf
EngAnguvAlOSD/GC6oEA8jbQYkQCOlbRJ5/lEmZHjnsxkXN4zJAXpW4qd9QxjBB2oWLuQJa6TnoG
UccYu+WhKQ7ImH0B2Cr5kRUXbBrxRFKhjYxUIF601PASkcH2jgey2WSsLE+N7LwDksj9tqn4dAtu
drjCUm4963m6Joh/TNPbPJYBpUcXycSiuJhhhAcIFCS7C4D2ZxGm+cHCr9vU4aEWClRhe56Mxwq6
GxfqRdVUHNty2oH9/Er1VEWNdBi7MliZ2PYv5zNQZa2nrM2hW7RKhVuq+3Ay4TXbdkzq44e6rFPZ
qWHlyulL+E3SEDqVA/LX1pJV9rGO+hhOlWsPtA4Bi9+vGlbUeCcUzN9ip1XuQwYVRAnmGFwcTfAz
hVQrsP0s55QUFsL1qRlAJq81uiOVc5GHyyY0Y+xux7UMaheualM6LiGgjCeK22T3Xht554kHNy6P
UNJVrQzMRd0wB14hTob8TciPBs9+vPfoHfYDItgelnaeYr+IkUjEefvGg80yzeHriSCcDtGC1jlT
Dy7LdIfYOALQupHq7JSvEbqKbuczZf64ycZxWs1zxNjxJlNy41XbuE6hFKfHWbVQa9M3vfU8Qx6U
Vxv+lu+TeuYUr0D0LLY0K5+K4BLL8CAc5uRL0AHhSFEE406y+TxNGPATrFueqTvNMyCtv2ggpHmg
YhAJrlk7wHXqS6BDGUJPQ7rWiUaFIjR2VYG/CV0V1dkW6AjIdV+of8xjiHMEZrSiezMOwWc7r+OT
gDYc1phuY0Wc30Hokd/ZE6Sw4CfhrxvXidRyMNIFHFuyK3UBxsAGhQ1upLFl5Wsr4c3W76AmXMtX
2Uu5GSYe77lhFU9yCrAB8eQrEJD1ym1y6wjX0eHO6LovZhmkr8BFYSuhGvMiQj+9we7UXVCDcocf
XekZ1zjI09NUN3JFJ0Bk/Cg0nDHvxguk+iBjP+BPQSeRwUNe+DbUVwe5lUXvb2tuFJ9gvb0cWRVs
LFmDWuojjWM0xz4pkXtoEQxcYnVJ9mbqMXCsccsQeWSLYohZuQywiAVmqK7Uarpxt3Lx5r+lYmT4
wDPBeHWeqsJ3uESM5iL8lt3DECPeBBYCeVQsVcVuQGnczX2bAfxsWAXkm6C2v9JsXuEZW5jsOku8
hZv3ljHwu8w+Uttco8CEyIB4my9VGI064J0FViv6ym2J9yuIiIA2VOOhiXjs2zXrmGiCZN2WrqPN
GT/ZXL1dc++KG8CJ1XzN+uuwgbZBvqazSgcI9snzkEnXJ9AHum7Em/v5uv7pmmnQUBu/XXOYVhDs
R97tplHDpjdSZ9tW/r5Abg4ctLYAsMPosLWgj6NsK8BWkRMpYs/Z+dQijBxsRSVh6zb3bEDqSBwR
wrVN40L0HD0Q1ZsgFs+pHcFImuoY5EWjE32ca4vOYgtA7QJlpKsoxgPATu+TugSfo4LKG7Yg8h68
S3lfZnCk7P0rdQBowF4zUKnWVCxYat1hMHWkIXAAE6s+6tWG6mqBZHEbL2GFOu7zTi7fhmHeOmqA
y2lL6G5bnbxnodPcjKa7fe+RlWOLf2ab72iudmr8M+6I6pZlURypHw2twgF2bGyo91SnBtafRp68
TOXU7oVdyhUiu8mWN4NzYKnKzuFQYac+rAJV7EWaw96KqWwho2L8Hk0bqbz6xyinr3iDtp5EjuRC
UgUKmHAI3001x4ul1YTXIYCOjOqs7LNlCuSKMQiAWbzpNNZr4tgQ4m+m7I7OPIy5c0iSwd1DGnBb
CBfyQtbkHZsk+m73Vok0qQFxS1c45xhPjQ0vQhNsOlhmj2npL1kAzINRr0sOYQ4JlMWrCNkFEto6
/YmojRhwkxMABaLYyr8Zbfi1hLPrJ3dg6ZL3Y3BfQ59yBRsGBtrH9HZusPiLwy/njdtQXMGHAG0u
ivonoIRBcDaBKPjpfLDoBp8vr4uNPxZQMIf6+aaCBsgqkLDQUZ2JDffYma8g5i2Czqpf/BpU+wiq
cTuGWMaTz91DmelZK99ciglGR/bQmTcqTpHLoZGIRQZROd4HvlkcPJhJr2lApraTlYjPoJZIGOT0
9R4wffEw+e4ttU9ugpiuWfaXqEB4HuxG+J3rM2V+CKEv7j3gZ9fsBxalm9Kqgs9BtZkH2qJbW+2U
H0yGCBdM/j7NFwLU7MJQuHEpXgjOFvI3y1xPCODSIY9b9TSJaNxZoIJvsqZtX9JiXFAHwwY/D959
2RHiS+WdL2A+RaeqHZC3a+wabkNgIE4uFDBX1GA49cbHqvncCptvBaRKt1E6GM85x19enxMSd+Vq
ioRECheIH3gkl/PtymGsvgDeJbxzDTjUBNpEmEZUCRA/CCS9NJMbboepqHZwIRmfphw+K/pGpxl0
FSCAmZ3dyfABwUusxYRH0iOSVY/lCAePGHiCXR6msA2bE9/IfjvQTkA8y0XqUgvBUIMZevfGAHNO
/TStjMS5K/RBSOztSjsx1vT4jP0ODeJr5A71/EAtsnja5tD9WdIg6tUBvTtiO3mmkju0Plw3ejyG
89zaYptrHsCgWnhAxTxKbhjXNCyOZtCFz4OX4+aA7DnHIqvKBMyJZcOaWt0slCsDqbs9BR+BJP0h
C8EuVNIzWkBRPCo9I+TpIKyO+KVT4rx/kcVlBL9JkEJOwJ6KU+t02J125WDteq+9sXQDuG4gkX1o
NoZih0Xf3U9FAg874LLEKXCsvz6OkQuXnWn4Fpqfex5C7LvtMgTBfDtdRl7ULAWekdvSZjxdwo5x
a3XCvtTgm9xNFYvOdsZu3jorAwm/oc1Wc9lCvBAMzbKB042erFbwIWXJVca+vENqHAH/yP/euhJt
ViuytdXU+JrRiWqef22LxlwDic7WwDvbUOJyk2cZGu46M/wcxjYolj0k2YMoLU5UHGxrBwwadlF5
4NyrqVjno0qfw6hCJkObemEjnT7DLUFsKxa8tSZySFdQbBr31Nox75XnUXVDQ41wPdkMjAVZFrcI
vjzSeTLFywNdVKbnB2X8zxdFrRmij3RRBhQ+sVlIy20wTuxEKM8Z76mLCgnwRYA3mVksgLrMMgIf
kKGhESDArjt5JCbwPtHcieaMdScny6ZV2YRrvNIvAUtK7oEDmR5toN3TBuxgKrE+xxYNauxUEqa9
tyeWziVZjCc7zPtbagsa/wZ6XeKGSlbI7ktIS84loCqf28EzL9SmwuyLGTnxrBrO4DCP3Ajvz/Mp
WCUX+G0EJ9IGh8BqtVD+CECIvrigzaFZYEpxpFaF5/zCzDjyNNQK/3f8piSQtm3IHl3Pl8uMnRu3
SvdIjeUPk+sl29Rg5oqKoWTNWVTBJ4+5Mb7F8CkNR6iNUSNrcKrcrv2Dqo38YUi7fKMShOiptQ/s
7FSPWNHmsQ10UoR8oK6ZglQ5AvXYuOuTRm3freH4IJF9x0Q+FBgOQP/Lqq8v0oa1gEwzc4X8en1x
Svj8ApSDj0kEjMUIx4bNXFlGPprK2rxNso7vEXoYYQmn52AAgmR29qnqo/0wAaMOcUR1b/p9dinj
6MIM08gBFp3wwmbasBPSrU5cN8dgBOIsyMr8nupgdPXZySwAsXRV7PcwjdcvQiNNMJpgLVh5jdUX
4wcT0KkggrkjFWmEVWyitGN3VGNG2OuNjkw31BaNaX+LMMjcnXr0Awyv2wKRJCoKhD0h3N/dTd7w
GVI5zYmqGwOwRnxBuwMVw7rkYBqBLkBFOvSV9WA3Up7pTP4EekWMpxcoS7hQOjBnBe+NFb4o8rbn
A1vbrO3WWGnKjWpyb0UDu9w07vrv87+2Lv1pNYJsDlgeZpkS27pJZbK1olHdU3dHITFrscl6u3wR
crwDOc9+Cr+pJfii4OOHSzg7Qdnbs+3b1NPIbEMc3qvoUzp4GyD5hjOV5ioYbiBtOAxbEGrfhkPn
3wZ0fOyWUDrYR8XgrSUHz2EECva2S0Q2H4JaaMOF4OC3OWRmshpyd8Og3vrZfttvWg/Gfn5UxKs+
Dc0z8tnNGUjAbJUOMvoa7CnM/N7OePeP7TQej+YML38y3yDL5a1KpIiObQNuPrmjvxdJROe9COoQ
5Gd0Z9AU0Rnb78f3VhpbA5a5qnw27AUyWDe1bf6glLArIki0VZW7pZQwdm3nEUYEdw12odQrSLzH
sYdecZj1/mb2ULLMx66Nm6vP/fIqbflESJgiCcXGKwp/0+LRiZTsYnRBqwTJON++62xJo8pOEV5b
0jSOCqCA/upCGlvpEJUrSOEM67HP03Hh+eoWuofJngBScx3BpNyhqVezuRs8vwEQKQYooLtM4KZB
SDmaOCC7CsQZ6P7Zj9QKizEYHMPXQaZ9uBlCxOkKo4eapmnl7Byl/tpEduzW1ocR6he3YVZ8Ga0q
PVCJ6kVrvQ2lOjow1xhWI17abhwbWscxxKmPo1d3D07a1uumjOpNr4vcML29m4Txklpznvg3ZcUP
1EhVRdetfJuZVyrBLwfyvGOWH+HB/nE2Zm7isHKvcMpu7oz03Fqqv5ra/rzPkEL3g4YtqI3q3NCA
jVXcIyCk+1Odn56bqrVOXZJd3ge648AWVPxloK0cpMUxCHywHmGK6e1MNCDJVLDLLSHkRWGfANEF
EyGs0NsZhrKOKujd3z5hh78xvQDorwbRI0TSEKXQLATAA/qyc05UagfDOcIY45VKdADkf1wmcDrf
2lkPoe5OhHcd4ql6ME0TxI2hf93xqqtTqG7rGZvIcU59b0R3bgSQlFTwgJyeLPonJZC1XvHIFZBA
xe2jQ1JVR2nbxplKYw8e7dCbT1SqvL47VbmYthKZs1McRnCU1If0709O7LfbJi1fqIc0y7ceVByl
XDq8SGBLyBtI0IIENMGyduFDLfvSl9K/Yboh0w05B5gVgrCg6ee9fwOy8dsIsF1/TIUFuo4j952G
KNjmxK8c6peTVd9lGqbgYWnf1QXCKNSB6notBmQACzsPqnODXz1/o7yz6wxLN7VigKUVv9Ch9wfY
sMFDd9PBUAkv9GiIhAY6j7qFg7842AipUT9qBbjwoYMr246Utf4/Zee1G7kRresnIsAcbtm5W+pW
HmluiBnPmMUcivnp98eSt2UYxsY5NwQrsSNZVWv9oQxcLFFc/6KEtQIDjf1QNajy2qpF8R9gPuHf
C7yEymA0n7/OYm0W23qt02Ja7Sz4Z+tXv6ly7jC7+SnGsfkgOEs6hJ//St7VfGrIRqr6Fg96wmay
PupT0nwItknFVLtvQ8+CBwlOttxr/dfwEpeaSws0+6EzUaxZ8HH6xkYCAfT1rF3r1JmqU62q3zi0
4t+tfjD+NbZqo3YTjMI8aIsFSa4TiCShxH8GgLJTVV/16qxyu/i+9215CJxsebHz6F7DpOPXegJk
clQnmMJ/1ngtTr6fVuQRv0Sf9uKstcZDHrGHSNQvp05lsGDW488jARJ+U3c9qAZrMcU5+N8RPp/0
+kkF8jBuAeNhLVuzmrrD6DfGCz+ldhjzuNyqYi5BGjuEbUJVlFPGNo2VQtwmZr+xNHM/jmkKdoih
AQjHsOHOu2idZbyoC7dpQ2B1LQqXCwclsfaICC86wbP/gMDYrhbmdA1WclA2YRGqO/F2gPVEKjvq
bOsbimFIGmZFvTGC3P6muSXRWq1s4Lk11re2lh+zY+UPMfHPl/8YpBmzvi0r070vsdXWtDRjrbSN
Y1CX3DHbRJ2My5YZyz26luvsC80sDzMYb+LjTL6qaEmbndU6+apih5/qZilE8zjPuX0280DbIAM1
v+uIJm2G3inuCLkM38CklTaeCaqXqG0NulkwvQc+or0IPhV31qCpXmrwf/WyNLggpeEKoiHZ8M3W
7tUV6q7/62VV8V8vSy+Zj9W+0UZjS/6wuH4dUgs9uFq//6opDObxEEzWpm2d+k414C5SXiG/93c6
wr7vZcG9zDzzikuYeyzmxtlnZD7fh1Zu8xWzlHqYGMR159+lKMHepgHL808wEyOjNs1e86b7a6QR
FZ8jVYf875GNWVifIxXaCYvJx7nqjgleFT9keZgQrPqzxYkybOrBfXVQ6dhVw5jct42WXVptMveB
41bPRFrIbXmD/Ue/9KEalVXzRy+W5FtHMH4LqkxchU1q1XCI30GCzZ5SGYlNXOTNz2T0UXkgc5ZF
zKhaLd+XJGjQbJHihlzkcPLb6oNFf7FtJptYFMZL6D3N/ncWnGBq++TP1egkg/X2URaGt4kqJ3kw
usg8+n7mHivLIEkE/h6b3nH6sN0KGxvmVkOLPnomhN5wgmvUGNXLAIVgU+MRcjSCqnrRSVVB9wyW
TW2L+mWcR/3W4ZbIfVe9qB7O5B/jZc4fVJXbBnKT+r44qf5LPDiHpjDyrWoliN9dkUd7VC+lqnwx
bbHa6R9VqRNWAN8IHxN17SRptb2LpzLSsLwZN7YqQLD1d9V3qor2WiQOjO9EszDTSYoXQlfXIS+r
71YCRtpG0ufc+j7Y2gVShzSq73M0o+bZ2/wp8PJ4r/WfqrtmgE2afBb2qogug1d140dl9c0RZz25
V9X4mG47Oy3gUhTmqTJFs1MXHTTnXHEzvrhlByXPsk9gyLKnrLLx7bEBd0tvwJ+qGiKmwoa5mmjy
U92BMhLzAMmrHLONG7f9ERUvjQTpWv5/HPx5qfXV/vMCRowLaNpVqK+sig0dzH70LF5TAzGy3qid
UNWXxrRs63i0Pru15fSPbp2f/7Oby2LppLNOvp8TZQlOEvFXknVBKD0Dv4Rusb/pOO+W6EG/6Xog
bq7biHBZH6KsD4ZDADdjp4pu45CHJ1Bwp4qR9TrEbvcmrNa+TkWckcbkYoPrQCbukThMh9Al5/8H
bPatbpYEJwA2XVIjCL7bFm5yWCfqT4i1DPsp67RLFDT9BXK3v7eSWntMZwTfBBzv787QX001fsmQ
gRqT9lddYlExed2IQivew3UUlFevnvsTMtbzMY1kdytmDVVhrEjeSBD9LtJB/BnrR8e0eB+NYb76
uT/hRsO9p60kszRtjAPMgP7ciQW31qF0dgnany/6+qBg9z791FyJljUxMfwih2Nm6dFx1tp420nT
ei2Tzj/WDUEIVZyBlB0zLUs/i5icWkczkNlncYy5Swusz7Z6ldqvuT6RLbfKkvmVYuekE0W3+uzs
ka4+Nhgpfra6bdwdPSJCn2NF5bHOywVWg+vY2iV7ImcD+8f1XUHvKbCN04bP1sKBSNr7OiqUa2sQ
1MkxNrT5szUPIu0QD4b+2brkaXQgxQ4ZY71y65EIwRLc+mx1DJyeHRPBcXUpkejWQe/QUVVF5jbj
sPQS2YJ1bDmNy8F0IkxT1tc1BnM6YN8GVWuWJ+nX3TGay1e8h6YphGUp79WBn/evs9S6eXKZ7v7d
Q3UTUF5DEnn5QRVljclwKRxMk1b7yMI2/ftg6cAZ1dGNydfyEEdxk30TI36qKlU/dYir9KeXgCxV
JdXoauhP9sW4T9fxX13TnFhUnpIL+6pTZ52pv5gllqZf15Y4s1584ZxlEjHjqW5RCue2QStnqy5s
FDx8wgT2eAHL+vL1YlGF/UijVQ8ZG/J/vD4UDonIUZnuVN+vF/PM7OT4sr77qu9jrTijXf2mXvnr
2klp+hsCY8bnNbznyDOgiq52K+qgJTitiACX7Hlllf1vdZ4LpwtV2cQq4+9Th1Qa+i1IDlhasdUB
WNx9nqquXZ1roejw41Mt/8flujw5mFFMamF9yXm9jhv37IpU2Z41H4mRwNwZqc/aDB3cYDSCUxPz
L1dF18k89k2iutedIH5r8XBT9cbkW6em1VnGAr56NyRUMFcCdwblbL8WRANUfVYE02kRE+RAdXFs
eciRgCskBsKC1iAVoA51lwZ37XpQxa5zmr0eQRRXdWPTkKQmx1+HuqnbRKZS7z71Ou8+y+W2D6zl
wiRsExtbG9zIG3YEvphXspJ1tuqoWowE28a1t1jHftWrsyAy/hqmip9j29g52xWaqz+bXB7m2dTu
gDTkvl3cq8NsJwhWrQd1puoSEkZbcNDt5l8NSI1DQFzHqs6pNhxmva7O/6pXPdRQ0uTRvmW5/PmK
//ViaqzRBj8JIK6ROUK/+RjNe321R5zXA7iuvw61MlDMoZWc3Fjftar41We0Yn2jB9p4MKWXho7h
JBhKt/HJq4v8MIo4f0ui7FFRShYZpfwtun/2CACj/989Iq3ptvPSIQ8boCAa9B3Bqy4u70zd29kW
XrtfVV6eIo7wVf4a0ZpZf7Sq5h56THGn6j87e7PubYcCRzun77sHtOZhttg4dkzETgLSfa13xJaq
CpvZ6R4+K+tSHgD0rUKu1FXrQbZ5smOPrW/VZT4bDA//mAw17UVfbZxWb6dJm/VNnkf95qsu9YXn
fZYr5d301WQYyKmGaqSq/Ee7KkuJFsa/LvefHaf1HagWdVBXdA3/r7qvIncdE7vq45cNjjD7DALa
NiDjMoV1PNf3E26MZHaqRr80cFN0S1BULX0kzX4bdy3cSn7lvap0W3c1BZmtdJu1aJ9ao3xqEp1n
iZl4Jz/ICJeMbfZo+u+qTdWAOE2PHpHHzVed6+DjkZSw6YzMaZ8EWIGn6kl1V4fcCli26773+Rqq
zhZ6imiIkEez8sejUehgYIoivycYl99LYh9HgQpEE1XGyH/X56haVB+wnB147AEd57W3aoA7aeyr
wUIyrMjNc+Vkg3yJCgx/nQYrvMCPnwsnmT6MAsx66xQdeegGU7o8BiBRyvk8N5DqWTjGDwhpYtCo
wcDM2DqHY2HPvyDabyChjHGY9yNYIysAs2QjKJAn/YsWkcQbrBbpDg/pbT3P0pO2rrvgLlU7a5qn
l1oCJk9clPUNPzt9XgmjU4IrEYKPPbdfXpTXaCkQUe3qi+WY5HG9Oa/JDv1vWZ2pg0xkdbSlhdhT
HN+7fx8IrcF9n3isFYlvHnRffqjGr/p/9V2mRqzYtv+8xtdQkfnDGU++nbr2V706+6pbaj+5S5DN
Xt/Bv17pq069mWxBetnHhfDvrn5pJ4fGLRHaih15jzAsRvVebO0nv5C7Nl3A7xePgQeRU6s6/6Uu
zYca+6WbTiL1RfbGEi5el1+GsQhelqiXW+IuHt8BrbYc3b3F8n9nrsVg9dJdNCA46krp0Br4xogf
qtFBKugp4nZhzX3XZk6NDVvMrY73OsdolbMlAwWWQZXVKTLp4xlE68r7mILXIsLnO5/GqypB5Xwu
Sn28fZaETWDLnx4+S653LJZKf1SlICNC4qIbUFreN/Dn0IbHbrmpgwkQdldGlg5Egbqysf9qaEFU
Yrni+7tOd3oXhv/agqhKGPOEOn5doUEn4JbG4lDmCWb0f18ZcnywKy3QlwEmnNCdCnuH9pj70AG6
ebArLz3OtgezbKiBlqwHi6jIfYH1vBmxG2FVSl1vxQerXSaWp5RU3zSxzbB1E+jq2Ps89Jgmpdp0
pyfzuC2IbP1Ehacx3J8tSntbPSvMO0urves8kFZTDQ1sc3w79Y9hdOBwLt1vCFn+YZZddS4wa0AE
8Os0BZ59Jq0rl00am9W5M1y8uyYtOmHpQMwZQqXrtPWLGICBM8O3J4J79UvBAufQYoW9Va0F5ML7
dizeCEbn3aYfl9DvE/lUr0lVVGaW0PFwcRziAFMAGFLYivSlfpZGtHwesnL8Z/GntrgFQr9afCEq
BC9lPYuWSvyjqBr+VZev/Wq/xIJWDTGWbsezxTm2wIEmIch4zIXYeUJvYcUm6aPhtDBhGtn8lIP7
Eky69ZL1k33MPDva5/UQfdOgEUxAaX42C5Kj5TB311QvrPuJbOemaafyNiVCl4c4holWgvJCD2OM
TobM8IqUZvRgrgd2Tc11XIlsKeH+HRhYFulyxDWGRtWNKfo34ev0rK6hDsJNAIHHe2ip4NKEveBt
jpShbc3frbpGaZNEOq5QfXpIBhDh0eCIa4qOw7VqBJqvMnKJRFD8ahBrsbA7oE8WJkxfDZrrNPca
wE2vKVHOLaX3bsURWsui9S4uxOJvY//TXasjPKBO/RocJEvQhCCY46MB1xUFrFHDHdXV7iAP27sx
Lkj8rA2qTrU6BttcxNrpAxy22aBBGGrF4t2CDoS479nJT33On2TTaC810K6jXGxznzel9l462kZ1
mHHY3vZNZt+pkVEJVEdZr2Az8lQYOvndv6wgOidntsusW+o65o2I5LiPCw0Hkb/r1FmbimazhjP2
czAPcAjZGQ3z5PPHZKw6OG1uXoPqRRWsigdEWAD6O02V98tr5z7bse7OdzYMvu3XqGYdH1v1EMo5
8g6qQb2VCOwDFj4xIvOrK7YHFV/rpXib8Xy/DbURhyT0CTi3y3zwGuntVDc/IkXg2gHz7tr6/z3K
GZLmtcd8SbPM4QFxouEBNgJSHxY+yWSS7r7q+6QkUbwsPttBuqmGLNf1O0KsJzVI1fN5EX3oxjXE
5Vk3st1E2Eff/aY7+rsS1UmDA7oD3m8tlsj3G3795knN3Q4B+DorFt1J4hh1BJll3Zxa/jWab/Qd
9PCfVtz/5nLx/afOn1IA9FZpGuHg4pREGHp+SQOqhm6YbmWe6VszNwADS/9+NlBVU4pU6WAeYj3x
71VJ1a9VqlewiOjwmfg1ywrAn+2K53o2o0eteAIkDOVlPSxYMm3TZkr2qghcdLVRbuZDky4IW/r9
nTS6+eYsBUKWZN03UKqWk2pMvGne48Jc7lQrfrfTpSjx4VGtbYGi1wyOSzWqKpgWQG3t+aZKTkSM
IZJ3Edub0tyuftP5aqcxACjd5gDSN6r45Vf9aXSjytPaRzZat1Ge1rrnT3CjjfnZ95HtNDWMTFny
Ls8arB42E9PrvJZUlW6ab8jE5veqv+Qve8Amnlln7eEDI3ochE0An4sFkCkQ2QApZmKjYyZX7LFY
Ak48fer8cdZdVo92ck9eSt/yhsZHZO1MFrYhz83HqR1qwJVmtpmLGb89bcAloH+POyd4yM4uD5tH
D253Ps9kW/PCO9hE1/e+F7h7u8rf67TWAOm72kaQnjySjj0hBJw8BhEPdwOO4nefQLfdodBsmLaF
xoU9XdWZ5gA3amoEHE2XnzXVxgL79noVPQ42xJ+YpQnFEjljSh71CLdjGdlbvzKJ4mYrkvzoTY9z
sK6IAqR9Y14fCYy5Oltmu2xezQSWN/IZZ+7/KQTG9keFxN5TrVvxKfaLj2CIf4g0Dg5RYgTHLNKI
bbEdZpZM+Bctr04y5wd3RTP4cjqlbc1nRT/HT7Aptp1wRk7qoYaJuBfIHmQR6PPGeOkt43tgmH6o
gwjb2n1EtFPzwtYiQaTPAH/GuN8MI3cPUYISz6kO2y40Q/SHINCRPydPGJqLgABEImIH6NmDeFpP
ckumYzeOPfOynqeXCdhiKKruviccHxOx/5U5JRKzjdXt4spo9nWnFeFoAzA182GDriRAp+TDcPvl
R9f0B/wLT3Jxblbd6pdAgm1lchp2QdKWoZHMf0b9j7ZEfZm972+ksPku5Acqg4c0KL8NBWASs+6h
4lZPJmi1cGwxlze1b3GZbZy2YVppOuzHhP0jL9/R/dpbfDNlgGne5MnfOsuErWO/wQZozkCO2Z1g
9hLa6UDIQNPGjbmUOQAr57uZmAuAb9aUQVKJDR0+IJPu6pIJdi4wm2rq7Jq4IKuXmLydk+FRMFX9
AbToD20sy5c++rNBQvcACe1VIzrKOmG51hMBpCJZBaemnMlj8ba6YV7BY/JJlgZVJsILQCTH33ka
t1djtjBDy1/6YTBeLe88gKDcaJF4MeCFbCuUDbYTzwAinvYJe/GrvUznSug4cWXFdezwfDKgyOyW
jB+DRO9wSMCTnpP4FDTdzjMxT4yqFosce3zsjaRl8dk1h8RFdHAY+gegH1u7nUdQyPbZqHwt1JOk
AGnXP3tLRcJyrpZtH5XtWaTjqe3B5iK1RGoW+LrW68dxhGNW2SXAV3BdyNaT7U88LFRq0kRdj1vc
gCtDErlX3wPmjGuO6Bv30PUJ2pmJvnFBQAqkF47LAo/BxgIoNKLSOLMt9zdjr7F0j9oTMezQbroZ
FId+TgMBP7xpEnPXzI089xnC6Td12sB7y8N/tC2mTkVZucNB6v2pqgl0gY5klLqKoZo/LxDjEZRG
ZlhMy3iA7FHCdrbbEKv3CR2NRZ5FkJh7p9dvulk3Z4DkC3dY4mOXwv54K2dAJr05/2aucqHJLMGj
FKuaPCuDkNkvPrsm4gplvIlqDw+q3P/1hJ/TR+qzgZu9JglL86fpes8i6kOTnN4phqu689Lhj1ry
84hgeahtFwHfGu1mMvBVuYpkD8GtzbME/WCMV13xUiZLs8t7gMht/7vw0CwBqOshm1rXu0VL/NvQ
Rqdi8bXnCIHfaE4uhtW/lk5X7VEu+ejKXNt5keTHQ9gR9Z/hXnfFQAqfRLUhq2eZDN/j1u5QMkzc
Q+aSUKnHfh8Nbbnh/WaXopgOQcIXUtRotpiFM9w3FV+WkYuXYiSvbzZsXSJxyNJivxBQPrpC3hVF
hbRPVr2Otb4RqzcMPpXYROGZRkYz23dVdNfWqEpk3Iy6MTzUkfGemB6hGtledPYbm34Zhh3MRees
mZogZp/Zp1wgctF2zZ/CqKoQT2pLb/9EpScNJzvFmlzmGKbGj11pGUcUetu4d7YoIFeefNZz8dbY
ehIG1sTW1y+uiefG+9Ya0ReOwaa2QXEyDRYJmZ+9d22whH3mzxtP3tVdHvru7IYiKDF8L2p/X5Hu
ufZAFttYdtfS6YnmIkeCmBo8rE7oaFLK/pWYfhqKwXm3qhhGFiGnm9CD45ijeeLLc6XNvwMP/Ssn
+HDGAvtPazyVZJ7CRJAuZnKeNrMDnK8yA39DGHo6svPKya6hZpMXzSUdO57B/mTvMc8ww351+rRy
4w1C9wR2tb2zZz/YpvWAd0YGOVWM6UUdBuGkF7Kjl7xoXajDbgGMd3j2MwgWRJbCwtXCvmv/TC3n
zRnnP1qzIweW2HeAsS81LERvJo5ou36zRQfhm8RsdOeV+Quy4s51YroPuzZvj3Usi4diBoenJf2j
6JfQ7ot8V7Co25oQsxDFSnH4MkawtIW76Q2clRtTWAgC+dmxLfz4DluaCLUfK7ksQeGcIlZqZ5Fk
xjkdLRiaSblcqjQbjyUiyHdAw62DIcR8PyRFzGIWWivwmGY/jBgjkmsydnWaeQ9FFye7uL1vemg9
tnBJpmIAiXYGS+KywecwQfx3s6IgN12mkze3gcQ7QjgvrhVgF7iI5lXK46C5+A2Uqf/akbTftJ7T
o7afoDHcAwOyZiyZkMjXvy0NOyejGap3rSEnGmTddKod29lCeZVhx+PyfXJg+iTwWt6hFXeAk8E+
gFPF9a8X1jsTGM6KULXeJ7fv8fAVOt6aDv4ZxEXeYwRRQh7r4zvxdDZsWTO8G0E0hAUoqffAQQrJ
Wfz2Pa54RKBj2LxDIZsQ1UbiLdasM4aD5hX9yYCAhBdtVTEVi3ktNVhEU/K+dFm9gZdkg+mOu31j
T0yytn1OXPbEUWwP1w4R16vks14mv90DOGOvzAS0rYMCqmXuOfestYkoBQ/a0movXcZXNtqbweVd
IjGUIeU9jWgkIwrTx9YaBUXNB2gUsN8YBz13so2NC2R8r+uaxDhF/vCHnBQz2iBw/KtncjrzfkBP
ZAtSyN3ghmWFg2Hlt8YZvXAWmbXLCAGHljMczCoL8CRPx/1SX4esmY+9TKPrwmfRUvcOzOJrnkTi
gUBqH6JJxZTVavoNKXQU/crlwbVnJuyqnTcEEkDXodxNYoqdrD6k/QYyQ7e3VhPUvkw3MOKzmzv2
1SlYcFpF2hEPlnr5XvUVPiPVcmhw5dvNdfAGOHjbt2MK8YX7P1pA/M6NL/goLtgQDIe7BbS25+6i
LInDKCfQKlt0cASn+zSFMiQiNL6MMX9wtexqro/uOCdw5RZ9u+3RDtXQYWPiFhAfCAigxRo5mz4o
vFAvKhKRTA9dGrlPYx0QVHeKveytOhwrghpVEPvbDAO4UJJZ3smkdrez3w5nhDrc+1QYKX+6BdyC
JFxm2DxQS5bQN69K70qrAaRr3c1I0+0GZ04vcDuaAwt/h3d2QzetORooZghNRpeOWxVxqPoP21t6
jNiEcxyQokmSlBDy7Bm7rouqQxWLfGOnr9I1mod4nsyQiNp3nt5kmEcxn0snHOahDhMZaze3lv11
cictLEnX30sxig2azXxwPTgnWG+UFWGerGsfiHYDbugB/lQtCpSlg4G2Zxgo06N5GSJK6+tGdoXe
uOcvMV07SbYRG8XgHEc+jqmFf4+Q+2GItTwcfP1mE9DZWe48h0annbugehXC9e7KTvvdTvxQk2NY
93bdlDs5Z7+kBX6nRVQc55yHqm/Tu3wYp1BLZy+ccBnomPdRhWBa0d3ijJF3tJsj3IPEAFO6jyJM
15DuEJ72257s8WJHwLemOtkk/eRspOB/0tdmcdbEAAXUIjA6T9XJnwecQfyquUNz7Kq3bKksoCIW
logmlhuAZVmRicK9tFOAo8vE4sloB3mAZLtLJg3KWiOWY+HkEmhl/dLJ6lHTAbwhsC0PnpQfhsjN
jdUaNndYzs0X2Leln2DJLfHJj3EtWmOi/ZBkO+SgWcHHxrzV2X3UQSLOcJR0slfLdyktsHIsC7bc
FHAo8FnfLNOE+1AffORRaYedNxDrQKZpytGGlu6NVOl0nQAZolkk97kfv3mI1eymwMTNVOS7ZYpd
NsMDX9AwiL0bR/pOePkbhkDTtiFktkNyVd/lCWjCSosRWjHru3JCD0tGTFGFa1uhhyTcXksHb9MV
abcRUXIgBpefM6R3Xd10L6zx7zC77JAxTx8sw9AONTdSGM0POQCOsUjFo2Q/Gzskmi2fvImAV9I1
kh2r3pqs9NnZ1VY8HYraNbYpAJtQ+MjJprdYTA7LGzlsChCSW8fLHpNAXFzHb3cdErnkrQt9P0DH
Oy6eHsD4ReSEZzhUmiEr9j3C70vvVsh5pXgxoKe+j2Z9Jz2/DaEr5/socHiSRCLeofL0YaC7s2t6
OT4bBWGhAvZNY5pYfQUBnqUWwl9NlE5bzB+f+al8Yiz+D8Kf+V5oOF3M1tbLwcjEBOVA63stjiYt
gnZmVADzmcRbQnwGnutGAxsIqL1rNwNLin3joGDeoAQBOrzqnpocCpdFIjAg599OIOjzyZ5DnZW0
3WMNxvPnJzIL40Wk+aMWNctm0I3oXkjrw7XJwy9DfU77TJzKmce1rQHnqshm1N7FY5cJ9fSC9+7W
wIVu0zQGikhVBHUuAqeUyXNnloC8phxNx7gJIwRWD7rGnmVonPbz4CygIOyqwBrJdR6jIFv2cDQx
w8ggpPaLxk59KlKAAEFzwvKyP0+jGM7q7OsQu3Z/LlKgU3BqmKk9wu3g2w9zmfsHftz6bOV6fXaJ
d+27pbrOiP2ekURazmnBpi2Al7RRV/M7kgF9Ph0aEozI0FyIXvghof6rMIL2nDXlW+sXBFBKe2yP
S1KwRQ5gNfv5jCxxP59Hq0fL3JN44bpGUYSOgzqLWdqnQVsN8erDNC/lmVmkZBM0RTunr97cBFRA
N8QV1yfUIvHZLexqoyVVwl7Kj87qwPKVdWiSXR3C7vtI09vz0rfoZY3OoeVxeG71DOxiwrI0bNrq
Jc26P2RX9p/flTpTX1OyOGifz9Hio/zSi0O0ulGqfYY689fias3H771t63LiTXNwp2g8u/ErpKaa
B93OQOqf3QVZ2cBL36wyLo2N1Jvs1HULCfdla4zZo6EFKW72fDCSbw4ylChBsIKXMoo2PKTWN9Dc
hkpeM43HBRK6mySboyJM9Cg6LHlzHGWDsEKJK2KanMYOXqLGYg0Y7GSd1TtAzIO8sLe8krar8auw
/GWjTqWR1Gx/IytMOkCUSIVA/36pyoCt1WgTr8GQ6gzQwTwLOOab2oPH1vz0l/wncRefbzZCQ24w
HZ/dMWU8sLBBTcRJ/Va1OVXndj2oojrYiHnwN19/yv9qjjCi/0fv0Qvkfh4FwcXyYNTjBrPlDzYn
/UbaqMLtXM1GYKTMjkNTBCR16BDX+H9XfopY+hy2QQs+U3gNkDsOA4i//fxL4ClBBnAytO4uyvvk
lGsFcu63HpvAfZ8Mj2VU32U8B86oZOOQVhc/kJOLCZRLaFo9HrOLeZNowxMO1/ydl7VaCDCadEKc
Lk9RU5Q8u5dib4zxo0dWLCqe8V1/bXXfOgxrmEB3nOI8xchEtq15mQ2sbQ4QEbznvuUeDgYfvGRR
vQSKBon9QBlDpBzGk1a5GbeOP1/FjCCb42mSVRNxxgDxhmbIz5Eu0OXuNJZVkLEufDUntGA0J1zI
OofaBEjLt8wwC2L7GcWjsq6zc1Atv/ix8acBtHqyxxJvTTPttgkpMnPsgusoFutAULmGNbZJ2UJs
nVZWN72A1DiwjdqIvE7DPo+rm5OScUbICtH+8gDRftmShQnoheCzNaFsi8eN6S/ZO6j/9hKVqb3B
ErncSm1p7jKEMyyj0t5qHrN7b2r9U44v0SPemeSknaX7Y8rEwVs6vOc7+9nzRHXgFiiPEXH0t6qM
UExItR99ZNcb5GkHEKMiv2o6+x4ZDLs6T8SPuE5eiSRtcOC2P4ZYPCKI6v0uBPE05gWz1NxbHrF8
KeO0CVsd2zZbuj+JzPvEAnhGeXrXHwmWPJEahOPSNxCtiJZsq1hmJxPF+a1X2MsRFdPlsJA62ILS
tLaL1skdy8dtVY/pQW/WeEdARKok0tqJ3r0C9MeuUAxPJXwSK62Sj0irXZjgJBPM56zWq5W8kux0
y12e5Kh/dNJ4L8euQZ0cwiTZfvIweLWkfhqgAzSWWzSXs0eRZgXk1mzmIbXr5iK/NEU9Xpw1ejcD
9R2ttjkGQ6u9Yn29E4FFSBXG3jbq890Up/ErSMGfAqOpe7s1tRdLdzTsM/Rx5/cFyEanSvZ5O/kf
LfHrNvDB1stovhD4jLe5jZzSQAb5iCL/1kfJ/YcMRmvjZZ5xYwdgndo6kQcJ9+w5sTtY72TCf7fI
BztB+qvFkJj1tGE9BlVer94j9jGwBvFoNRGhDU2Uf+T1b2QFEnKkSR0urRs8gzaO9nHiQRhuFjy2
lmy5EWL4NZvdaZlF9zzKzn/sEbZISvDMGE23B5TAeRyp/HfOmz2rnHdGLi0Pv8qfzaqnqlRldVDd
v0Z/1f3nJVSzu0TqOY9YmXaKiXzC/lhNjT9PqxG7Y1VWZ2q+GRL9fxg7ryVJkSVMPxFmaHGbOrO0
6p7pG6zFDFprnn4/nDlDW+05a3sTRgQBlYUIItx/QSep/7a57d+6S5sUn9rkPNI2aW1+MNRy3LG2
S9F+y/OSj+qyqTpMYQin/qfV6E0mBMv+VAGye8SP7Z/6euhahhNpQMVSTkESVjcpyuUzO5gF4mNS
N5vpP3XUq5lF9vF9MenBq6WpvA5uZuwBEQWv0lZmNqN7bA5naZNChZuuRoN/vzZldvIcMIxtB7U4
N15N1PzXNtmRN3NNfmfROl5OvrbFSrPTtF69bm2sOPeI2RtPhZlqx8gtg7NVIjVeKJX1qJam+uhn
XsSnb2y/1672JQOI/Karynib/TA72hgQvRTTzPIpmHZIvBV/RiAuzjEGkBcSI7CWYSdisnfQdK8/
9HVKLMXPH+yib+7NOD27fGPvcPJkijQn6RXm2DlhyX+XI9l6RtzlI69T5xH6oXpUWHYxrAT2w9CO
MTN89SEZ2xtiKNkd7r0hljoAuUFRzUfD02xMTzL044r5e+ggO8mF9t4I6D/kba3+id5afggHOz+q
s/ZMurljidkh01gk475B3fBs1gWZHhVBJk2HKMfU+5D0vfpROQOA0TZZ2BREklL8obCgCow/4vKX
0XQNK2UAjV1gfZkHszxkcOde0wiRgnIsfhDLn+6kqQ707tFLs6vUpIAoHJwaqN8H6S9tbad/eFZf
30utj4qZDNP40LaTB06tDQ9Flgyveejn0GCj4agEw/AqbVHBZBdw1KPUPFw576Iq+wsZmn86zCNS
1UQlwaAs55Ai0/+OBit8kdN45RxdVawLd1uHvsPuwVTq9CptFe/tfav4j15DDn8qDuglBs/anKmY
eCbTyXGDJTzBsC1tgRW9ZDkZVGmyih7UbVr8lHFdmqJhnvZqqelnqcZTU7xORMXXM+RYYOsAlQTz
KiBX4KDPcRk7l7hhfEWy5T+g27VLMzM/1/yvW/vnfoT4c+CQhn6S820dey16G8nGsbLJhj0KTsUD
koHm1RgX/ZwqGnfSJkVfqMVDuxRBrADn1Kd50XyCmvPvjq2zlszOpdTV561JtqbULx62NjfO/lK9
mtlPHXk7t27ih0InZRxi1rtubW220gIiqL2b9FDIMK3d8qBKL4oOGKbVUR2PSxMzFDVrPwICQUef
OcNJqlpYZLghdPCuHav5CH1/AfksscKlczSE2SUOQ0DVS3UIuxLHYHAmSDWx9grtD8NLwbcVJhHm
pWqSVL/oDcj9dujsjzGvh0uoMGOTvenYJJe2LqdDYMKV71vbufk1kxI7ITqnKlqISFpqvzt9zhLM
C79Izcq05G3JE0gtcn373TAtVJLa7EWaii5gNpGV871UQUyZezwc/6zQeTjoY+W9W1GvIAkWKUfL
89x3janRRc2Z1Em1QOoF/TUmOdLZYLh4hsFwJzt9EB3vX3Ue634/TAbvVVk+q8tJk5bpbut5+b10
xJaYOd3U4YyEceFO2ga+PMewQYXKY33vRWUPiYZP3igfNvk2ubrjE+5c0jhtD11kb9j6fHHS5hQ6
fQr2M4jOOWoh78HwUpZ1dvIUjKHTYdG9HOw3ggQWyV+tOxagsj6UpCc6lapfuyDh6z7l2YeljRPz
fEY5TGNS5uKGczdH0J3REU0/emUk2eL5X5CDxoJjRPzZ68yz1KpyqN8d48roGB1tvCwdUEE3R9c9
6FsJUtS5H340I5GstCIlBY1Gv2h54OxDcgJLlM/Z9yBdjlFqdifCWEtszGU6n71NnZHvTT0LLp5+
QHzUfbYXPxgp9PRimMqTkddfO13Bisetpid+NDIcxUi8OmXtohjQImOSx/vALqEa6mgIoppVfG/z
/tn3K/UdJ0NB3Oxq0/PfMuJaScVcXVUqrs+kgS5aCtkKlzmGXZgPQR6ka5M2+tFNMfrXuEl/lrZr
XBpsLB5DC324iSnuXVZlfzD3bn66ZvjYj5n2FzYbp8RrLBZLT80075iQ5+Sw2xa4hJXsPMSVvwYL
/jrM612AN8aHGTfXCCDvTy1DGE55TrExedXt4g5l3vxUaMRpcyXOj+4QlyS9o69M+qpz70JkCFsv
RJ8+aZ/NvqgJBNjRzzr8rgazffYabUHn5+5hUokR5nFYYJztErRVQcbas/4yx0P+PnTxwi5Mw5tU
0wq9UUAT9zDv7We/m8hDdUMFV8MYn6PaXPhlcXMCFRxfmgqNEEvJL9g9YeKQ2vWFoF99NBdaOStz
45WpP39+JgdJguIACOoYKyT6SWqlu1hvI4I39s7UX3AdfA1mRiCDofYU+HqB23cO6kvRyg/dadGs
zfIXi9XaRz+72kvb6CfZh/Spd9fhob0b7V8dg/OHGTreW1Yiz49FxkdvGRMu2pgwL/tGhOCINeNq
utRU9BZfq57I/VLrSRa/5jjxSg094PK18ZJT6JfWR1tUmO3m2Vn2dZ6lvjh+fVlrpVm9tMN8NdVE
RdZCvyRVOj9mS9Gqw90ctzrhGmpl1/Sn3lVstIx0+3HUNYc175TtiOigGSCNxrIntvjGTFN2l+m1
/agOGnv9qZ2PZhT1CNYuddklBQlMbJ76R6msp8qqxiKpWhBGzYbwMvQZYckmxDDNteoQwhDKYVIt
lj9AEsDm6AX2TNYCOBHVsdXpPbvqfO3C6X2tyh6tLvtbZCWPWdr/YRZxcc2IeD32ffVPgQKmc8RX
rtp/2jGo3vig81O2vq3haMauGbVqB4AcaZHlLFFLMGjUYwQDTD94MhJ3PIU9ZEotVYMn3iRIAnY/
T/eLh5G0ST8Xa6AnqbqV+QzjjijDcvzWPlcN8kW1raDLGNRM5XztEE5+COOUIo/bHIAxFMshLUki
L22RyeiJEFAAnMNu3zMr/yj9KnyUmudN/gKtxJF82Tm0sXJWBjtmIZ1376qd6w82vh8gRlpAL/So
gKWyOH6TSliTY0Kvfr6XqtYC5YCMl56lWk55fPUHD+TwciQyntnTPETrH5Ym25r2UZ0Gr1KzsoEQ
64AmilQjvN+PtrkEopfDQ9sqb3Ax7J1UU92xnmsouFKT39cG+iW1s/pZfnu24LxGK1bw01x+9wIs
mnStPEq1xFyeRzPH7UZ+m50hgxQjBLXU5GyR3z+nJSFeEsuk1iwtV/dK1dQ3m2QBgeSpYqw2i+ai
2mSGAsw/P5yxmHZxEDjfARDf1WzhScf71Fjz38QtvkxEQv8sO+giJOXDN3y++dQzNdzh0Vk+guBI
L2Vh+7fWmMM731eiC3nI/FIg4vmkZ/GXFHm2X+3kvJoTfu2OW/7Ks8LGcjkZb1qJqbEbg74h9hP9
upKIb4jgszDQAjd+TMc8BokTBHekSM/xOL/bc27skOMEvlGm9kM7d8W8yyqNx5s3tU+zJykU206f
iIYike1/d1B43PcJDHR3qMinBVUP4AroORw6FY3NDhaL1453gOXna91UP7DNVK6Wlk3vVlfx2I3P
Gn7wX/Bd+5nP7p4EPcrdpX8K7fCvqsuSpyiO0K1NHeUETV/9UlqxxqS1PWmubn+E9pmUWPrVmOfh
ZChRfHSV9C5QvJ9M19WbWUd/mVHxoxtDk/RO5Vw0EKNk2VyMsxAaG+s4RYEJ8oMXGsm3gSRROlku
UKSKZKXDi51Uo3fQQ9JLFUCA16I4E5GPSflhet7mMeYvqBOTJdC+VnPgXSyPzCfA9/RYhchjmg5g
pQEsfNP0/r31zYX1/Tjk2quhNjeI6NWOLFRwUgsiYhZylwReRuK9KnPz2jGexvGbjuOJ8VK0tnuZ
sg75wxGAcr0nzqhcNIW8Gpym6gR3XkcexDduP4F6qI8pEbAD+kr2IbfzxUd2vvJ5RGLTDv6sMrd+
m3U+2jTpTw6Je8DdTkjElEIxx/B+9OKfU47p4jignYvV4t8zNJiy1T3cAINmb/Vh+0LyVjtblRXe
AisnKh+V7iHIVeMLyM8fgxWXf5uoYJIL+ivqugryd0iwvigRhxjabqciUnfFuW94VQsteq5AqUhN
ispqtRPEeYJjSw8p/FIH6TJ6dz5klVdkVDRgf/EFbMQxxovhqddM9W0itXr0dHLdUrUQUnzMYrTg
l5096MK3wYCMPdr9vTQZsA/OTmRXh8ZNtDevN1pQngCIlpo0aYaF4FubJjc5YPn6XA2+zMxdokuh
+YvaZ9m9TT6QVjMqX6SGJ1VwTF0fC51l58jKhnx1e5Oap2vdW6SkIAQcJOmlTccj5Np7uQ2LhgOk
YFJy4tXAXnQ5IHCV6ZhUiQoagR7MquPnTif7sOxUlmIcCPwpkAau0oNQ93DzC1SgtlMGbnpDfDVZ
f3MWDcU+8qa3KSbcMVma/tb4WKPldXhLs5AvXdHGf9utja40c6dXJ7Rf0+FXiSfuOzHN/WRYI9Yk
ufFejuXPMEFoQvYRolX3iFN6FxCj5rut4Weo9N5wlL65oQe3CpuavewdVDI92K9bZ9985ntfAoap
p+zmhcwgoKJFr1IgjlIcq8Qvjsm/bfoUZbug8hDvtvXodQpGUF6+h/a3eU7DyHhzi854S2aFQR9M
y1WqseJ1V20GHiJdtME23viATU4Wrf3zhjTyiErrxV4Or4L6BNzdRxAdbluldM6rFEncMNo1w3h1
gth5bdFGfxxjBZq5DgCtMAPY0TjSnKUzEcHwBS051jR+m+9B/TZHLtB4BNj8z/nq7u8iU/wjzH6A
UdimvMKl07G4a7q1Km2tWR9qje+Z1DAxLc5zBcBureo+R83Z2Qe48SRNozGTzutiFVuPKniTtmn2
b1rOiyG1ulX6S2vVBT34o1L09vRUAg55WJtgQeJoNXg7w8mjZ8flNW/RzrIn3dyR2yVTbAzBqxSe
Gp7VwpgfpTb6bvMY1e650NMo2c/NEgWuK2cne4uIr3xq6YTOmiQ+bW2Gl/zlqSofvb5sXrQIVtlf
Dt6iY6O+SsFzhIJHT7Z6a/PN4aOO1PEeRR/1tQ/8+L7W7D+2DgnrFJQ3mua8tbnYlbXjetKmHxCs
QEZob432dK9H8XM7etkj38DskRT6rYcEcZMaRpm2upNNLw1ftdZsr7+1yWFWU/yoWz84aGWVAfLJ
nRcp3JoooQMhAIY6baWqANIlF1MPhwSO6lsd++Wbn5SE17w4OktbFuXEKmMg5mFelPup8tUdz75/
lc6mgUdrgUqxYQL/KVXssFKG2WPQRfVbPZevLYHCB/Re67ciQeTWDBV/r0IHxethuHM6s+cCsDME
PnUgkQpSSrPrN3Wq46cmdq+yU5rwGdMI3jfeVZuG8nEyxzu7Dnvu52B8NOZQ3ryx7kAFTUH2UAfl
MS+PijqUh6Zx6oNmBTPAI785mYrhPPQJFI2495PFfuyIj9vXxvAL+PD9vV/2D1YfoNgekpOCl/DD
7+KTFSJ4kFisdApmAF6pVZcxsn/Nbg6Crb6qfQBzQgnBdKu9fmiZg+wbZh+5h7+Qnu1mUML7MVIg
kvp8zSXbBz4Gdr0JBl1VhhuIiQ+tdqJzwAeBALcKJB2Qct/rd+qM1lyrKQbJBdhJrnJOR/0L6y4G
G9ALh9JQH7MuvWJGrdxXXQk9th/ca9ZDgDOMj7gZYpZ/Lutk0J5ZH7pvc2Zpt4mMNvGOlmCiUeyy
fGrhTO3UESdd1IlJ3064AXhln+zamW8ki+EHtX/RwsZ7XkT4JkgM9lSZ8B4D495sYvWkYIyyK6Iv
8zy/kxE6RK1Wngq7de/6DDcYAgFsbsU0oABvG9UdomVfQViMuNC1/al0Qnxcdd1/7PNfnCa8Ibdi
7NB9HvaOaZC5LRTtPmOumlmj+mKknHmosvnOQnA2CAGJZAqWi4kOJ29KLo021Le68+sj9pHDoXGc
4D516/mgtvrXYMQ/AMRUdwxmKBrqXL5YwD9eKt38UOKoumSoNd4jkwiuhG/KMW2c9r4sCqIk+gB/
a/b3QTX19wAJLl2NIGNbJ/u8Ls9eNnrX3JiqQ8q8gaWVGe4M3LT2dd9drGpBBAaddjQHOzkBEP6B
VNP3xUz0YpIl33O1+j1wuG6POhsRPJ4bu1GA6yVte6dRopMAXAstCVbsncHX3rBh26g/qkSf4NWZ
9d0A0OCqLAEPo3mRGbW2TKuZovAYdeRB0hBhljxBMiIaWvVDz773tvKYpvB8EUfZp/EL6OW/Z9eo
buTfVL6ESY3mmnqbikp7NWF4mDz2pHvtekjA3zjV3sjD6L7Lq+AWjMwwMo33dwrx5Um7Erm9YXl6
y4yQldOjSeFEHxj1MsFMiKHaVV2fQ3v64Zqqez+6SbsnFNiGhEJXsAPeauSWbOca9CGOEAFkGi3H
tKyol0jJV4gA+X6Io19NVuKSHZkXvuV9AmIFeav6xAX9u06xiBkJw5N9wJSjraxnAiP6LgZddvDj
5s1zGzhmboP7m2oU17BmHIwVcz8PfbMvO2ICdf6Mpql630eRdt8uhWNiWOlAwkzzXagH/tHsQOqF
ms4KRXE6xl6rOQZJ4u4BZZ2iIvilkHlAiSFCUYhQxs/eGsovLbLmfLQvXY6NnePCadIDciDqCD3V
Y3r8EDQAeeYXViTtnrxnVZqP2JpnO9wAPtJYDfnzjrVAqA8T5OKn0SPAXuvdRFY4eEVYhc9nW4FQ
8tUOHL4Z348gL3fYZjGrYFHYJSocHrMleD2nwcn2FvXZqv8VuH6GQJkBvNHVU0AMZg7w0D+HM1aN
OoT5XadBZWr/GiANRsB+j40HnK+2HaLOzs7MW3WP0HRxVIsOhHKnYMCiqQrykejFBIFPYqF036Zq
eh1Du7kn1Jjt525CFC1rn2AvvxJpbnYWevJXb9JBgeq+dXVs96b4vXdTEt+9WQtOp4q7743r3ZcR
w6zZKAxjaVVdZhSWsFD9NgBEPVdd9w3vAwNOsB0clTKZHga8iu4dgsfFQiAOUv0tddw78A8Ts+zR
5woO30ZW7UQ3AuBLcXzUjc7fNQUkiiyuCFS0gUnWrbQulVsVOyux2zPQ9QJQnGcBuuFjcILMfHNy
klJ6geYW0rFvpdW5RHkK7ZDE8bmcWvPc15X3R+q9w2Xq1Nb/Odv1Ac4731JvgcgoPyOj3+dWFtz0
McAfsVKbAyt179IDPDtb4EDBnZCSUnwWbx2Ee8cqCHqo5oE544M3WsNzOqBR5FBDTCY5tmbwnmeK
fbcV1VA4a9Vm5n+1ayhi2Hw9Wj5zR2+wwDG6GUDPyvNOfuB7+9BDfU1j6NuzZN7pasCr6JvG3VzH
pE2ZffxKc/2YB8l0U2fkmxCKetHi4C9rcYiCqnOPbrE8jKzO+BAvxSKeY+ajdq+adfsy9O302MbL
yE3NK4P2pY6Y6lZ1ei4DRw33qcNtBBN2VVrWH12fMvOwoi9JqqNzaBbPljHapzGPWH8vhe8+zF4H
D63V4mPTvaROk9xClge31Heig1FAAICNHd1ZtvmiBwbsDW/kicLucQBxRXwvPg5K/TJjUElgj8VZ
twicadlFMGD2kpGGKgws0bQWrysQmP8WSke+qEfbtPCwyzBCJLX8EqTGmHktYRb8Ghxkz5dEgDLr
R93H1hXDLTgSmIF6cKyDHjTWFAwTK06fYwmN3CMofeVBLe4ac3pWw3mE2uHbhxFVmv20VJEpmPa9
yc0yUxegmROm8Eo6pCdnDXSRZxZ3IDIuwwQjBbjSY2d2L0qL/1NuxslBx0Rz3gtmLlwI/Bb4s6Mz
TDmcgtl9HFNNYyrYZU8eqblb3FRfZuBGH3htgDYsvodDlH6oOS4xXvvLLXwebokSOEuooJ51Vjop
D5TjudqDFBOfMABWnnLwpTca4NirlVIqgD19kAJTnZs3OQ2ule9RHeTXLC4ZssfOOWDYDTyElAIg
uGLeFyimRU5h817Ye5Mh72HQoPTWAAXwXxtOScPfQ3LEf4gJsF6SOfwSIgWH+Ohpwlru4DgjBPcF
bwRA+5Bo3F30f1Nln/b136xr2rt2yM71WPOZBBWYOFhaqwkkoRYeZ11fnfDPIi+Nr0jIo8g5vupJ
YF3SQXmdCQIs9Fb1XJmL8UD8Te2MS+yNIdn6gxfP3jWMrMeYVNo+1ZFVatUc4T8DxLh955r6dK+l
8fuoskoNqwAZxRDK8GLSVPno2iQNfw8o0JdVASLI6u5kk/AGy1Xaq3BEOv3dDY72BmzXRRpbmVgI
mIzT2oKrz9O+ORSp7T3DAnCe1Ol9BsH3bABGsPOgOVVx8rVkYoB8ZQS0siSZKtU51TPmfGUGQFNR
zknnhsyfjBT4i3XIg87YV2XRX2BHFO+dWTeXEbbIXqp64jTgjWsLv1CleWC6zP/TdvZBL4Nfk61M
5yJO5zuEP577GbC36drJU4CUy1PQaDWZYaQwnd5Jj1ZtV+cSGrgRwM5QEiTmMn7ewtRwB6SCnZAk
YxHsnHnMjqyinwziHIzihyx76kLAYt9z+x3TsvaaLZiZcsHVhSAsrqbzFC240dqY1CvAiHBBkkox
6dEXRTH8Y/xvk7RL92x57epbGXBdvRY63S4rUkoBejY6yGmtroKDf5pwhLxY4XvcgBTw38YmSE8B
dF67NeAWDeMbQuWoG+J5t+pqCEZIcEOZyYLBjR2UvBfBDdnR+SkkyfHH5DbBDVyWNR+ZrPJLZFPe
aKuCS3aRzWQmggQLi39vqAvQvm6royBUKudpgRQyl81uRQ/cOmjwevB3iaItcQRaA7BYR7IqfzpK
fkjUAIfcX2Y/gGJeLlyznFG2NnyirSXqfBSoojSOczZlF+kZOS1XBlnE4J/j2+Uk0ksL1WlnO1l6
kF+ZoDVNAhbhs8XV7xw06lkURhxvD8l9uILh/Nkt9280I+eSo0YtOWApErn+shmzRCalhfGdVLOs
OoelouM/s/ymHNxngHfGRf6k/Aycl8OoGhAn6aujV5a/5Lh0DOCYL7dxvcPSKHip3CfrYi2k0a1t
LPXujNQKnkyAPlbsrzwN0G7JUI9TOh5Vvf4ueGApBmDUXQ2/jngqkiNZNdiYEVVOyhjvNkdJeq84
r1ANvvUwF49eE3JHbSRET23SvMm9txP3aSDuc5prg2HdGiL09pi6k94qbqnD8q8N0WzbbhrYYR0I
dRMc5HbJ3ZCtEo/PZCeb8hRYoe6TV+52XtHnN3wdPdBnsrkUEBF4NpRzhdc7Y8uQzAARgDljNYwR
6G+bcrSDIwVIZNfIb+vmnPagoezoIn9vbBpi1M0hbpOv86jf5MqtVwlq6a6w0ukg11quStIWrP9b
DfGVBQMg90SOkC1pWx8HqUthpDiGNF0IRBPRx6F7lRu/PppyabanQfbURD53FRj2g1wK+ZF6X3N9
2qDQ90TQmeVa1Y92sQ1B7nK9vmbu9DPAK+OUMRvgqXvTqryFaRue8hmic6tPr/oydMhnO4tt5zwH
M0hg7Ph2KnROlHAb9ISsJC/+rz/822+QTWyvILvrob72XO8eajI4lPaGfpAhQL7vHXLjFxtA1via
wuVdL+4Kp/jtrfkNVPH5Chqk8YoI1uTcnIww1+Zj7IbflC5Tj9sVZhC86Y4LpXsbXNT+OcPE8iS/
pferp9Se1RMajf28b7Lwvh10BZjHMg4tr7UcKVv/s83ryhnhgDA5yJPQx+mJKQxLl+VB0EeknUw4
1tvjs3Swq5kOpr4fkGC7yBM8dtZwmXKLZUl1zJ0B4yN3AVf+z79rF+nVD8EKe7kBXGEBpGzP3hw/
uPoCYDQKu17kbRjelmFZniSpbm0F0Z9lRLL02Tn6TjWAWUmfnUBhjJT+Umxv62+P6Lop++fKGy5e
Y+7lSVgPwVbgrHxpGxIEMhayYG/OKHRftzd8e5alTarB8hSqfX9qAOmdQyc6yT5THnbpsR3/+RGU
utw12VqPkfq6+Wm/VD+1rY9tWdn2P0MPtnIk+FPzGsCV26XAY4oUkFtvg3BePhy6B9E00FmoTvoJ
Hwry9MwL5I4Pto4xqPOUz+2Lw9yA9eG9TsRiVgs8tpOXHFDKUHd31oJVncfyJR/c7mSaM1OJRlcP
alAQu+kRmNmR4D0J72DKF7tIcx7qQxCVTw7mxduNl78q1fV12urSuD0mnw4phrS99NgPysMoRb0M
17KlJ9CXzBjOk1x9OUkBnnECs8Jj1/vQ6vfylsBqp1U2f2sdXOOP3EJESdYtE67BR0h1f9rCpQi5
YF2spFfi4FBD4gXfMCb6R9QDd0fG5CjXWAq57fEyPUEolzXylP7IJ/3mxUZ2UufxLjFLBMq87iKD
jMao3cLZLVHPPYRFsH4BjPYXpPzsKieUOy9bjPTtwoaxo+HXPHjPmMW5K2bZT+w3H8+zUy5PxDYY
qJrqXDlu+316O2qHfoJ4v13FMnMYSZPlM5O5mXXwLehCQiqBF/AHuGSDmbiH/Kh0IbcG5cRAF2XU
rOOqYyaTLfC61XlynesEMId87hl6JBrFkb3PcAxbZ1frKirSgoKcm66tgzBc6sfaSIyTnF9+l29H
47XVn2Yjb0+qabzIXd1urWzlXfczNqZoNxYFSv9QyP9ZoG0DhyLffqmvEzuWpyWONCwfwPgftczO
Yee3+fCAILt5AZpW3YS1M0RddeNZ+LsMs2y9v3IntjFmuzF8oP9KoWeak1cfLAjSyGI4Bg4nBS+B
ywh+QCHwWHLJ5M7IYx2oxB4t4MF+gW/Iv4O5dNhG9O1Org/0Mt5vF2HbK1vS5f99KuZqI+ylh22o
lx8j1XUuvtVla22cI2w/mNAizCATXaWzLyoei9JF/uw65ZJNHDZ51dZN8tr/wOrXD6X8zt9mGeux
Ze7ugQXckxDEHoMPvcxfSY4QupbXZC6Qg9kHk/kNrRXiyWGfXIomDNWjdF83/eULGgEG6YJ0ncfJ
kyozuq3Y2qY5I+WgoRSpARNbJmHy72zFipKU+m9z2fXXl/MIE+dhLNB169lugKefbLJU8x693oIk
1A9XfohZ33RXV68yLZNJnWxJsZ56mRZKlUQQmtcBBJCts3TZqrK1Fdtt3Nq2v/Hp2Cj/6BDqYAxj
zJSBswMIkF+kLm8eVzxhGb/sX3/8XGrFLlIG9bdppNzC9cmbvwcQ7a/yuEYo6QKaXu5B2HVIbsiT
8t835eh1qAKU01zcMj18poIEMEW2JdwnTogQPGTvtmNbA8oOKbZ+Uh38n4NW59f11y9P8kr22N6Z
dT6zPszS6ul5R/7k3/dOttZesvm5LgetZ/2t1+c/8PkoRSOx0drv2ozUrIwr2+xBjv1vbVsX2bvO
s2VzK+R+bFXZkuP+51l/W85Ib+n46U/9t7ZPZ/30l4JlwMdoru5CGH3LK46HM7mKal7XqvLCS0Eo
BXImNCIW70uYbSu2tjnDExT6HX2q1mBz7STDrZx86/rbHtn0zQCEECn49YmWl0Xek+1l2V6q/9m2
HSbvnfT7b23/v6fy53wh9xcxaL/x4OLQxrR2mQvLh2sr1pXsVv8tVvHfun9qW9cTy2nXvyDn+dRn
/QtD4t1ryvC32nnhXoYGWYPK1vaNljFkq8rWNiHbOn9q+1SVfn6PYED/U6uRREgKGyIfLye5d6a3
8givm9Iq9ZlQNsvqrMpOule8bcM7YCpo41tdmRcaudRl5GcuFBBRsjLLXUNHfmC1816GB6L/SLI2
KAP/Q1dbBw1bJYYgo0tRzpAwEX87/LfhdnsUHFn0b322x2Br+/S4SFX2jkGTErJwYXoN6mweOkdP
572sfxMABoSLkvE9aIfotL7xclG2Yh1Wt7pcrv9ZlR3bqyvVgEDKP8O31D+dQdrmLAE7oSW8Rttg
v06s1/1yf7YjG7xKWLxlV4vAiLFESH5bOW7d5FgpZGKwVWXrUz8ZRLe23/5x2fPpkMGrlONsPIAK
fK6hUuAaID2IlBsaSI7lw1XiiNe+ydDlZ0mWXeTKlEmfZ5dZdXZN5lgXedm3O7q++78FM3+bKmxd
ZUtub1T0RPTWTmuQK3cQPTHiCJkUHa3sYfZK0jGouWjTo7yia5xSnoBx1uPmD3mR/4lq1WpwxDqb
1ElDcjDPs2uCRDAscUhrUtQN2crdVvetQEH/LLR25aI77MwWBmQMyFvkw9K14Gzq/p1wti0SAJGK
do1cVbkvdQaVSa+K9zKGZyJ8cn25wXOL6E67xjM/XX65qL/donXpul51WbPI5vqaRyQnZ8+cjnKV
5c9uhfyArSoX9lPbuqqTPZ/JnFtP2b39S3oY6nsba70dNoZYxQW5/6Ur4vFsIAR41GHMUoV6hgBp
ccVnkr2WTu7McJDpWfZ6HjBPPUnwbqqDt0jLztpyDjWps4cyqNud9Jq7bLwoc2ke1D4DpDcMxa6J
eNWl8DLX3NseAE8NTNF9mrgnNQqt/IhkEIbLrOyPRCVBDU/OtdGD5glOFrlmRGMhnmcO7kWxep/6
4/uCaH8NkIF9hX9TH1CNG1HloCptGYJHWUJ6oh5RgYjtKn2NPQdlQbN7mGK0EBxgCyed3P7Zs/z5
Oa2an/AdL72plV/G3MRVK/W/5SVT8hof+JsfqCDFs+a992bru0e0nsyuH5Bw0FrUcYZhFzR1/bWe
wfSyJC8/dDW19yjqAK+KkO1Si8UWwCSUPOdWhX6Tqh4qJIJRhirBcWPEWD2Oyx5CSZgJDDgKhIl2
bgq7fJynpHqULSmyonDQPctzhIUJwltFHBzKCvkhfxr+NEmenVt1kfLL1MrAjgQljsMSAN65Piu3
uIhRvVYhfBo+RqIqCoaHNivABHntwHq4KdwbSA3Sax7B9hbVr6mfoudhKSC6RM++mnxDVlO5SlOZ
YdKN7iKqXAXCZ4ZFtsYJnhvUsJ9VMqHPqaJp+2kcA1YQ7IhtD2hVanMtcyxF8ZDdTcPQPWpJ5z3N
S1FnwPZsni3Y1fTYdoR6lu610sEVbSA7Y06YzY2jji6M/9eURPPjWgPNgfKvwzO3HV9FlveEyky0
r8J2h+6pcXQ0yzxMU5Oj8QaYvjA082Y7QJ2BtWoH3daTdocVPDIYOICX3v9h7LyWI1W6NPpERODN
bRXljVTy0g3Rre7Ge0jM088idf5Rz4mZiLkhIDOhSoiCZO/9rS+qzjVSu3O7LL43uT53aUkMdQBt
ZKNNq/RjMZuZsdZMQzvKRTmF/2ksRa2sJw+VuxdlBJuBGjyJgIJR1x7FezoUbwapdOrCkfvz2zLR
M1OZSLVCWUOJEfNv0p2vUZHq71ObUq0AEOcpHHPKruFg3c0auWRrSq1T7RbiqIuk22dZUl75F2hI
/jv1oR0VLq48My+qIZ4aqEEXN07vBrtukb4qzUMiSBw5wB43clN2kAp9Br9ebJpxJTDuWE3L8ETL
MOVLqOVa9iODTZOjILvlnuH/tbNVfDjZbJ7koZrW1K6OF+0Rh+HUmYNF2/LAqf3vb9CF6Z8omtOv
4zbG3N21fbcpVLA26wCLZRHmjxgVzgTty5Z3Zds8IbRoH9Ceiyuh44Pcwmi3e8C0DjFUPgJrWkbI
Nseo/r1T6j6pLjwuXAMp1Eb2Q8RiWVVQ0J3hp4lzMxBWrjJoJ7LDgWRxAIOZUs3GqdBNpdsB29TW
clOenjxTl0eVQ03Ycn7scaTQpV4mesnOHv98/TlZWgQ7u2zQnC3nD+o0FXn55OFPzzUzDibkFLkq
F3U4o3D/3pZX29iBkPyrUXbLnh5xhz/cUThDBV44rKjrwlKhqrkp6c1b04TRXthDCOM9qj+qaiv7
kyFqtpkOtameFYeAteLiFk488NCGcXjul8WQwj1xjWD3V4cQGXYyL2FgJxskDMmpGnM8DJeFXJNt
Jm/ZWDbYENUSLW7xG/w/BspdvkZ/792PmAP+f3bJ3IH6ClXb/fswXV8Cub2N10olGrj+17eTo+WH
TGWlt+esW3QUpB1Nq0MBC5HyEi+LAsDERW5OQQCxMA4GxOtqQnB96a5UyOWr70FyDQe9Ew++njwy
OycuUZWoqj08MSZFOTovFqX4kKVk7792lZvygzuoo3sHEPjXrvLT/toj181NX1Gg8e+O5VtNVYLY
8TaX9luGPSmVS7Obnbqpzk7uGFNwokHe7HPyjCrZik1aRtqjWkXD2dWbn0WkqY+DXaqPetRce26w
V3LTKF2ADvL0Ewb8L6fp9JNNacmLm3MokjnVJYNm8BLXyit65PBOdppVeAnKxL6XfVQKbzIEdQ/F
MnJsXtJBM5+0IC6ftfQgh/DMyR/VtkV+eY2abDqLUMsu47IA7qcPKzNtWLXbecU9m2q8ZVOOQWhK
Iidwf6vpgHupS+wS5VL2knsNHG3N6NZy0xDtsDdwTfUr04KIv7KtXjxgYwW6yBr1TYyg8qUV2CKo
6PV2i77yhVKwyrfzwNyPWGbeV/b4RAlN/25VP2a3dV8txe2OeRWDTrL1/r2dKaRQHau4B6IDSzcS
f0LH7t4p2dL9OcFF3G6DJ43iMxi23UC9J2tJ1G1mrGHRC/+nCVnkP53/atMth6rYfD5Xg9ds8Gur
IMw55VOuWPaxzfoJ5rYon3QU0w9Yv69kp0IZ2xMVGK8oedWLbLKDlvyCO1Q7uTlCkzho3pSu5WaT
uOb9TJZObskj9oN6UWG96SiiT+E0U5dQWpFxamDFIItuAihsdnEh6J70PrV4YD1By27qYHCOskd0
gbcxtcHiusPtZA648wCMiV+EWos1Gp/4KDedWLUpU4jFSW7aGBHhA6kHZ7k5K9MPl2f+VW5NIr/n
fl3cGwn1PcEY7qN4UG5Z3qmXOEBGHAXYVQ1FfU+hzwbshLhVXvecJp16olhhuOl6x08lgSpfp+5Z
DpDtcBG3ldLkV9kkFyaUo9hGwND0OoarJe6xuR3e5PAEOdp9Yd7atty6vVtjWNhswJhXJ3tyylPc
I5ZbYMHVSVFZtH3tgplVJz/xBNBxO27vIs3BCnyyniCEZe+qVXsbuJnVXm6i0aGkXi9fKnMESWkI
agmWYZqYghVMP6pqihF3ZbWjULzO3qmiznfI8Z2tTu7j3baMU+Eq1qMZ5c6lSi0KLJZh3aT+nqiW
PPBo0y5M6zTciFhzl8WsZcGaCF5L/e5/2r6HyDVL6X7XQtd2/9v+ekcBTG8nd804t9dRqSmXLl3Q
d1R1mTyJfhdq8GyOg/3SOiN8oEIvz3lk2JCN64yKuGF+FbV7k0NHIzs3seG9NW2h+m6TWJes8jBg
aRpoKXBhn5EjfSrArzZJuXYpGzqrFT8qd0x+9BoFYpbhtnee2YdHxXbSXZxF6iNUlWYlD+/Mb2rl
tZ89eSPKiMwEDuNk7InZVlB3K+vm2TDH+bk7gC21YpXmTQkZF0bVueKeeraryBeBnhwb4OT/dHyN
kd3Vdys6Eoqfwfj76hyqiS/7I+oez/JoiePSaNfICWvHPHxtym7d09Jxy087/hoZavrNMlNrp9oD
2u3vQ1iOebIpLz86kaVsMq3UsaUanL1Fve8Br5v2rBmms7XTfLqf8HHxRae2z/waVUp/XOeDufMN
No/yp/We3CFlSjqW1vb2aHel+YkmEVikyX2eq48fbZ46iFTCedPUdXNN9K7Zm0Y9HGO3s3D3DSps
CXoHPhbFqtz4UGbqFVisQATvSTg+p7Gp/FaotPz6oLzQQMWV1q8pG35EiuK8aXabQzvW5sfIhg3O
FCW8Q0Lt7vIFKq4qQXYSWWLtCAdkdy5SIGqcW4v4GTcyO5ijd27AH4gPlV96iA8y1UnMsJmEp6Fr
/s4hI+u9eAqx5mi7B9FTswynuH3yOt4Je1Frd9Rt9JTn4LCE7srxCa4FwV7XDTyoRmdBGqgZbnFa
n5/kmuM0pABBIFz6FKwL/jUPmjN4T0XmvWlTolxM4XmcA/C9TZQ1R7nZG5DnCifpD3oiAFNpzMsO
fUWpW9m63nOIIH1VD5F6EXUVPMfN/K5boX6VW/NSAe7o1p0c6mnOKdas4F5uRSLcdVmVPZilHjwH
M7nE0mofK8NxnoPdGOTOe8KjcteNardzuiH8KPVdMzT2R0VFFpY5dbMfwqF8w+ZuLazYfeA98ozJ
Q3ltAgV4foh4oxeRtvpqWzrikowzzrqLkmXcATua+BEBXjNi47e0O7SAqUVO2D9/D2iNxvBru7e2
A5aC135ZcGFMfos3si83ZQcJ2/LazrhtYVl9otiJTw77muoGDEdXxO7Kq7EsbFC8J1cxLoVTzw9E
Ad76Kp4+pngp9OjQc8CBArmX6W/JPEwfYxNb63Fpj5f2/zneBbn0PT5wA45Dedq6DV2Ab/85/nf7
/3X8/zlefq5eDyi3PXNjFlayHnhhv1XD1Nx0x9R39tIGLqO5yY6Cl9+vNjkEUGR7q5a2f+3LkxOc
leLtEp1nolxYi9rSq1t1y5WR/9OmYh/tFeb2e5jsHBPPWzUNeoOwulPyzkIwieZr1Joh3Dj81n0B
x8bPR628k4vR5P9Vihd9pbX1Ro9S9RzWCPG4SckNCO3quVsWctM2FET3X9t57Qte12A9/qdXtn9v
yj1kG2y7UxFT0Pbd9HWk7+2Mm948uncVp+uHwP4DIpn3nqJn4qKqioMXoCXVR+dhsoX3wwBAR7TQ
G+4s18VwNIW3UmZqTPYVNTHC40NbKVtD9+ZXiAzDrueoEnj6gizrID8jyinnE3VnXXDC9q5Br5Ho
Wo6NecWdzll7pm7EwnXAMLZ6241HvYlgdi+GO9JR58tcx4pKxLm8fMkOuRCwujcuRVYo0YVzMDOz
Aq7TBbfcSZUbgOje1/ceNmLpPMN0MWDHACF3zBVTEHQxydjslDoXO17+wOIbf2qz+wAxMrzGCU7w
ad+Ju7gV2l5NuvwQjJl5jUIdTwylml+yKPtD0WH+h50j7OCPimlCx8L694afzM4Y+/Bal217K5eF
oTI9jEpwicsAQ1+kSC0lG1ZXXbUMXTzIZHUzeGV/lePlMAyeNphGThigAadJF092SubxkhXpLQTW
ga9am90DHcIgwsIYzejVcYsPWnO1wj7d1UhrLmmOqMIYzfnsuFQWo463T04+xIcSlPHJM2PrQNij
PHrTPBzzehwPihpXp9woMfYJRHxO2wDE0+C457Sa8HptCJLEfRpsk65TcWBQm63rlSNCV6DLAKDE
PfmJapMlTn8LoD3BDaZ2kDsO1UC1EI9zj9UP5s7jU2yBR+7NlegjglJhqT635KDX0agaL6PrwvKG
e/qK94xY1fE0XgJ8qEBQF5lfT1EMCQt+HM8mBB9BNv9MW3cT4Ef2Rva6hWsTL1r7OX6klvRPbKvz
TyU1fhL4RV5uhQTKQ1ff5h0P52Awd2I5gpvg30EdWIXFw8gLlT0B6aTE5GdJXaLemz88ag14BcyH
E2zU8b7BSH2h8c9A15qLZ009KGR+AbwZVfu81QDJAO8brwm0Fibl474wlfgpUDzn6mioaaURfGQK
JHdWMOxFNkxvps27k6aFT27JL0WbihJsgDq+xRQAbsJqEHu5l56kh8YYtGPhaINPLLE8oghKeFVd
KoMtD0OOoFt9NZkTQEQ5RK791WgvPbLx3z3fw8dc8gn5gO/jyLa6dtGhkcBb5zgGXq2qw8qxU/qX
HgPL4xioOfgKTkkOb5u45YDSY9mEaOdtpq7E53LZ1M0J0ZJplQe5GWSNtkKdmKwweUAkZzu8FCwL
vYjwe6rMqTqNXlrjYMGaXHyPkWuyDadxRrc6JUpDQTXW/2O/GWBUhUD9fxxbbv710Q4+AgdmQqu/
2r53kZ8/xtV8zLO3doqiJ+65wapMHOugB2grRGE8qp4T7IwhUtZzwb/Z8crk3q7LvdySO5mG99j1
uXexLGUPumi+en2LpLArulcxOvXKGJzwRxcqTwiKvF+mpm0Ll9sBHPB1qBV6zACgvH2e/CGYcQcd
JPlZx03CY6ft3ha7+3Vq9dWFOPdJBeJ+QShQXwqtjrbgTOdVaqr15btD9jLB+meciSVP2TlrtX+h
RAbn5uUIchc58HtT2KOzcoaGnOV/f8i/Dq2MKXohPXjJqFEFmLl8yPcB5GY2qHuSX8nRdwfFOfdj
iAER1qE4vigiQkKiO/cmJMf7zF7uvlpJhYEZuV9tKH2xVMrcvUOo4OKoGJckKqj/r82lDafu4RIv
C9lGCaa2wReNLMjS+90hx8m2ulHzrTngCiA3O9soNjFYGL9PJsL7dfMzRrjglWrzroUT8jdRTS9O
xUt7M7XBYzEXwqdUTNz0PoGG6Yz5nWsAVUmAuF0mSwz7kqpaCI4xNfvYVh2szIMJstzFB0eNr0Wm
1tucd917FdYuEQOi15nVKATWy/yZbxetiXm7r6kNAcWaTfMDT9G3oM3sz8oKjiqBzBASDrqmtEmZ
Sj+XVWeD7yPIQEKj/zNO3jkoivLTaJMfikmUmrslBfRUDVmWwA3LBLVggfTM53x4DpqhhWnOC4Ts
HZ2oOkU5UkDZW2DheQ7E3K5kb5JFOZ6XMOVk79TZ2bVRzI90ORIZj+Iua+pH2ZeYLjEnQEvMyeO7
qlOVa4KTEOuhNcd3ck0u1Dx8n3W1Pnw3yTXcUCM/wcfna6/vXtXJnV1CImol25w2AjfptuhOgYOu
v8d9f4465JfWLO1jMOuMnRNcqVAiPY6pV5EiCkieaJl28txeO6noqNCsx9oum0HFyA65GF2oQWtl
GdMoylRvv/fRAuWzmivIdv99mL+GWE6Chkwe/PtoApuOtXCmyv86ruwOsoSP+GvkbCvKGjss0zds
DyHYcnhlaJAIomD9a0fZ8fWR8gtGuRpsPdN8+Woz5Df4/vDJS7kEA6dXD23U+f/r3/Q9+p/jar/y
EG7D13dYzoJc++vLLl/u6zvJnq8P7av8LgHsilR8Z3WueiqXYXJAYDaEeeSq7JGLSZ5+uWq6PeiG
4adHRuii9MOW2QZ2amN7adO4XjcYWIQxUrOwLX5YZTvB0KOmUagHOwrmneP1vynLnfwMsKIafwo9
xTrStPGj8OCDeUN/iLLuV5MH3pY508kFYRrXeuxr9rSgbL1PW8EiO+lXSsONHNCsCQ7f9Ygxtrhb
uU36wnvmHhHes9kKbyX42cH1mJ6aoKa4uH/WwpGDIfODiJ1ehdqenQT9ZU3VEwGdTUZ0qzT1H1E5
nBWynlOJJeIEgqFaEn6lQtIhRe+7R0fMa6qXnmJFuzVdqtyrCa+8FX5G93VwMpmLYC+3NA2jQCaV
pZevNg0Tl9VcDvnhe6+QSJ6fNyCX8E1V7mUHGrQf3Yziqu4EUs75sa0f28wc7gcmQp3TwEIveCUf
ZkpGgJclfJHwWakwWcEhB9uDuncgO3TjakRqanrUG1rZVWgjDmDLYsqCWzOg48/LkxMOFlX/LEqi
xWs0ZuNWL2GNybYCAsNuxmWNgOl/2vqZiQRIU31X46JXulZwly8LcBRe5dT3nQ2uKevg4ozMYe7n
ZRFnRrV3J2dayU3uIMZ9Ao0CwVD71fTd3trma2x1xlE2uUqtwyUbZ+xC23Ij2+TC0AOdNBHMRjnk
rw6IecbUfn2wbLb0kvzuVBYH+cGyLYiGle11ht9NDRnr5UvKzjhVi5NlAyBcmizC6lfHUfwhjJJb
WW1KBMH3nabFN3Lmf8a4Dg6DZlwAkWfnEbOqe7lwZ1j/YK2s7XdbNokCEzfI/KmqJAqSxsDA87o/
plZq3RPst7727WN7M5cB7kdR1+Ki5fLSFmR4DM1W5e6+tnFIqrdNmZlr6nzpjypLPy2T56R172aP
2YGYa3JFdW/ee16q3FnxKVw2jDj5ZzFazXtP1PI4mdnyWojeB/c/CjO+x40plKNs5tYrD+SopY13
RXyP4V1/rcrJ/7qi5ioOqTXuVlCR27uyycObSZDspiflYxWE40kOkwumZPoKW6BqLzflWA3Kum/V
VI7LvWQbiooMSUJ64R1uXHtq6N1nheHdw+Wej4bRf4RBAyVkadedXOAklayCxEX5L4dBwDyQuY8u
cgQzv3s11oxTPHP9lVPc7ZXQs+8Rizr3OIjVGy1y8TIYZ+dedmgdcE+1IjkjN2UHwBTzWmdMGHHe
UCDHRh2pZMNYi5j7byqs8/fYiNgpZmats8v0Otm6ExUT4CyjW4UawseeJd0YDmS0tdPVwdbwDMjh
8FtuoJ7jm9m1aEONlPjBSDzUNTJMhRYvE7lg7jLjloWbpz6PzDaqEDs8BbOQYCH1BYCH/1lbNuHr
vRYdXn54a3jU3y3WKgHm0Ee5hl1zTv762C0qoX4pYZRrcjHIQsllwUsthZOyEXRtv/N0Mt5jAvCl
nJ6ir8Krpc5bZdrdvKn6TJil4y12ET58L5gjI3WQ27lUPQgzfzUX4VG/KGma5SvgTYTyyJb6I6sG
7AYNkqAA3N2jXOh1N84YHDULf+O/V/XM+4xTHQZGW4B9lN1CzChE5WoCdgbkf5qQ5gCcT9IOyt7X
GXMnLEhSOCOJa5NClGfxqxvYy2mJyuxgn2B3gMIM+YK5USZDQWLX/55681cALSIr692I/ZdvaY8h
vo7HshdvDqf1FGMHtu008yOaTG8zLlW1KYcpvRN3nHwj/97vsy3X5H+AHFa0MUPOlYJL2kntdb9J
Q3PfYdR2tI2yOti8JKR10qwUtd8Npv2c8Vdb1ohCH1GHyn+YS0BrmJO7AOlnxfKTBhHzIkorlopr
Z/lnybUcaMOmBgvCc1doxxayRVjbJLqMChJfmo3nv04MEmXOm+21IBQdba0oeUC8n4BbHVmfZh4p
G8M6l0MzHtvIHr4WhhmPx0Bfzlw+feSaXh+R/NZHr6iBjsvVwvWEtpGr0npVrslF6gQ11U4eNIyl
dr5c7Fgqo0agw6Tjf72wKs8pDnEOCGDRiC5/plzIP/h7s88NyDIavpnBomGalxpFeTpKqTmVq91M
wKvIncn//s/I6/R7U6552oC9FQJebt4lnEAWxlL2972wejPa9aZ1Spfae3kdyEW8bA6kOLZz3J5l
UxVYmDuELrMRaWsgpKOBrQj+v6IsHzKtbXAfNQo0YItq7GvV6fXhkAL5QiTPOV34ELWJjYFcyM0k
hkKsxcqfhinlcMIYslvNrSNwRVGS8eS4pW9g09WV47QKc6x1I/ypfdWteYvR1WBH7OeXl41PWrWA
dZmP4BtbYjiHlH4idb7Rc4FuNL3kZR2tYJSRKJ2r6GxTC3MJg35Nvr1dDVN+zTUeEYVXW74HZfWk
1t2aW0ZFCp3IYlX3B3ADy6vtrN5Q3+v7ecBByHbxpHVeu6YrtiZJGKrYe4EXSxtu4w4jSrNYKSIn
P0KZoM8Dl5tGcmfqmr2etEnZBEqHLYzQt7D/wdPNz4aZHYqqIn6HJVHcmu/1UONZOGVb8EvxxkLo
V3b9OQobdcXDEWVyVJZ+iyAj6s+AX6knSUjpKiqp1zAhqIKWag2ULd4O9eIR3RlU4RKiIDm9nit9
wN/Ybf0KREXrEmsU45/W4cS4wsMqhf1n4Z3DKU3WMQZbQZGocE2xKI01wtVCBXxrJNDxMc2sxZ8k
QJGtUkm1HmfL3QWwbpSq23d6xEmAQxebNmfajNCKt4NJXczw4rlL6BIjSOZj7S+HR/dyb9E02DGO
fSjSnaFMCIEV6v37Qdkxo5jX5B8/mDxHG3dCv18pdgqbiDIdd2buaaLNccGjUb7JHx4W3rRP3dsI
AmlPxlM9U0yLe4aLA4Na8I+uUOmime9DgMFu6Kp4bfUmzClUT5HypwvwlmnGy3IF6YndXbJo/m3R
uS5aHpQ1L9mKE1xLvf+sc+hIOj/RtTYIzJqmgXxj5OCYoyamT0D0XKYtDrg2OjEU3H5GOMEwEYXP
qZqt7W5BisBaXo169xrwvPChvK7wZcYfNCeF4/JZdu3FMCFmsaYqZ4LoZV36WtnmYRvcJojrc+3+
rDJc9UI1/DEJZdu5vAgOmvCXCaCwjehErdzW8qJfChzWVTniTayN85tXE7AgAKkpvx0sEuEaGfHB
0IjkeYl6g7jgro0p84NIPE2au8UIl/KRiFIsxVTJtvKGpKSfaa3127kee3+KsmqruC+RUhQrK8mD
TZMVxGdEsbVspTzPEQccOiKDsabdhWPSgaacDr36gzf/aO1Njtj0zWObYtXa4NdFPH9je9W71gnw
LACSXAPT4068UJFrADtKojUunvmK2aC2nuGvrjwMU1fdNOarxIn2lqmoKwGyy07MF0BitUmRJJiv
jPlRrfpFgvuKCzFU1fq9ZoQWfdNr6IkfQVg3QJ3KX8n8Nusp8LUs+qQ4N/db/RkLxWdBvSRZF2ip
w8kDmbrkNrqxd31ibePUO4TMKAK2A/0P4RsQJvZ7MljXciRpn3lnU2dYrg0XQ2X2zz092Qhch7uq
PQdzj4FsMe2w57Vxly2i/fQT52zi1U9p0X9oPYbyajfdmwkz/35ecL0lgUCs0Un0mdyhCyCTPTXD
gA1Drol1U/YAwZIfgpO0aipMgRVDOVQjk6zI1Op1t+Pcq37mEPDHUuBkVNsmt4Ib3obdhtROsh5r
59kec98oem4EChjaLHvD4z7zNY+Ed9t08apt81fqRRE5drxDj2mMXxLVm3aDkfDiE0tl9LhplewF
mP8NdJq7al+FDYGujlN098PBjfVfpZL+ymP9s60NzAIbyPwq71BEuHfF0E9bNydZEGvUsrsZdUTR
FL5pREHHHNjfMJWPalJf6yVQVUxLIva30TpYLwx84YhS2VaYK7h3zWZU7EXuXN2JKFnFpU20ZCnU
rcPxUGo8FHJqhGzgfbBeuGva4TrRDk0e3zkUYqyqrLzmafknN5xDXds/2pgXr9G8j9ws900121Oo
Qjwo6PBrGQJ09e5w7HAzC0FV+zUV6JveSCDyDCL1bQU3el3pppViFaMfGMqnC9koCgSF6LGxMTGV
0jvH3k1j84TNG2no3NwRBdhZM5HMqHguRnVr4uq9dSOb+mFqVmKLy0wp3zy1TI5iHUbuwhB7EEYE
bTx7meYu8+HPPEXN/FmO9qteTjdhr/Xcrrd2OF5m0JypDXmuxX9Ss+1LCcbaLVs4g6VORs1sD2kQ
UKZt74ZY8d0Yr/v3Ka4+vDB7sqv+PNrUNKrDS9Rl+5YanHTkmki6dguSDTSNOEeAAyloA4zWZJaf
VryBK41vNPw+ocpb2b5uy4Eg7gQzDj400AC8K0LrY+rGD7yp85WTKc+tC8imi/X3Nk8/B3B6Rj2+
oy/7TdkudbHGbhbxoTfzpwkZ+TpTy4eqB14ew2ESKRXVnI9HExOxXUkagJo/g9hRO+9IQAJTaw9h
39/wNMJD0CU+PnTO79ZsQVPwhMVjG6v3wgT5C0B5pZgDlpdqAbYpO+tdcUtB86y0ebA2puftRts7
vOctgD5oQ4dytDp4+ynF8hPlERE+mrixnzDFKK/ohinhc8Cm6/wiq4DIDlHhzvpU8+6cqsNbz5fi
1e81pggD0mf24jXKiTvfI8Vl1arvHU59eNVwpi8tfdclw34sg227b4di23JauEnw5k/ucFyR24uZ
/w+ggJ3qGhOl2nf4qaktxmKjd05LWJ+9kZJPKbZDzK93cIPfWYaFckp9WjE2r3bfnXWvu+/dbI2f
w63qwg8r570RCRnWDUP27qCph09aijWpGVweTKw/Z64NMgJg4wumDY02MKMZN66hUmDc70zeMw4e
b8tlfsV6tGEeEKvEqvi59K92R1B5ztxxBYfnLkvGdlU7EAFVk4IjIw+fSjv7XXVjs8q7bPBrr8cx
EtFhE6kHoXoPjsEkcoogZxehOBkts+yqDz76jt/d3OtbG5i304qLQfQOckrqg7izlYxsaB2AEqV2
CuTuKwxCCp1CQmgGscNGGJxkh9OI5cnMDV3L/V53PAT/rrsSyZD7+WObw4gSqaJudQNmQ9vEDxjA
dwFsex5wzCRv3i917PuzBoiMtzFr7wbdk2JOYDe9/sPsII1PSkzdS//RtN42FCBF2xiPYi/1/IwQ
QUOCI6Mw3i9UhR8Pk7DaTNZ1SESgV9WciHW6z2fhHjCZfHVi4D08wXtR/dI65sbTwM+zhK+TxGdT
KXGYG2AoJlwudfygcfvxUSdR1YR/zxzX5zAu/2AyGq1MrSetZDwHrYtRSfFTg1znzg0qCQ1HsCB2
8ecsLn1Yn2wmi2FXXIVH0hB/EVBXFwREL8y1X1ySFmsrXLwi9PFzsngDSF0xXl2PR409+anbLw6D
PM1tDKSSFo5q/ZrqNb+OYW03s3pniXxkMp6lK9NlDmZn1G2E8R9BPLs7WeVCyLJGeG/j8GyVw0bT
rZGJFaYZsQPbwe7vlWGsDrGS3hshE3I8aQvdKnYGkam6ngcmtJHYIdI2Wjv3CQg921H4E74V7NSU
mr1Iq/kFcNEofwj6/YjL9BDYxogzcEe28ppXYMxA3JurjGrb/WyFjd9CxPSGZJ3M1qXpPWpT+9+W
csRq+RxjzFoQhAb4SO1dWm2QMt4nwjS3alG/A1k49sUM8blcEM0ftYlx9ehpiPXL6LkyHWZC1EC5
BAlWtRoy7yxjMJOUoBfujqIlC2tIZ1gnNuIee0IVYv1IehCQYpjwbLf1rWlMT7pqn+uEX2DEGU5N
TCXISv62nED4WQdxON9Emr2L7fFjHo9UzjxnVKSu8AWpN7nGecJK/IoSg7KRmfd1G61SNy0heOtV
gcy31LatoYe86e1J0bY2hkcrz1IezdLcCgC3y02qXMFBRQo1UUC9W+hyuH+k3NgU4wQ68F1Exk/d
VqZtoAtgyUhIIRryeppl4O2YEVoeV3+poB1gYoJtYoR+hTl+F0cwklLjj2F3xcoeCfdbUJO4bxJC
tMAL6uotdlUdqpzjp7icrhSPq8Sx9B8EXH7joVydRErWWidxP2FVlOraA8C+3KdUBgGloflqWlrL
DpuYGLGv6yT23XRnWnBptXHcO5pwmQck1RrUXAs9pXtLtBocdXdSYq62sjFXbVY9J1mBHMk+Asb0
55L589B5uPoSpFjZWbQbcByH2jlfbUrYK/PXpHmfVT4nPoVsFZdpf3OK4d1ph09Iovt5mta2rn2U
Y2xBSx5A9CK+CMbGgk8yFGvyIGplPorUufWtiywjyS/C7Umg1CqJbO89sToc7XPjKegeelMF1Q1D
FAcxHHdUJ/DHqLhklnk2NZufbtjh50Qeo1Gdu4q3DlEWgx/F6j2GI8+6wBXT64ttGE0PUWAJagGd
GwkVDFySAGbz/OZ6D66tUCSiLyy+vBvXXZcwwWaCCb4u9BO99Ccotticr0TTk2+IdkpVXIrsGWye
R7Iz2HNNrpsqMjZjovEmJjSG6nGxUXTbWLvHNgTYSdCP2gW8wb2empPC2Qy1+qZkGamWXt8FI8y9
McAMLwODVjv9OhTdZ1RTem8ZB+YXbZExwRiclcWskrev4U5ND8ykLajDGS5VsbfWSmHzMfghZJ6y
DqjNLWpDW7tu8mtyoreIPOU09flaEbABE0+fDs70Wppxtgn0XWaSkC7QoaJBDTc2PjCl2b+l/0XX
eS03qq3t+oqoIgzSqSQUrOjQlrtPKLvtJg9yvPr9QPeavdb8a5+oBAyQbMEI35tkMFeoWfn7Mb+a
a1VrBgSwkkqj0kpenbKLEZGOVvJtGBi9TVK9t0XPlKOzGmDCGng4JCTatV08lD8Ln4yMJCwuTRBu
DYJEtu44HItE/0gVBLthjPP77DdUNj9hJH0DEM+3ChyVVckT77mKzdrQ5VHq+/oix62LC/A4Um6H
z1Vu/CTAnS1HFliiREhBteIa7V/qUwuJos/cT0+qrWBqHhckC/km0FNU70MMNlaQluxVleufvYHt
VPpNs2y5C3Lth60pe3saqJ+4sHmM4jPPsTrFr/sTv5l3ZtT9ttTDy4TlMM6+SbImDRYXgulahUS4
3gZGUx5FBIfyHUoM1O/uF/mWF98lYjmij9IIOs86+9XVhuNYYUaCzxxZ8kZ17SrxLvmxsER5jBJX
3ylz5HJYjKfUVHF9j2S7jSLWaSpz/6LoX3lGoYFAqp+7Q8urgnHHeaDgbYDxbXggVuhbounKhgSs
3StCUn/Vlz7soU93uJeOcae2/WJnLbNNiKnmBOOM6GqkE8c0cVmm0kX5BhNenk1IttR6ywp6zXfV
0n+UGlyqDM4EBdunnH/eSvbGo5ImlAyF8daBW2pB321I/5n9VNzgFJriJZisvZYyQRcBoXz0TswA
cNpjDevoeLeWrQHRGCdhClY3Nwweiy86Xh/kp0dZOYTdYypYqVkVepq4JxZFqG9hRVDDqOfkQfUv
GJCmWzhct9juTsAKCP2U9CLSoNmwCDz1s3PraDxr74F03u22fq1VbszEfCX74lm35EYE5BQSAYwL
OEGy40Nd8bQg64Ihvq8N9a1tzA/F7qgrw3SrDbLrYpViTMz4b0+RgWKiO5TtJSnxAacDgAY3mzdr
3/158eoowWnCqRBL7VOiWxOFu/pnUQ7b0lZeUyKJV3Zo9Os+Z+KtmrAZfO4WZjGtzF2k4kJdmSJ9
yP3mQwokFGE7YUoJ/alqn+1UHI3Mqte60jKnktDvVQyqh1hRNmLO521dzUMKThR9nP8Ms3CPccVD
FYVbNTE/Q6eiTlWBApKkSpRitNPH4pJYBIpWZXooOiJTW7XwYIW/J1oNXVQnoduMvDgBeI4b+G++
xDjY9PgKxza82pGEJNyfpKLh72Rp4QrRo98bT36DhML3f01SedGJEhqsPHxRkh94Jkpz0tdKoMLG
6vXLiPfYxmi0n3bbHHQ3es57kHUUgJ+NP/+zw/THqHX3RKKrJm0B96ucvznqL2PSn/MYep4fvDOF
eCdYNVzZebc1i/FHW8y6PJWBXMlcGIFTjve4DtuOuflcqRx2oHjhxhgpzaqRTgC8TjUh/OGaJFIk
tTxlKXFKufmUOb0AQVe+T0F/UksspF151unChe3smjx31lmPyZ1svKiP3qK0EutfpVn8NI30wy8K
uJZ6/pjh1tjYGZ2LVZG2ZDbY4x0n2Xs++fGwnNBqa8URndGzrnSQ01H+orLYjz22hCHZoHGsUtRr
ZcfdCOd8EsZGBVPFgytACyL7tbpupiEmKTFKtlNgH1FQvlui/JFO07XD5wtYzTrzhNytBLc2pd24
MoeD6QQ7vYrXdt9COFZIi4qnC+KlB1xrp11pGp6JvQHjj0YeZbp2dJ6ublK7PZkOuOhDAx+cFpN1
/qjCcJ8Gm+KNTT1lZTCj4y6WZyN9bUWyIUD1VoXNW9gBgc+34DQSMQWxRN0GFjcK+onLlPo7KuJv
vt1cqNxefYzyWSWgQ0tLzSOF6JiK7LkJ9e/ZYAkWeiHTWvRUjovLk2gYGGX0vFAFApWiDMXjYs9q
7JlQ7beiiX+y+n1BBdocsM0nU3nyN+he3sziVBX+d6YH8DFCpig+hfqTApBTaYSttKOZeE6m72EZ
UdaLR4MpQxmQD6mccrtQLqw170NGbXdq7S152XKTm1bPmn5wt9mEFc0k0mQvq7PMFQACLuA5ifKT
de9qRAshIt/ZD5OCbjLDspKQrGBwgocu6lk04pwAtq+si9gktng0d2OdaQ9KCoJVokQAibBZqDmh
ijxD242jWx6Qx0WraiSDadCM7EkZa0zj7aTeLZu/92FDH/Nc1qm/sZFwYMRf6IxVDWHjdpaTZTCn
Pw1vjogw4ybAwrKHcV264yG3kaQjcvphUUfWBPxT22iVPX/PdtKYqLbCp9KHiT1Lm9cprepdxwy9
6hnDuooCZNQ8ky/83jbprOxi9JmU/iC0zt3Z/i+bzM71mGrv8MgYa2robrEqAnKO0+9Ki6FqbjC1
t3rty5cODw0z7Mz3P4xYtGtKRM4G2wDhGpg4q5K/yaJbcsqHqJ+nbKFyDG04fL79M3T1n10NfXuk
E/Zb/4ATMwbpVKwaV7+7Cabf5rYYlXM5f1w0IzCGBX2qx/nedV7xz8P2UJIsMcl1N8anSbWesuJa
xKJbxWn/LAPQ59RxDlUhKGna10RHTW47n9VgYuIflLfRTB/jGTpwlYyy4VAdhRr067oyeCJcUuBR
lT2QjyE3ZVAOYPjNhsl1z2NtHGQnCNQxWb3tjSAUmE3A7FAtHAk0u8ATNTFsHBqDyovN4lrF3duQ
zUGLQ9ztfCP71UdTfW5w2ggob6smK2UjcBlgRwN8wDA8N1TfotE+u8EvvTbAZCvy0BwWnEXkSLrH
+DnrX30jwl3IYY0WBkawQmK9Ghq8HIZ8WDtuzNrZNvsVmOoujlTtnrj01njHsrqlxDJk5ENp0VG0
VF+sTlxYY79YanavMyf1lEpEEC2CNzxGkLA7+g41k7qG6EE3OJMObWKHqBxSpGrXc9nT63TE6jq/
sT6jrZNCMKSZJDuCTDlLPxpgYVvVsd4nlPxZT6nS7wBXsFBB4g7i3jcDaziF3CVHps46sSwNRVP3
oqUYAqoGli9dXkCromBlFp9JXOL9Ivt9OlJn1lLTPeji0GRNuxoDgKl6ovhk28l7S5GP0SZXVhLS
Q53m4SGIu3kCrX83kbisqFYG2J0M1U3NMoAV3fzIZ+jJ/1FSYVlricLctTnV1CyhyVYPAdLAlsnI
o29xV8qcYmerojvpLh36ujUclcJzpYlL+gjsYc2JNW1JxS+a2h68jBsGZ4RkV4W4VDC9Ww1V0j6W
ZKZvauKNZkP+I3X5c2CW67SlbjPgqKH1lDWZSxWHuCtx/GBECEvhr8s2Us9Nr24z5pSr0UY5HU0k
lgv16hbC2Am1Lbc4RB6mMrZXViK9UCewZQoYHIJA1MeeenviQHCPk+HVkpBM1eYbqBm/v5yg/lCR
9aM6fkhzyuqsW/GpjS2iV7otXgy4SJQyOjU2+GlZUbQvjEFBFIsfZOpm3tQYDMZ9/YZFjyfNef6Z
I42buoOZ0JOmUf4qrcnY23oOm1nk44OoZ0yogk5D/AYcPjupmNem5Imj3fBEyG2h9AIBdk0hkAeN
ZZZlvmZpla1tTfprLFckXE5Ur0W8JrJNYgA1P5LXdOAjkpFH2Egrcy2EmPMUypMp4ntj8b/1tcba
x1ECgYnHHpnPa2XxF5cmH4meiEpMYNGtAclYTnc3XRNicZKdsPocjkH+qFJC4Y6SK59fxQuTGrvv
umK5x2drxbglaKQDdWaWZYP1eJZT5Os46PaChTvxwhkRq62QO8BiA4+Yrdud85DwFrSy76olmqdM
970uHu9Gj+qys7tvtY/WExpQtZME0dBFN9chmmik/BKkBFHWCT4Kw2o3ttM+BGCoFA5dHWOUYKRs
bhWf+DfzLxrjW6e2CuHTDgqYziF2QyJMKAv4tDoVOp2wkZaETcmdbPrYrfEgofovzmJs6G4GqR8w
KsknphUm95wotM8hMN9V/Vc3TJ9YzxBugVG4Wd6m2lJxxvGpQ/vvmG9xttCtrZqioAAyxL2mRmRC
3UPpu0sPxmyR4hOHnVeHyne3Eo7XahWBa1GSn0H+bC+dHNLxBJgOsNda1ZjpsM5B3MuMlXXtDmMf
scYTI9kwbB9iwx8fLF8F22DpIySUHDvIh62CFzw85OdGSdVt5dzwuGBiqI6v3aDtp1qlKjxU35oO
RMTqm7UeyHo99K7GRDGd+PbBOayb76kFRGb80rvo5rDaZxHMqNh1A1QjlgPtAAAdugpz9n2Fbvwa
kEei5IRZE+606Wvls8q770ZArlfqn5MWbqVoP3uHgn4RU4KHXfnSUBQg783F91daFD+Mb53P8jDG
vcFDoPOuzOq10B6Pg010QRbHj4oocM83R265qchXOVSUjdax5rNnT/y6kF+q0X80ncqMxer3Gn3P
bjbd7vP0A+4G6ZW4n4L3sjLW7eqJvyjmrgpjyi9muguxwIVsuEmUeJ+pBDpXvnErazd+yGvubaPc
BPyTV2PhQg8EBNdK1/TCpu8vheMZsGc3ziBI22jfxzG/MsLGzIKNlSiQz1W5hAdSbMd4Fuw2rDsI
bYMgPxWfMSIrlgrxs666/josKb2GuRnxjsJJGuTtVVooc5Wf1Nr7H0qwB31VsXYSl64GZpsG+dO2
Z28WwdKoqiHWdfwqmjrtAneqr9H8YlJ9y2DSPiy7rLQkyojKQ5FY/LX1HEHjD/sM+iOcXJ2+lGB1
R3Fx8a+6cVOU9MN+ob3EbRRzH6j3GnuJjabr9jow9o5lmRsxufcgCgUqN2raeZ31XuWzkMl6dBDx
qhry8lAO9UtnF9NOj43I66r0MkAZAzsGnTOqtNzx8BBs7LQJPsIDWC1IHFM4+lhU+thUUB32jKpu
L13hPKWSf6ic0lVWaNWlcZuCDO+tw6DvFHiyNMAbuI5dK3+kyE+ZsQmHj77VcBG3geXjVns1LJiF
Rf2jKHFyQdHFVCjz3Mq+ZiBim2IS9ZpJq+cjHeyAWPHMmYM2+q+4Gje+1TXEFz4kVTtsMf6Guehf
3Ck4BxZrFZZl20QvwnWvJNRjtP5BI3+ASc7wRZeLeZTt3DSjeizbhDKMFbymI/inYFwKcJCulPHX
QH5w7BvaJTKNbtPILNgqKckIpeb8sk04mlnzOjSdvxLYIK/tUV3b9Uj/bEyfYnD2lUFMdvzLtrhB
pyz9WQ5oa1W7Ye6nEGIkx+DYG8W3KoFM0XBz6fULOo6jW8HwCfzQ86MKF49WX9mu+DkrTpiI405S
u7qx9nX7pMO8TsFfvC6wDi6UnweEit+0OWY8KBTQ9px/gC0+6xSxJTqinOLrdvAdTG3i9MW1wKl1
m4wivEAerHy8dgbogSn87+ENBgq9ytrvJ6/Voe531Xlsk3QHLeMwdv6VuBCkL9QiEm2AqmNzzWAc
75k0v6ppOAvRXpmlYlscHhOfFtydCoSgepuIlrt7np2Bo1ytOBRMZ+uMyomxL83moA3koGfDszJO
2rmFC6TDA97m0T6rmOI2rvGlJ0a7klZ9V/Jmos6VMBjwf9NRZpaQnionPDZgadTc3nXRNCeNsNg4
dMat0jTupp7ytStC7pboMcWZYR3Q1+fVDlulA5xJhvJE1dH3Fz9SizgxfzBInFa+ArN9T0Ty0VTh
xN2v7/qS30VEhBeSt761pvpHYFCEjONZTh+DoBlkPOm5E6wFFmVUGEBsTf7NXdVtIT7Rwz7ETfyN
3//J/qiKyt0E1Aso01L0r111pfQsq8zga6iHp1q3v4q0uTtj/QwK4a/1WMEn3yY4y8VRqvRZDght
Zu+AoyqkBlsCSjaRB86qzaaSJb8K6mz7xhGjtA/N7511KeGJzWiWbJDns1JLN8TuHLrBwvzhYTTG
nc0TJIN8l9Fx+5byZrTRL8zNJJXnctjlKrQ25O9h9SXt+k7OFNVomV9LsdV8Rk76dNyV3X0mOtyP
5YeeOHDTB691Iih1qijIZUB3WszxM8oIwc7XPm39C0DT8cLJPQ9Q0jZSwxoB6nVUqnB63fBhMCdt
FUfhucgVUiuN7GShVktkme2a0VQ9aHMms4t+3Uprp/VDgNtYURLBUj7pXBiHNR7/RDxULEoDFJ2k
O4YIr92yoYffjUX8FeblbDrVHAyp8HeTyiksqjhMb1mEzRloY/+qTaF7pLKxHmqyxx0z0rzBli9h
Ud2MliAIbKr5GtGmz+C6OlTL0XubZythKVQCl6+jUSW4ykhOeOo9Qv/G9G8oQKwGQIyBcCeYU7uy
UQqvL67NpGpHmXXbXirBpkyYlBX1Ppca81ZqwpGM+PUG6TnhdI4yOiA/LKWnFs1D4BDcHqjELsA4
0lyl9txUQa7cvaVD5VVdzRSgCW6KxqS/l/lnAKBXxoRRuoESbZRRf7ea8irUZp+56eg1GvPdtEks
6kEGYqEURxa/vzWB8VGIY2DQa5ITaAOH/XLhOOTCRObeuV9kpLxT/BKl8wqCshuIgUPTcjRYlIYB
04gh0K8IVq5hr16jvoXtoR2KIM22GuUBK7Nug+7OVB6mo0VJkOII17Wo9Hs9RC8wLJmO4kNlNh1C
DWld5GQ8+0b8JOhTto7d7pJq2rmF9uAzkiMWXbc5ABnRlF4cU40ksTOOqpVeDsYGGiVbTsBkp4AX
U2dUzdFyR3m4GzttazcNsxKKjS6ZBatCSU9iqD79uPtMarCKeFpp5VNati0PDZI/P3/TQ+szGsyv
tsvx69c3hpoWO8zvwctGjBVKVu1W+EFJFsC+kBXFM+Vq5NNLaNqvsT3sVd04lCFTVaXRT9jvIPcQ
cHRaBkSzdtrV6ZcmFK9UCwYMrCE6V2zNkhFW7T8qiW1g8iEMQQ5bcqCo+2jZVOLSJr9Pvrupxkns
wkb75pLDWpbu97CdGfFReFJ6iBQQ7UiByIaTmZF7musUuDPnm4qLW+vnVwyPOphX3XPZUYtpAsSw
uW2dEY4RaOcXTxlChpU7jSfZuptoMklRogmIycnAJwWY1dmaTvVkmNl7VZNVpqg2XvsQ0tTuxRWU
lw0XWYHpPPeNxoTN3NDlgkDjkQANV3xLCOhEboK9mGlU71JtNwos1ZLU0CHSr5ZmkxmKb2BMzb0t
/P085IEL3CeZmCsRSrTpSH380nwsjfpiVoOzBmtk2U1o3UopjVvaWrUn4fT0DszHoTnqLWhwAJxS
KT9xciDqkdrqqq9wkISXqtv8tD14eZpqrEvtAyV4+sZIKxjXpl2rta+ZSgkMV6RZkb5TEHbXrsWk
hIlij1plhgHxk4qwnVCDkeIAs1+//lE62ratxKm1bfxQCpIhE/psDC3snIJm25z7QjRnLY/aMwWI
CVivV/bQR/pVrRTDIatF8RQLJXliWT2/X3bkNfpHfIoYNi0fL0g/DLR1Zar17s9hGipD5xFrWF6X
XdABwCFM8f3vReI+iOnHncEzp7p4og5TPkEXey5UzDuWXQbxrpfSVfe/G8ytUgJMt3zbcPP3QhTS
Uen3unJY2kG2Hh6Hkvj6+arLC9qSfYigEtiab7bsq626WcOwM7Fx+c++NHLWGqY+16UF3l0jbJeY
graZ9FcxdH9eWNs9OkL2D//aL5gbYKXTA2j9p71WWrhYiBM4qX75uzslWu0SwDBaLrrsT/OR6KnQ
vLEW2RZ66d9iMj1fSh/iVF70zcOyabl5MmfATV40xO2LWwXpUS+pJcqgbxk5GueRDIR1ivymWUt7
OPcqne9y6li59TqArHdYNuPUjXcIG8Tm94UDvz+RVUjRbP7YKsV1LtF+N10+ynGLO6iLOC+f1EdE
Nk6+E1CQoHnfltme5bSyXjYjlKfn3tW/ZaXC91DVq1Fq9fNyHY0zKWVU5Wm5kCkh9ZXS9bfL0SY2
1yOcXlQ1af64vJhpWW2TikcLq6wwXLdWjtdFn9Xr5TCM5vyRD4z2FRnM9OJzmyyaQlhXgFp/r5PU
48B6QO4oUujbpjGiKyX2cJv3Q3oDgp+ZA0XxiEWdvcmDqHtKsNTc1LgqPI9Vaa191DcvzL2qddBb
6WtD9Y3nzuzv4YSfnZ2a9pscTLlKlTb/Iarii1BZ5JKVvDtdnP0cColsMDY+5QSRPXXyX83AjCID
UwHhyNedWtBxTOrNH5jRrKoT1SoouRkuNMKKoR8QTcx0p6P1lO9CsJAvgIij0UzlZ1rZjzYM/4+o
j787MqzeVdYEzN5q97sOdrtK4nTcRkVANIqrlY+EyeOrmdp0QXPg8rIvSAoklZPC5Kcry8flgBZo
Np2EX3jL5nKgiigOxUGqMN3hUr/bFcHgWVDMNstmM18gt3XH6wYHR71/PoOs5xz6NDia2Zd5uJ4q
W90qhoYL8dxmub4LJrgbSrP7/VWXA7L2252swbSWJsv1B0WF59+F4P15CZ8NRfp+6hLiIoFAr6QF
Zfu2NGMiQYvwzGOmeI0yxM+YGETrSjObH1mqXHSz6AMw4sfJ8cNfZWa+Q/B2772lO0QgN8hmezul
quKWR0XmxtHWe2fL4rXj+c90cHGje+v97s3MsXIJTQ/1AD/QlEyP0i6s74Ol5+sg6KcnV4vyrWtl
2O1kdfcAu9/ZkdrsX4k1rTdGmaivMApjDJPCW6kmT3LS9YtRZBgtGFYPNAEW2CZheeHGASgK8uSS
sHTaGXgtnJNEpLu2xCUllQBcWdKP58Q0mp0hYRVIAfjfCi07a+2o73C2Cc6aq1s7HhT7lCQIAXI6
XJ6yBwnpZFcg7d8bZhw+MhthSqfZ1s8gfcBXwvpsWIev6iYYn5amkTkpVGX+03To6n81NZA5P6lk
fO+6xqT3bZNn2FPxieyzXe/jbYrbMuWMZR8Fz11XFn3o9cSFbopKBfXz+8dMr0lWjv3J06Opf1xe
iJe11wZ2EttlU5vbaR1K3MAozF1B10Zwd0wtG1ef4KBH5fD7vDCmqOzofvUACP45keaHURWVfrj+
t6Zwsb1Bp8Rq0NnnpKjAsewRA6NLeDRwFd5A2hm8ZV+fO/4js3s4+jhuggnRbtln98amH7FnWrb6
0M8uWJTtl63lQujT3H1Meh50Zq6xvJjC9Alu5hn6uw8+ZwWUa+mH9p924B8bHWu767KrcB2JpVu1
zysi1Ic0bTaq3sOuoIDSbJVY8NsRBxl6qBHRYypTQi1Lr682wwJEgHkntclk/Xu7LisM+Kjj/m65
bGKcT6lpfvl7ieVAbgbN1QJSx3PawQamr6+aP6r7pXAvlZQvwY35/9kZmJa6VzRK/MuJS8PlZTmA
DhU4eD55mgro44lrHYJ5AVqGlXHpqP9cg6yE1oJr4A+qhjUgj5nf9AKjCnNCj5O3AI6GLb+knruP
UYDwxi2ppy/7M9t9xu5DfXbn6W5ZIotRwpb2Mj/mBa5Q5kjatD/K0lv2tyEror4t7qA4NuZEA/Gq
MdBlZhI5q4W9cqxt7qbV8rYZSS6VQ4eVuakcl11VnHB02f79dtn793jnIlxLM+XXv/Yvm//aZ+qO
dsjKxOsdaqjkXo3HUB//vKhq/Ri1/K2TgC+ehbb5psWID9QiKX4A2n2aorDeFVu+NprWHIRliJ2j
xaHnZgauH3jAv4pcAz5D4SF1h/400PBlqtLoTuIlocZ0mLAyFK82xqODy5Y/xsYGVjj9nxwuY1lm
X2OBqWdb62+BWaswSHOHFXuvPPT3va512IqqQPcrtTeCvZ9JltYN0i5Hz94LV/tOPrnyhGF2fpQ6
NoORPUFIGNptmRXpvVMB0UYl1bYKEq4flr/mApnX3rsqKB60skq3KgKxQ94G2aszjgeKkfJd640c
1ZPvH7Owi598EfxaPm7SHX7Bcsivdp51Fz8AZRjmE+bvAYMSTCuGGyitQOywk/yIsSQ9Ly+GHNpz
KVrotaaDxYHCKr2EIHk29EgMq6UNWs75LTRtNHDi+Gfzn0sszbOiuGdZmu//Xjo1oAULpWu8tkQa
MAzTAd8W97JsyQQBmt1he79sxhUsFuiph96pLzaAYHOoqYDADlOjdV4q1X3swFVjKcrv9gRuHQ1p
/Z6n2R2aR/+TiOZzy3z0q+4sJFkyIME+n1a5g0xgpbCQn8vRboC+JRtgyDiBmOX2GTrxBp3ybC6X
2yUOc7pWrCKipXfL5t8DSapk5CDDs+wod1+jV6UjRtzAkPrkWGHpbusCim8/WPUhNNqHZWt5WZqY
c7tls5zVRaIPqJc19mM0qMpBOui6MlTqrNI7TBR0xFebaD68tKkUX12nKTXRyjRpw7D6kyW98vD7
FF1L15UemNffjfmdLhrJEmZl2o8IhrjIP5/x+/zezyruLD6jhlJwHIqm364beNhPQZLJJ39eckRq
BVfnn31O3TabhBIY1B0s4VCu6LdKdZxTqcfVCS3LnTWx+aIiq8JvzLoVtY2lbAyf3OZGPC0HTVzt
N/BAir1awBNsOqPYSRu+a9oYwbfIz22v6DBH0OMBHRXyTsJzOqRuQ2a9TCksGzcPlK8t+Jr/JTum
pEbVmC8Z1/IgyCanwTTCTRGnCIhgCjxTzfQGrnUzTMN8niqfwqmts8JEZMfaHFN3QzTxajlqGyCd
Y2P7J+B5DEajKL0UtVVdbBhrQOhV9FHa2UMlY/O1MgobTUWAHciURfdCoYAwN7D/90yw1JqiuhN+
wBf5faZFj7Uuxlq/gS1RcbfL9KVPUShh4Bk9xr6Pb5TW5EAkqb3rR0s/xowR0GGyFkQ7zk/0b81u
zFT7Ivj/eHaSGI95SvxdpCr2yzBbFuHHuypL4ezq1p/GVTZnMLT2qJ2BOlMKl7huzbskDP5zMb/8
btdUIifbQvlzxnKkGUcSknvhE0GIuB2M24OR2D5ZRhs+FxaeFRFGb96yubzQQNhW+8TMflYBYTz0
t8GyjwaaoBxIBaQ/+G4rSKbtgqMl0+rch33mJVnavOpR/HP5qTXjV2T24WfMvUoxfSToYj7Hwaro
KOZzUpuaQhWL+nUyZvig97+E/H2OdFNtpTvZn3NKC15Kksojkir3qDWjewTyBN/qdQCJMpbBNmFs
qEjD5pBcDv37LZNgY6O00TYdyqwlpECg4yNVd1Xz1+PyTI76GGDCsDJVh1c57/j70qQRAcCwXl8m
hLReO5C4XkeDccqlnniRGSt3RPLXnrvw04y6m6h7445uQQKL1/+nqZ+112XqKsLhVrjRn6b/uqqY
VDLW8zKhjPiuV9L4pvpV8RJ0/7URde9aZ+m/j2jufx359zmFW/S7uvIhoUxlR7J4rQ6MsSj+AURV
4S1vEw1DgGh+KdwYh0nnquLbdaySeb22vJV40Cpkqv7v3mUbZ/jqYTIoWbuj8iDN4IhkROxSoOIH
UHnlYdmP8J3i6bJTywYHX+S5NaCfK1dLq9bSWnO/NKiXvcvb5aV0TLAyu41XBc4Zf9ovR0Yt+NG6
VXgc6edvAY/GPh0ozGlZKW++1ORteccs9LUBTH34u3/wA23vGAD3y6n/2xa26Z+2Dd69KzwOWmyH
neC8vJgYfXIfZcKzywzvkqZF+728/dumHoE7/t1mOWypJmYtHcEyETTD4EXB/P0oZaNSn57f6gqM
r+Xd8lIHjF3Qk8LV332d7ozl+e92Yk3JNs7wMVtORuKIU9O/rkO5EpCmri26KweM7L+uwcTJXstx
UOHXFGi1sOvr3OiGkYG8BWoob2U62mjEfWPjjnr23wf2TYeB39+9hWHYG5BWY7OcuLxgrSxv9b6a
Wy476h5+mMWUY4dOIyNp5j4BN54JQyhXyyZSpnxXGzgtLZu6QDKqoNU8LZuRFW0YIPWXwtX1W5KJ
l2V3H+Hd2ggy5OJRjvdaA+plCWEflqOKqV5J0pweCcoWz7Wcfl/aTUV77OO2wE+Jk0A8Rg9fIdaj
89fSUtwEc1MxLj25SnfdJ5nk/35bMX9bpmHhFiRpuP/9tsslE75tVmPQXKLS3y1O6BnDxbbJA3jR
s1n6b3f02U/972ZZhyjRXCg0y9HlwDSk9OzLdqrK76mWyv2yNWblka4SiU+qeW7MXBdZYBTd8HYb
NjX1bG+o7REqU5itfYwKLjlTIaKTfBP4ocI+a2n9+0TbCOFOl86c6xHdTKWObvDNApYW/WNC/sUJ
A/ljqwzOXdX5+NEdUB257q3skm/1vFu66GyqBDi9aRPnPjRGvKYQH52Wo40Vk4kxJq+BBnu6EUTs
DL3i3CtEY1tZxcN2OUvXe8qRbRxfXCV1X6f4tHyko3TqCadXEMD5o/w4BsitpLJbNsdk/D6RO4uH
VV281IHvLR/pNmBj2kTyddul+qtANZZEzrlJDRAPVUVcTJDVmaRs+9yXJthLrFk+vFDxPI6pwG7o
n8ODAofh7ynTNI10oljsmwythonqJOyeg7DtnglaonSYQg71AzaxvCFAph/f/7bQWv9bHxvpeWlP
6km9MzqElsvm/2PsTHfbRtatfSuN/D7ch2RxqoPTG/hEarY820n8h3Bih/M88+q/h3J3J/FudA4Q
GJZEMRQtsqred61n1csOly7usq/ze4Y6M12YInIrhbltu6m+GnP89kwAkNrXClerCiSzE1bwEt50
YV+8kOGUoRMMlqwBA7ft3DoY/Yf4wbSaL1Io+Uvi68hfrOqT0M1q3UImvKAaaZ3KWavIQJL2U6xU
3nnTyqHPpw+qczunZMNNasRIYtbD7VzKfnX+/yxMimlvVc9+iVRRqUYmY0piHhtMlesispyPCAdO
503bWP/cOyoeRN3SOCgqOufPUPhD5dqso/78DAlrqLfPUGTMqc6focY19BDl1Rfku/3GrxJjk6rJ
vEMckHk6YI+H88O+TnJPD1X9wWibP16dZSB+eKgmerWjaZRtcDvTJxFK/KiSk+6pk1pfIoYf9pWW
NDuwyXBElSj1bLh5n6ap/4gE2vjmNMcmVebXtuI2AYQ8xlDOu2fp15cN9cyiA7gwiPx5yKpwCy8r
A3+XDuUFlTkio5bf3j3sgDwTM2y0LusAtq6qYcIdQQy032bWZaqJtT8q0QVtI8dNqbuuz89Xjo4W
CKNzfiHMYl20A5ERQcc7hIwIfpGj87aDYS9sg1QtbYnXs231wjDQgi6PqjhAxVPU09uLfR1q67ru
IRIsL5w3Ob8qe7040kCAoh/ToIIEtknrwDwZ1DdP1vLj/DBMB+s4Ey55fnR+/ryFltE/ouljQ6bO
Y6zvy3uHgoyj0Mw2Iak37hnAjtP1oQT0fxcFCCYbDZ3FGYRuz82DJZ3kjnZ6+PZ8mdpup+nNE7QN
3Ob9C7RxxjDkLzdBafi7AHTQ1gnT/C4ZaHK0itq/iEF1AUB3zyrUJg+Mo3YJOpUEtC6NNmOlNI+1
qj0EdTKA1CEoa8rlRzMmQyXW7OSiK6uBDBAxQe2fgmvWGJix8+AGW/lwIfTWujGXH4aObtEsbqY4
shaiWHdCgnnE/4fWsjaSeq/PTCu+b981TbRRW5Zs5+fOb+tDVPhT1GXb88PzC2pUv4KtNw/fN7NR
UtlNkV1h3rRu0spvrpxecb9vAFmGqVk8ff2+m0bY1badMfWd33R+oeui0UvS0MdywY7Oz2ltPhJ2
HWX788O+8K1NHpWoIVSycWRgfnRY0h0HiQjg/LCZpnANqUbdnR/aSfHQ0u66xkzl3+FQ3zRtZ34s
pwADm7zVxtg40boAwR+o35Bhqdu4LlnSnJ87/4iivLnAc4VtmW3VuRAbf67Lfdvnn9ECYz2Xvu5p
qhPfDlNuXhv6l47aAsYZ4ir2YMywvC4vFnWR3KpGpHoq3aH1+bm3F/zys5h07Xh+BErRvJb5l/Pm
52ciU1P3TFp/3E+cFiqqiFZZ13bfYyRtm88BHqq3fbC4QK5dzZ8xvzhuLelMx7T+teUGFMF7vfv+
yPffHp3vVSOUi++v9T89+ut955vcX1ue30fPabjTB3rVyw3wry3f/r/ltQW48zfvk2OA+jEY9sEw
JSecjcnJTPzbLpv6HTiW5PT9+fNvb89VIw2zAWUDm39/Oq+506/Oj5u5/5oGCPPJZzj5mVmczr+d
fzTVBFNFTzsCxP58wdfUaPzhsWFHu0INskM8kEP5tpvve+gbZVpr8cLuW/Z//nHeF5OCfvXht//+
9/9+Hf8neC2ui3QKivw33IrXBTyt5vcPlvbht/Lt6f3L7x9s1I3SkoajC1XFRGpqFq9/fb6N8oCt
tf/K1Tb047GUX9VYN62n0R/xKyxLr96rq1Z9MNF1P0wY0Pj9vFijLibHK91KcIojvfjsL1PmcJlG
Z8uEGpvZvaT0d0jOc+1c73sGGOS1503OP5yscty8Ru9brZRokExUCAlIN0GcGJf1bIq3H9msXRrc
Wg/0hjnX0JKMS1T55VbRgm71fbvzC/TcCNAsIpDJZURR1Mx3Ve4MJzPPxtP5N/HXb8sWkFNypnHo
TkOWJidf1/Zt1BU3ZYSU1jemHx7JXN2boZw2/3zmTfn+zNuGsCzDkaZwbF04zs9nPjIndHxBZL/U
xLieLD0rLodOTS9Jt1h+x73d0N9YnqnW5kQyGbKNEXTI8uOPp+Nagg2sGv+k0Nz0MkM1Ad6MzY2M
7BqEAs+NvmUiJ1X7EFffn4/Lrv5apXVH+kz4WCHXv4rohj+q+mOatN2DwDR1m6DlPj/rdG180nws
hueHqUZTZRQK8PzlPSbeg3WQNjXm/c58RGuRurOdp8fzq3mR/LD/sfxh/4pQ90NXY7T0NVJPfb8F
1tH0J6rP/3yipfiPE21pKt9z23A0LF+G8fOJ7pzcYcIa5K9URAZ4MZy/8xkOMslJNUFZYOyDlnc+
x99fHgqwqE2eH962C5sOpzAc0UNozPUFZR38sAlfuMyaOkIzlyd7Z9EPn3/1fWP51db/2Ko0rde+
Yt5VBaXcw6wS695p5+e2XU0N9fCZgJiNmundvssM5970tevz6xmrHCrmeomT07cua/DGbtM787Pf
JPcjNeZ77gHvdpgiP7hVpUBo6I4p3NLZHK972w4vuqE8nR8BCZyu/3i+vybnGQJfX+b+qheQH5G5
CM83vm/CW1sjf3urrhi1NzM/2RUxKo8QdAgI+2i8Vf3qfho1jYC3nlqS0y6fJVA+2fZ66kz1swr9
f4dYyHp7aE3RZY6H9U44hARFhZkRmMq7/26vy9trAQvh/NX4759uf835dvi1KKc6CsL23cN/b1+L
y+fstfnf5V1/bfXze/7t3f2/+9++FfVvp7vN/fstf3oju//jv/ee2+efHqzzNmqnm+61nm5fmy5t
/7xPL1v+X1/87fW8l/upfP39wzOALOqopK9GX9sPf7y03NfpKTtcBn+NBMv/8MfLy4f9/cNF0UVN
9Jw//827Xp+b9vcPiuP8y6HnKaUhcM5ZpsUOh9fzS9L4FykNOv+kpmqmpZsffsthnIW/fxDiXyrt
WsYS2Ii21KX94bcGOw4v6eyQoYYIBF0nv1VI7cOfZ+CPkertb/P3I5em6j9d1yaTcmHowtBM29QM
SBvvrutoqoeOskK9z82+8aKQWbtTT/cVxaJkgl9p6ZZCnmtCXk09uuaYDRuyBkoXw7OKQeAUJvpm
srkFSCu5cDRz2ubVaWTydlP72YMWp1gQBs0rDEdBhtk2Xts6yCDKSqyQE+4zDSKmAb6pK7qDpdef
U4PI+qbWKdVjePO6mmSa+qNz1YRVsrVr4BENa56y+IRIeSapDQtOjnAy7hXpjuZiBvPti1mipxxh
uzll1nhJBWXO6cCqYT5foTEnPTR7Rn3Q7Syjvq+rpl3VC6uzUFvp9oZT0qzVsRCaqOVqx0OP2b22
dLP2XVDu0jDCStyJVcoElIKazQ0qT5/LjB3U5XQYKzBcU4UpcBqr8ag5cGqhnUpnuCLdYKdqheqO
rJfXUT/sYmt8aZzPoYZfHcz4IplmFUMLRmySAnlkFoFyGjTsewGNLQlcfZNpSyEu0hPAL868Q862
Bq9EV9kxnmhHil/c+LX//IIYhkX2Nt8SvnPCfDe3iSeHolxfElMk5L3aAs44/0gdBNFUCcpVMHXS
ndPuSqWxszJSFY6C/cfJ/OHq+pt51s+D/fJdNQwpVGEAvHJsZtU/j0G6oqkjlIpyPyi1WFHK+wwf
xEBPoHTXgZ49KDJ/jYz0V2dguQS+z+7O/60tdM1m4DOlpot3Z2Cm6DwDwk33DatqtUropDxo/hxg
dq5hp+o1aOE48uLFI1XWoFYVAGJbHwUcH8PaV8X8+M/nQf95vvl2RAzFqoYJmHuByp3jx/lmjAZ0
yPIm3RtoDGibKgSIyRZ2xNBux6IQAIdRh1tGaoFCSY5Djq0KnsUhjGe8xAJYXTDI154Zq2tZs7aV
Rbo978qCVD4KXYedEd/980GL5aDen0aTgckxNMew7PdTtYArIMqzmIMGab6JmmnXxg7yauKqVnVs
AQOyzcgTQ/WZmQhEroDrMPJBnxmQ+da1/lLhedoCUMHIqBQ3RKiCg6seUgK5q5FeTRF6vp5IN63i
L/DIqCHqTULtDQjNqExfZIczyVxOhB69ML+jXALdCr6Lfqs7FV3sVN7/4hMvX4x3n1jaJp/UFipD
svHu+zomAWkeiRrt85aiipIaq7qKsm0wPIAo14F6OHhakcypOgVHjZYOKGbNXxGLgeuTAJsN1s9V
3fcZrVl4vCoEIuIYPASzA8J5ed9XVuTG/mXnJ/3aKrkJyJI4NcLnn2WpddQ3quRgJpoKkKJ7rmBp
4u0B01SoOaEothvRKDd6/1fXC4PTu49tqpjkbUO1JT/td9cLLQF7yjAv79ta3lNAGTjlIGX89IvS
IYurvuVT4eU6yAWaj5B3CxNV/tpugnmDuiQApHFsm0X5p5nG5S/+JH93bFTOdBQTjmMYuvrzlVNX
MhVtbcX7atpR17EPc1p8KpyaIaGx7kvFXgxfzPWX4QBmr7mySgOpKt5Y0O29O/Rrwoa4zDv9qbHD
L8YM/r0NrBu+lo3X9azJcOPGpJzW3/BuwvPQ72c5HcwcDYp5XdGH3CmUSNdFXGceAMxrOIOGpwQE
Ymhldoji6CkyfOv0zx9b+89bmKnalqZJ+JPSttR3o3wSxEMUWGW8n2GCe2Ya04SckWdidHCBvdxA
WvJgAOOVFUfp82BmHohSP7yNMyPb5RFttV8c0rtxxZAmhyGZ+jCVoTTyfkGxJHQjgJPRnkTdpd4/
X6mhZWzrLN/npO/tQwDyu6BXj7p0TI+YDHLUBsVtIDP84kiWy/CHy/R8JCaBRVS4bdX4j9V7nLWW
UpPoxnIVyS6msRCVAnQUrHHxgM2J+1AyhcFh1kM3KFWvKMJy12blCHo/tVzR2g8pEr01EBvkKbq5
Liz9F8colu/lfxwj7DdpMfJxN1nO5g8Vhs5icWhBJMN9bV7KVpNg9hN4+sWjAj/7CWso6a/Z0SbC
YleGX+x+Bl016OqlGWWgAQ2s/Q3UHiz+pozvRo2s7hpkaOxk17qSwseK9MAtJO1rZ876Y6wrD10X
Vm4x6c2Jrni/ZOR6il3+8uy/GxaWs69JhzEdsJJuqe+vyH7SyJox22ivGhOxVVBgQ5jpx8hxAq8F
G7YSJJ/kOKtXrQbVvsC+v/bFlB3w1oJftofDkO/sJFZ+cc28Ky2Yy4HpS2HHEo5gLu68u2ZwFvbF
7NvRfojhd6CVWzVxETPWT/emCoxwjKEcY26/dfBJLicQOjA/NwZRKXqXMQkNGNhsyNnN6KP0h0VQ
kJW6N/QJFzSGQOLMyAYeUvroC0qztwKvjxyyaxVrF6VRdy9GlcDjOVaeIQjtMWI2YGDblzExAK3P
GrxHo7sYjEWZaWYEThThZiqiYdUWCbE/eghjD4r/Rei0L36fzcek6y6RJGhXec/fsU12YHzaZ2eO
T6N+4FTTFAjTncQN1MlAbpWE1mtbIKA90/V9DuTmny89+29uAiZfZglATTKMW+9ux0xX8VliptwR
SEY4bA/DmG75iqBwbZV2pnUtsv7Gl+jnHB8kNnl66QYRbLmxNMJqNJQ6AAEoISajuV+W22aYxdeT
g5gPrMUez/NrIQwwvUbw0U9ls+N6dtxA1qanM81cDRL0ldMCYSF6Tm6QWF6VfW18Lv17QH0NK6eL
AnLzpp7lJwQ7lheTQA5ax/exgoKUpGHItEOHhE54J3On5f4wHsk4xswyfBsamyyUAW9jYNjEFat0
+wdsgjrX8nPYTFfU1SkKOqwXBFaXoJHBrk0EUBYlBMfu1+FOVO1Oc9C6lZYCmjyVT4BD9JscyypH
TO+nLjazArfYAC3plKZ0//kPpL0bL7kIHJXvv8rKjbmq9f4PhJCiLeg/RXslaju3zZurxM8p2o+d
BFs6bWNEF0gmEdo4KK7UMb+HK5qsCCK4CWFbr1NbPyVKkboiMZpV3jTt+hdH+G6SdT5CxnHmG7rD
z/eLgkjR+RLRgn6bC1dDf5f5QbAuVMZ2B0bAwGUGmHzaDD5Wq7Rm/hNUxdMUMU22J/iZRRnsjJkw
GXtmAfaLo2N5/+6+7ai27QCzN7F3SefdF3xyGrNBHM63rNaNLdZ16Qbd8ETyZwKNswxcorSno2K0
E4KiaOE+A56N9dXboBdWgffPByTeVvQ/DyWOEKqtUjJVBYf2blaa0jjR+4pkrVGkumcSsXoLjiHw
NAf6Tq584qVNG0Y54Noo3Gblq8T88yyKz1o8ALgEj/G1c5apapjthhnPsVG8Mp3pjr49UGfxrXQT
RuKaOADk4WGF543bIl1fropem8nYSR8D3HSHPmzXfTIG1yRHsaTiqt7zpzzhKngpyiI+WTEElaad
r32dHOkm6P0DnJ9oEwaB484SQb6FNg9+aYg+EItfUtQ9ygZmwWgiDiK2rztmGNDMOM6+BlhhOF/R
Ruh9jmmd2BkxSsrbwbFL2VUsi2ZjGoCcYjW4ldZMMzxk8CenL8Xbl0UYzP3BxaVIvGvffOPPjfkx
7gnjnZwXUZf5Ok1rPhShc62D7S3HZLNThQon3DGP2HM0zw6N+F53gNIG4Unkwy0h5v7GHsIZ2C/w
RYsFNIOco11YZWuuiYmCRWSnG3p+xl7ik4y2VoCvFvzFkQH1SQEmdiOQxtMJCbCkTRCFQM8c0qVy
EdCI22oFVGlNGY9Rivd8iDLmsxn0s7k3PmcAuZnrIZORtlfiLTzNIwXMzEFuUTH67qCWMmJ1gHIk
ZnZa0771ada3iYE8Muwp7mf6t2lO9NsujZ/teRqoA03K1mnAVo8EMnRUt3CiCMP7xE2QxBBFnrSY
KOSh9S8BjWCZynsyysaBv6SDCB1xyU74sPLq0G/XpS2H9YjlyIU6Hl6XOgHPwsh3vm5oW1Y3ALt1
ruoZHfYe3xGeVrS0XljYyEZUy5tK+FjDqIA3QFxSqWMDD8r6TLU4BRKTF4cpIvnYGvDAo1vd5PaQ
XDDpp39ITX+VxYAtWDZnG6tLCPI0F9+qUtAh7/kuh3nR7q16eBkgFm0DxYJSinSNGfREo7goryhe
nAyzwaVsN0exJHjKaXgw5gpn5nJNW3PnEbJAp5+ax7qnheGlpXU0ZENZaGgsryZuCo3QSSUP8pRY
WFT1ONl0Vq54GgxqF+cB6+IyG0mNNW500bcbO4f0lHQwu2c0BR5JeFAv/Sw4jBmgmG75Lyz7wqYj
eaNW2jEkH8Jv9fXbpLvOSXmS3exVWgahwrLRs+XaliWOvi/SMvN8Qj8D5FUUOEzmiCTV0NIUI1yz
xNlQc/lI/8FeNw1xA+SMoTRJoa3BOGt3wnkseqKwag04AyAFbeMXan+CwQwBw+eCDPUHMkvGR70B
GWY0uAFQSPnYHPCYjn0AAsFqtokf+Oh7cJWVjrVJBWbJZLzr88lCVXBREpyxk4o5b63RuAJCHJzU
7GuvDsCWDB8QTkJMtr0cdNTIKy21HTckJnHV2BpTMFbJm0TMoYs3CylLaGCVH7eI2oNLffoKCs7D
LaCdkn6G1RwXUDANJOpAUc0LNQfMUXZaQKAxrDswemERxxf9KIy1qjCUSzXctQ06jNxSL4hJO/kQ
b9ZE46o3CvEf2vLBEX0MW0jH9dqIu/ER/FGyxla94E4vmD8quzDL6yvYhJBhgsj/GLbzozKrEuGs
1IgfAGmDg3jf6ZDHwJ2Ix9IG6qwUYX8ELaHWjIZRSHAnl9WmbMz8whKEaQBSND7memB5QsSoZ3U4
BoXSqJ8r34DmkFjXzdKRZunOeSJcluJcs4sSLMKaBmdAG52vxQAbJA8MhHdxq7oUfW7rQJN3lmJQ
6phi/YjV6gl+Q7BlptYylbycAOEy0WDpX82fjJpbT9WByU41ShP+a9ZTNWDV+IJDrtlUpuj2olEI
GJ9rTmEmb/oEPrBjI3Rkmc0KJw92NFI1L5/QqIRozezwPhvG+gq9aesZETigokWMDkjT9oGW4CXV
hvqLLUf8NapW7tOO+1APguOSMsknjYlMZrbNYQhBLWQ04NJI385pdUPvMlkVtVA8Ic2Re31DWG3c
NId0GIkI6LaiHp7zwniEG5afkrjUvR673KY0QPSRIVtSGb887xWZHcnuUCLWhHzUBP+KcGNoT8ZY
c68azNwNU3WrT2Dh+1wtT3Oj74XIDA/u1wogc3YodXk4J7urPYpwRyOsoAyPcxzDc5mcgqBWwhY1
eIktwrA6s+INXXYQIRLg7aTFI4Rs65Y+j3YVUg63O6eDewmMdZiBikSiVveaLNRdEPQNDnUCgwfY
bI4FGii10kVlDeOBoqtfGGQB5dWENKcGaV4yh8ZcmHbPbUbxhhWLWNVOcgnuugNgzx84ylR3yCBF
UYOqoRzYuN1SfG9tHhM0aF7klhVfDGG25MgM+sYXBrtJQkY1BsEqK8Rd+I1ppHYEDLSWalXvY6Ug
vDpzLpp+l2vC3hkVYTZ8Y/dpqH+apU00CEGHbhIegM8QDZgxBRSSMbqUBWph0bU7mSfH0rmXIasH
ObWHTGk08CYMt6pqEcwRAxxgCWqv+7LXXZF19VG1cteKahKpQh0g81SKnYaIjk6mrW3k7Dwko3yx
sWKd4K0QfEmRq4tLgH6kAgSJPx3ngVYvJpO1muDt7wEHs44hY5I4kavUWAR8Q+Nm/bemVePrZFZu
U4OGIgRBZT3hqfRAE7ul3UO9bUx9lY0zhNN43sMmLrY2PZwV3RRIDhmMP00dSiIi6keAsk+DAsrT
GgPglJSIYV46vnmXLA0P7uN7rgKwlZKZoVn7D7Dsa81TctveNYJt9cCgx5utHSe6izrKjFxyGEG5
JRdTQGRC68yYnMutlbTPakQ+GiPxOGVX0Onx6FsqZad6Q+pqtSGD1aIKTYOksR7xmhZrmu8mNTP/
xgY/m2Tk7FgtKi9/BKo1jcGma8tLAT0XjFMdbGrst7Fh3jGl9vTIGi46VDNBlDmbqZ87yjDpl2nt
592XMqhtSN7UxRvxObCRVJFEv3OM5L6mNAIirvvUDQYwdYaB/ZDia+5bMp5NQcY9wR4NFF2mbXpy
rNUSge5sQ/icS1ed44rbWy7BNHaLgDQyd0LHyWRra0RDpAMsoqePwyLVRBsYeWXK0ExK3D3wV5gK
mCGCLvIMASdRSwzhjnaG36CaXspBjJRvrRfNKB/joYYPNzZQo5UYZhjTCb9rNxOq2dRRP0eh2FTE
ZK0XDGkcQa+lwlqC8SzI7hkvVDkSnz4on4y24M89PbO2JxurcrZhw3I7HfcOspJVmCSp1+WEafmi
eQhZwDGtsIHVOZu+hwNDpsEXzcJHbKFfmxjkKMCEhLRTsoutbYzPxm2qcLFqyEMugRiSXhLNqJZx
+lxBRpQzNi8Fy7JtZ5Gb2PBn1S4x3TEjTteXq7bH9RQv+SPJDGwOali/YvS6EsEWTb0/1RgcWDh1
GH/TpRgkSxIjuvJUYa5z26S4qJX0q55PR6jck0WAXD7Zy5eeWDdmboDa65bhGsZd6H9JnPTWsjMM
LvXO6suHlnoDAmeKHHDUoEnnl3VC7l6eqTsZcOOTlGUIa+VyGar4a9LqXjbk1Ca6hxCRDMhkQ/ME
IR9NoMi9lQSa94S8Lr/JHLkLuRV4VlJw61uqgWqv91voKndlDU1sQlR9ogXIJVGNijfN9ROTI4bs
3kSOHsoHUlwYOrUczTJZms3ygwCT/ODk/gSJLWeqsjw8v3De5Pzw7ceS84lQeRnWzr/i9l63jvl8
3s7KBsax84bAbv7c5vx4qtRouQstUSn54W1DTapyI0f14u3hD//VsushcQIgZ6Hvk4aGwLcYQHuR
tvl+z3pb6iAgf9gtRimPQnz+diTn4/zhmN7+sx/2EkidUPg43RTAAGf3fBhAxeGmBnEApJZjOb/9
3fH9sMt327w7ce9Pzdt+lt0GXf4gG4pRE2Q1k+W60arZ3mya/oqu8K6PUQcM9vgs027HXLXbjkoA
TBYm0UGpgfBMPZX9WSWPyeSOtomJd3IDrR+uUTNBocuGT1nY4WqOyBojFQKy+r4pTdXNWlTbUMRQ
CzwOLQD/NlkoTpBtid4gMkIb+48AWeXJzlKvUgd/yULOGdoMUloywkxyzPYrTfQA/pKaqZVCSLUf
HhqnzC8Keu+WXV5YTpZdC7kfLSdZ54IlGAsQkgJDcHiWrn5rQhncxuqXeiA8V0cPD+WZDCZfGuPG
2ZOzxoRknJ/rKMWHiGt7gMapluPKigq3otrnCYe7KUkDxF3Ewz7VimlVD+oxrsVNPS19CL8gKWu8
aEMk8xFa0KKfbReUGUsphC9by663oWHd+3xXCGWGM0fuzrox+nDrKNed3lUen9rLBYmvQ4kNW5JV
bmLLDdY1KzY3IATbrRSkM5XPSWt8he5mByrKSJHC30WUur16tr86fae7rZBgnUFSWQM4NIrltv6S
MmfTBWejDYcNemzgSRDAabm1J4QTwrV1JQLs1NVQuyLmPb3vFZlymY2VvFKcPdjCE3WNZ1XrtwW4
niAhjClrWAeFA8Bru32AoEmEnCS3q+bsCTl9Jhrl2qSbtK1jwp7aDPbf0KJAG+p67UOupUab3JSC
ZFc7IMFi9Kdr+NsmHynAXV1seqyNQ24SjOkTqFWLj2SIpAuIODyQ/lRwtJTTRdwABdezK6cYNkF1
aat+dGFMgqADvvWrsXCqrZ8Z4yFoEm+cp5j3yj0ksxQmx+i7YiKMQc8m15mVaDdnxSbMKzo5lkEA
dkrQErUHXxsIuK5Ld7ameu90lDxCOpkTth47j61Vho7YI5N34S8TZHaeL1oKZj5l0hqP8HbfM+cg
2pVa9JKMeb7JVPGCiRvWxjRoO9CyzmUoElfrOWJ0JnA0bJBgU1de89EaYpqAE9NXJr1CpaBBHlmK
wEXxB77LGM/d2DS7XReSEz8QICR1z1c6zkxV7bVoPOaEcnlOFcR39vhiqI0Kk4ESSjtmiZd1xXoq
rKe+h8ZQ21/i+a6eZ1LYSILrI9GcJlgcfVSvZzKcVoY+P5sGM8k8Gq7S3L8nAviFLpJR27Mb2tM+
MZWDH7YcZJb6u952FDck1WRVBsAkpW8K8mckuUZJ8WkkBWzrCKA/bW75VI2qKxHr3VI5wvucJBe+
VqzDmo4A7FwG4lpy56rqo45Vfh3PXxyV0llORm+GiKHWkxzYqv1Rb5pskbjx11eN+6ZJbpb2wNQN
I6O2FW1E1NwnTXBhml9UEfpUTQm2n9G1hFkQurbIYTFORGnikyEjIOiv6pRIwVTPgB+qpbarKvMp
72xuGkYAbdMMCKSL0IzoQ9atRdl+0pIFXKiN2w58pIqWlynznY4lMfrW4cBzx9E69J1s1patfeML
iNxxTJlDxMajZg8bn3n+1sfVBVzSJlZF6B0JkdPOFzpfQKQoIUFHuaDAzzIZ1NukUZ7T02ydfmGO
MbZBdCR8/TBbmBcjQInj0nwO9PpW5jEk6W56TE3IrEn0KNUlaCcvD42KdTaKtVNhj9t+1g+6Iami
GlCYp+iebKLapacYeABTltwOI9vWWD+HtVVAYkOmNBMeBmlFIRNx3WX9fUzZQlTxt0xxbhad5ar1
jdGdZ2Md3RK8WW1wAnKNTOlNlhAUZerqmmaBsLWXVghyHYA9ZkH1UU4ZsPMANUA3ZPclHtFtnMWO
pwzUwKVPhMA4l5vBViCDFTPzGZGuaoNiggZLSOO/SaamuEaxFpwU9TJS40cIwnQnxPDsI5sAZaYl
7tRNtK7n4BGl8ateTfC/l9LTPFuIjJlSNKlu34o23NjCVUdCrszKFhcNV0BYK18aRMYwqD8pdc6C
hfSTU9+2ZO2aj7bWHdTqaVJBjwvd77n5TfugUa7VKqpgP6iHeWFTMA2vXN+mdxb6dbdVcsJTgzE6
Vmr22WKih8Zah6VH7mxD8qaHa/9+nkHx+gKeMFdogv2GPw6BVxGJGaEcWM9m9EnRkO/UuPestCUW
q/OfQzI+V4lo+12XLlES5lNHAXeDVYzWh72lKPqpJ2bpSLrNqzWybScABBUsEiNfuk0JCnMeqAs7
Ed/MUJrTGgcOxDuN2IaM+Lx84ShBRNwMXQN5wIaxU+UuCtbCY5pfObhOkyiZSHqZB1jlRbD2q/ZW
txbEsZHeN91GsQh+Etw9WapGi7Gq3qcxDoU6XJZ4TaMf2qK9h+SAibBLyAYtzQX236vbyGDGz1B1
UBsJdyGaWA/WBIPGue3hfUl3Zht88+15j1DF3jIV4bYMw309NzWLCCx5rko1cbVUqHCRZxtZMHCq
IcSBONsVQb8vc3jLZMpy47Tgynl5ghDPTKIHn0Kmm+vA5/RovNaN6T7H8b9vRDRsIBSeDG7fg9W7
CmZB1w7EQWlCMrPHYoc7oV2bGYjFpA89HIv0sOWCdsJq5sdQJBcChCTb1gDyRWRQxoklRbIjHpz0
Yz1aq1pAqotJBYRiRU0bBuZ2N1xUwWsepYYH28lZx3oZobpNbuOOBLgOzLhnj5AARf5CXTytQnLT
Na08kGYUfQyS4GNHMAdFgobJkQZzaaSNDk3Un03mQHW6NX05X6VApStLsY9cRC9mETj0RYiAn3KQ
v5XQL5UhA3kbVNwaemAkGhjhQzBnxo7VDoW6pnzKmnFc6wXJk9KMLyvb2teQzlfM5odNY6v53qrE
xol3bdnHB4+FGyhoYAJHqcenKcwkZrzpFlQS6rn/z915LDmubFn2V/oHUAYtpiSoRTB0RkxgGZGR
0NrhDuDre4HvWpW9Z9aDmvbg0m6GJgm4Hz9n77UhonTdjkRvyXEmYZP4NFM8IeUmJYCDQLphyQtg
JCQCzAsWpteisd/aQD1Ndf/WJoyz28R9H5rR3GrzA4kYS1KQuOgJJYldigsSvpMeWzcNMmNLNMZK
ieTB5fZfM3C/wikpudnbKPSXfmffv0eDu2RAeKE9Qk9lJQFPzHmMa8Qgy2ycN6CjB47WlTwaBPSN
4oU5QbaGDl2CnMieZuMmOtzctoHiqRXw4OwpColHq1dD4+1nDYiFNtgbOS7QM+iMlOLtNdKb5OKU
6mkwJL3Pmn4kk3dDexhF8IwVVxyrNBuOtG5pSlcgkjdZQzflXx8csE21HeIg06sZLBWjWpWa1rDF
NtZrbDKjGmJNg16eEeGhcOcJQunCwa5rDrAc5vdu4m3qOdCP9wcv1kbkd5ROmVD/enDhRYaJt1D3
B304estDb9ZHb9atfV9p2NuH4RdKv2jVVJ55VIVGsSgaIxSqT0/KfQVpyZxAK+YP1Lmb3Bq8vYHH
79iMHQo0qz5Hmg4oennQ9OCf/2O7gotLQ2h9/xjgRmdss2MOCeQoEo9W5vJ/kVAMUQ0VkwVrOAd7
yakH5toe1f0Z/s+/raH0wimGAxKXnjWcnAECumyERedH1Ed3ZgpYpZwfYCGKDIGHH7+beRFtaAlN
WRMd7r+zIsKQz/33r0/pvvVk4O0xs6sjLeusXAXV3G2HmVTEYVTH/oNBc3dMls/fv2gcUbyNmN1X
s0U+BkQUzV8j3yD+oXLWbsP5AxQNpPiFbgCOrmJXpBvRSXimGrBDwJrVumpBQ1cETqwrXRJXX1FW
cAXIht4iD6Cci+N89ZcnVULWKFYzmQ1pE6WHIPKmHe2g/b8+uZzfeSMZFI5fM3QBZmAOFK8WVgrP
s+SZMOx+HJfz5/0hY6sIR9pWK7MjAwSnX3sERh+i9r1mbokGtRFZSBVnrGQMZmFcHqCqI5lhXI7R
OpvDUkzmMSWQZ4WT2vwAhCnIj873aLmdo5fHv1uXLBALjkQsBLG/U05Ey/JAPzs0Bo9SWbUwbovI
p6Mh/vnk/f+K5Z+dj9nPhVSMGpuhZ6IBCbaW3ponxzciGhnlkPFsLB0cMwGnMLzWrjXRShMf7HEf
rIDfFZhQF/N0IiG2MO1HLgD7Ezf337jmw6QHPhY+TG39zS5gcdHXoMurv4F/gb9lmjdztN4N03hz
ZAppMSKaoXSfolRup3kEjIAphJr4p46pmz9jZ/jVloxDLdKFGCNUD56mHlFgvvVSrZDrvI4uFYgn
f+sy4HcbcJK19suz7d+ILx/HzuWw2egjYQ9IxfyKOMqcNUnRMjdNqzxZAgE7pRnYr55RX0nJyKoE
qc2bznkyc6hbPvQ/Dz39KIYOQ3KoCAK6f7zw2nanZZzZl8/9x5emxXLx3X/k/dP6ILxNN9rv//F1
MpDo6+8fvH/d3Dv+Vm/tS50Tk4gct9rHE8RsRg1keqkLJGBa7UH6K2KIF8IuW5dEBb16VAArrwwE
CZt66GunMov8U4e3euMW+mWMSheYavUIyf8h6twVIgtSzFoLumvMG1IqrM8yeiKtlDGOo5HrFHCG
1VndyN5gusRoQ6YtY2PReM/ccob+F3aweGhgpVej2jh1Bwswi86ud7QVHms/T8IpgJFllWSQtBPF
DS6p7OiO2Wnsy/HqLJ7YbundkejOHKMRXy0yz12N5LM1yz2NBHOv1e0Lx36Pmq7dOQ651I4A0IdG
OcQyMm/cwXjGQjjuYQJRdBPN6PnUGBPb9c7CN93h4Ura/jbOYKt7Qo2SyDx0TuKFwLa6XeaP+4Qj
C6UiiuvE9oiO6XTO+sL463kj96g9hX3OJCmzsl8ER9GiseeNx54/qXfd8OWRyIHfRlqIrem6333h
Xzy3fyTV6+aK+I+NrfCkJ1oYx2cohPJV5ZB08945ZL61VjrF79TvhOPLA8fZ17LzCYerGdQRA/On
7v231rTibbsMAvrau3J3vKZBgt7AiAV4IX/ri+Qr69UvVnueYn2wLZOzRJK82MF48xxETsz752Ik
yDnnPhOqIaighSbrzcMOydeP9odzljpnvvtiuLHaIEL1QrwTLzhOxNGxp5mghII8n9j729Qq2vXz
JSIMBDizdWSOWQYauuAu2jr5/GxzWCkd09gZ5bvl2t9eRUi2Q19wzVxt2ixaaME0dvT4e6woXbRU
DXHdDJEGGTW7tCtvtHqpcjmcW8mGGPH90A/napzrraNVLBG2XNt6eoPv+Qni4qZiMhAQAzgFB0pl
J0EYRTFcoaCldU02C+RRzV5OmhsA6bja3IfZYniVoyQxHVirnjm+xAZDYLg4fzRrBs/YaidQQAiT
hstYjh92TrmaWOqW194j2ThXTThPupLvSSF/VUly8Zxxn9GzdzJCmrKp/PQ99Gcz4aCWxm1hqxrI
EBw46kncIfGjWyTf1FoEYFbJAf7RmYUeF7v7x+3r8+Cqn9GwfwZG8izQv8cCQVvvYMdNh9tcld3a
EL1YYw84e+X0Vfb+3waheYOQIOg6nbvTuFn9HzQwX9JwP80XMfQZ7R0Wyrmtvyfd5dVPfkjwpXkW
OWodj9k1Ka2PfF5aASYzi16+TYE5cibKEAsA7e9wROKSJ0apTT64Lslh1KEAUnBfp1h/E/DXwgyd
MH14fdsuPwe9SEdRTzzfNEJT97tnw8f1AHsE1RkcNyfq9RVanUUGCB/d1deBXpnMbvELFOZ8tjyL
IT1/eN7rTajb6iVrBbiyuWLU356SQXwI0CmM/t9TP883A9sqkW80+2QUnLrRXOfEkwvNeUhGq90Z
FQGSGkT8EQ25UakgVMZ4taRLFwyqOtEROwk62B0ZbHC4fkhik139oVlsQ3ZLAoYVurFzFhO9K6JJ
1p3pEOkcJQed9DOXmRStNftb6chwgCmEk28koQm2IZz14cXvcbP3arXkII0N4xMs7atKo/WLk4fV
igswMyhgeWJ7rfP33KWLTviQqf5xsLTfUeCTHoxOlPnmepK3KWbpKRtY/244JNFRG8TDkEfHOnb2
tUnnS5mbulRvNJgsT/+L+BnSORMCL38ig+NZivm9UYQPBkZBwl957goGIBpvj3TQPxo0sAw8eBzg
CuvRyrGoeCL4MqBwr1M5JOtEWds+1VHUOHLdVGm/I0EXlWuPlOR3jJZuFcjoc1a63Bj8HbjDVaLd
nAhcsD4jqGFeOVhftCZOs4NPyY6abyHIC6KvkzU9NNfppxmQoYFYZHblOTtN9G9J6r4ytaCJNtBB
TslXEXXLnmn4j3oaQ6n9iPRoXHPKuuqldsmM+dtPg7cxZhTKpBBBHHwNuOLwvN60jt22DprvOMlo
BZKaqmEI2ko/AmhAY3/J4V3Zdv+LYRJE88xv9lgVsHlJia7N1KkexulgmvJPJDi/5MN861ydbIyk
1ENkMzTLq786bVE2V/kY40hmuSPJO2u3HJNf5v4bKzi1WU42hinEyZARFxGCfpCdz2VnYBxrEbXV
STFgZaAELuXvKfYwjgbde1yRMuf2evAQ001dMUv+MhgK7HE/pZu0rMtDwlpiawwiECaUoYbTLZw1
Xs8sIo1+MmiBzibUs5k+q+6BpZeJfg0WGb3eRKQyOFd/dAH0Tc+WzFHq1cgrDNR4TiQy5hTuhmeJ
7mdpLw0gfCOKmlM797zECq/IEKkdYcDt3uIgBiCPNI3Cig1ygZCv1y7nS8z5BuPn/m9ukGAXIHtK
c8IZEtNsQg8t42rukFbh8xfHVPj2dvQbIumN4CWC2fcsspwWit1LkpN90poH+LmOyNMTIWuPLfO8
cwAo6uymLQBGn6rRaJ36bJRBE8aGeQnM4iuW3nyO8FEcRmZiKvDa87A8+HUqNqPB24t3zz2ai+9k
GotTPdIiJ+a0OqUWB0TIxnSWUEseu2IItosNcypKY0//jLgY1HP3Bx/6kGaWYdk6wS53vOmY9haa
INr6satgHQ5sooY9lMgRevpjbCXX+4MxodzTApTm9nzzGdy7q0AtrkREnytDBGfIzGhF3BFnYUaq
rkT1a7a1fR7ZDNeQsKEt1eO0Hodef6ZWlc/eoUn0+dkHl4WBwyFCbqjJ2xZMv2SpuhdhgJ/FFUGV
mGXmzs+45GJQs49W/RoPtXe7/8ONjWlrLDP8WqtX0naUzW2ApMA2UXTnPclRyZywr7pUM41OTDcw
tWDrgs0+J7L66W2R7iyzc8/FjLPK6NK9y4Ru7bb9TBQM4h/yX66BNyKbGyIN7De2iGLx8tuesjez
MsXONDnuiYxwPiU7m9JSY7heCn4a/nN7rpnyTzo9FxFcR3+nrGZ65qeEZib2E5v6A8GJRmhLo0aG
J8e1q1x+5i5KU+McT2xxvZkjZjS1hjd5JN3DJv9NSyCmToO+j6R10AIsRgnlRJEZ2WkYJRsW2XlB
+yRm0A55agC+oWeOiY4hxqxd4GAOoZ9Qu7sDyjvkMdCUG253T0R7uOEzF2k7IRjdiJadKe35Zktf
+Omy2jUujXitoa/Y98IPlUR9gXgAE6V9jFIElb3VUyuS1lXYt1pmB4PGHxUUoY2a+ebrnD3uht6h
sdO1HvdrhZN9rawBfx4b6Ia8kY0BxfuA/eASj613SbKRAHjRPRBrdZ77Elyd133kUvtDzv0SMVmu
hniRt9QFB4KSFwK9DkfXKD8VFeZjisByRSbXnvH7lz1N11lWz3Ulc2aeI8HhfewDoeAgWLNtVpha
Uo9E3y5ON34JWL6Q9t88Ut1e0M1D4jRevSw6Lf/NDrtv5ql11Abte4JIjLFmAl775EfQ46Z0evAV
ca2S9d8iCGackg9I/091r61GI44QsuQovKaC94gyxWZ2RkIZS7UNmiNEALUGDDQzNx7sUPrxV5H1
CGrBJKzSqZ4vWfpdVE5w4LBPA9XtgQR1U7OzK2SYJOema811LnnVciLusGTHAU2wLj/SeO3RamVi
6TWDX4h0ZmTu+5I/SDCN+tVGlB/JMOyrmAPbrLJzkPXlRpb2aRqHxTIdjBiOCSYCM7ePcyummhHJ
3ho5WWclCe1AB7Zmq6Kj5RbclXohnizD3Gf2nygPEmpwFNcjo9VTlCW3wZHaIWImDWiT3HWyeQ5V
Ypz6bPRDgqAQYBWy3JT0CJdrXN8MwDFoj+TtaYJP1lZsGNPoH5Kh6Q465qvMsRn2yPkRft0taUt3
XwUkrjDvSM+V02grgIsP7Iev+th8cAvph0RD6+nPXXDwjJj4Ojp5plm/mUyhdu5AyniWqePgpE+o
ihe3yXiewAS5Q0pwNJaqVV+pN0gmq9klaY4U4u3o0px1iRlLaiFBszMhmefPVnYDbUXn3OvYB+yG
E5UJowCQihdhpcyOXF8pvbzm5nTzemwHzD9eg/u8sg/DjJQmfqwaCRNycE7+ElSGaJmphPNeoIiw
HOnjMAGMy5d/GbOhbavcp4fORGKTjk0YBeLrbo2/v2JlRXxnnj4kGJMiKCfp/No4e504iFXje6ee
lzYEEENmHMDRFble8SqnskJhjvsThQh9YJoUvp2d+8B5lAPpxHcP8N3spytCRV0u8HXkALPxHGfe
Oyj6r439dP+qTnQoNAM8rWAKEHtX1CAy6VFAJeDNIMCnHKYRIpg+mddusMOGQVWQ+QCMe/BlLVFy
dpVdPJ25Cey0XZP7xjpAHHepg97ie8ELiHZ7t2bqsfYVT+ULZ31mZnOyZ/Zyyo2cYhM3TZ1/JSrW
94ZLM7ifjU3upF/g7JaDBdjcu9fekPZWKQa4VYmEKeIOaFLUVe4sql2yYXUggWNBCWAAx6SJTE+z
iU0qPi3SFtYJstFNDUyWOlDw3mCei72PgmbcmhPmS2bzIwtrYb+30aEgQSBEF3UsMVqtehywg4tm
Ni1e7Bb+cJRjNaZnsrcbiCEWFVcBB4lRFmpJAK6bPogAyixf6QGF/NeSmjttSQ5K9JHJ6CUWEysd
MyTka5x2h6kIVaD9taQMSIGryrWcmdDkGKg7rCHorNYzEiOtNf+wni4WtvxmNPTiTAUNzvD5HQD+
wyRBCqHMOkwzeU4d67dnsB7lkFbqhIpab7DpmqzzCfNj5IzcC84DobELwN95arlIJv4qv9eAqeAp
b7LpQwycxdyGqY+W8mbbjb5JpozCSENl1vfh8sowjAQI61Pc9QDr1iMKDxqcOw9xoVUWfjgYydd9
P5lbeLNxBVzsJk3nO2k4OjQB33Jv33UWmiC+dKSWHCv5K5l574yaiL4arHVYIUJJefuuZvZgG1a1
c5uxPGVBZuw7DATgr8dtmXDIhe/EMbVQ2qubiPGoDHvf6vp17t3+0i3BQzUz95KZ6cHLq/Gw1MBu
odpbYS3RAJP9McTKvknKSH00Owx/5P1aprzlYpnwzCGztipUasz21eB+9HFXnO4Pmhw+QeDGx0lr
nA3RfGeAjHq0pjMnQ4NDyKmavfdEachn4R1dgLCm+2jGCc46+sSwXe5mU39qHOFuWUuckzXAmyxJ
yJjHHmx27+xbv/0Em2yuYYk+JgOXqJi0jXLZJJeLSl+wDslg/9I8homZWF4/2mtHZ8KZZkfH2aYJ
yrM8j8GBYU+wW8780yi8FQIn/SBIHm+LYEeTn5A09H1rdH5hofTuMOU4nu6yW2OQ1towoSMMvHsU
BuStUSao5aRmAjnf9AxgRM3ojxsxPtR6+gtWHqWPh5uB+hEoa3P1xhhL2Rx2uHv60kNt2qVcS0q7
1lQySBwomgo3f7aFUyHD+cFh54euhQDb4LS+8tAO8bc1E4GQLVlPLqE4fscxiHKJSDbCr9q3jsp4
TVIorMRlIaK9UgNXsAKSOtmOo0IDUGx9zdVyGh08zv5p+iBa7n6PuQSze4pbmIdjyuHWqg6lx9Sf
zprceOUDcVgzNrSp3etQIqgU0YuQHL1jCky9F7AaD718NzQM1xFlmQ0XhlKfkbFo1qLojrheUNsS
UbO4MtmU3F+aQptmG3jmiWjY3P/gZh7nVUy1pav4daYQDCld2ethoBhlQWB2Hm0TLgGEKcYPFL4R
uhULRA3yWg6IJXxQUud4pJGJq46OAvdqqjvYE6uMngELlmmw1OTIfYSQA1UPQ4ekYWbqHeqcMV7a
JMfOS8iLDF5EX3yVFVcTQlrE3oYWmtNiO/flc2yIt4nLCo8SJJV/LkG9Y+id4fmO7eHFCGXOipVP
rI/VtqvaKzRo9kf/kBrJL1z0fVgpjGhQIShL+KJaeCDUSSUg4CJY01v70TGw0y3zQ71jyY+u5Tyx
JrvqQut6WnvgYNYpyk8nRmSCPqBfLW3vtY/VxSifOMdftRiDoGcgmFvWK9lvJaIINPusz/3EgS/n
y+2Okg+DCK1KM/uC6H25t9SxkVirklM8MomaFlw2Edfmnr2lT8nSPm+jZqFc5OWt8YZLyiKz0sov
YQwtNmKeTaMTqkbuWWvP+zLqSSCifU6WJe/jv9bEQR01stW2gcq+CoZW69bCLFMQRWFKCwY6AgpH
BWtSuvvQnx44kyTXlikUgbXD9C5l0uIWqeMtqUrEl+I51BXE7doaflIaOvt2dPSbX+s/4/gcB7X5
SaMCxXM1z+fUdrO9Y80ES2FWDzUaVLWuw2dt60PqmMPFGuWhlBz+AsM2L5IapyxmdNb1FO0g6XGf
RBBSKuSbaPu5nEFwuqvWK5akqiJMOyi1vlZ9OZUBwKPgflyukM4YvkUwvZpmdYEpcFU1OJCokxmS
yOigd/aB3jeHnIHkcRrKoVquHkdvWaSoEvVlJRiDnG2WRcUqNItbijuOzKvPeZiOXoHP2bXz92U9
5D5BdUBoQZJ+JV70UuftIwl8v8SU/CkKd58osq3wspEV6DtrRDOSt9R7bimvLUWH0AL0GvYgMmHD
cRO1I7+or2nszc5ihSybh5hwXqy+XN4NZQe+W7GaJ5pvOityUHRpWHj7+4YdcbbVzROmObKWYqcI
MwYeUEjlyez8r0b3D7kd4A40D4lBamsjmu+oJ6DW4OLSB+dl9JmT20S5RyHU5WlVtSzREyLguWLz
9SWXts0ghc0v+3IxU5P3HeyXe9fMevjX/DkQjV9GwXLX6SDBNU1cB51acVjKidGKtnaLW9mvHyJg
9Wu9wi3d0+p2YvsKCrpf3f/yTuLSztzpofW150GS3kgUOE/Z4TwYXM3FG0zqLQpID/umCFjkErxW
o3dtcy7/O4jqfrvEWbDCIHHR0E7TW+T9BcsfDkCg107DshQhjsew8eYuH+Z+GFeyswhGYbWs8deG
JeCP2gjW02RftbbgVbC9jgVMj/6m9lztlo/rE1IrSlc/LCRSISRDXdTyTtpMTKeLraIhvP+u5Wt7
FjjwSKs6bmDmLMedxtPNNaDCajWkFxxRS5eeTSepSK8nqgsNFe2QCiixcFlsm4GLwsfTVLiEiFMt
LQev4sssrWOX+9jHFk5Wllb7wqOjGMWLwM7lac9BNm2m8uT48KmA6lH7afOFKJhvp+GkEpXszwkt
aC9pAiD7uruh8nmTQbTROg53XP2kNmIZuFtzfRExQDeXTiF5qlFO6GXPUbwsKBE8PwAam7gMdzBk
aMp6bk0nXSFvW/Jnu6VdQeCKxlFg2Ta5OGo86fMOi4a2mVvcZzmujar9rHnnNlkevPYYa4xUe0x7
AEopGeScQAaOjJC3os7Wd0ZLxHfU98+2Gt7EcsoiK+4kpDXhoGCb9nXG5Ym6ZXi7w2JOv5TJTU8G
xW4IZk5sOWVti4sDA1K3j5H4o7GckZTMAS3j5XpUdz5SLW3+2r/3tRsvHY0GAwX7WO+lqCbqRt6y
0bKe/bbJrt5k/xTlFxiz8RdjUH3yzrjoEOIXaHpxMh+sPJ2OrdHluJ/tIHS8rFkja8gfMnoPZPM0
NGFcD3RRScaOUfvPjHPWlUrMkB+xxSiMPAj3ncEddLCzYqOC8TUfpiQMuhwRztQz4tdFuqZ5qEIk
PRtdGdAqZ1Ys05tefAtNFDc/bg3JaKUN5r3s+5vB33jKPIRsk9MdCGxut9300NPxmtEt+Vn0FlRG
d2iw5aDDcXcyxjU4N/A0YEYYaZpjNQ26rbAG9tiYAghzQ732E7D4YytuYI8wtUx58WRYKG9qlm+M
NBJRnzlkl54T/NqiiVdpenUbOS0+zQg4B/Qk/0L6/K/wg9ffUvy0/4kU/DcU4f+XhEKTWRxYkv83
ofC68AT/T/g7r8W/QQr/+cZ/IIWB+1+ACQPHMw3bYs7tAl77B1KI4hdKIdwZDnI+N7sOfuEfSKEd
/BcddTfg01Bb4AsBEvgHUmg7/xVYBnQBvo3hvW797yCFnvXvGArwrsA7PNcy+Qsd+GHWf+Bv7MBv
enf0YGahQdWb4/2hEGTZobKYd6numTszSJuj1gDbkwiWkOb897/vHxSggldSq9ywRyVzRL5PW87p
6FSTf44OC+tn0ZHXnKuJ9gM6opmjWIGe1TPKitU4Hbdjoj0Mi43l/gBKRC/3qSWDA3Y8TqLYRahc
qn26qHnu/3ZM8i5HuO4g6uMDIrrVsC6fKsmEf07Kt6L2P5PJetIXDnYlr2NjzMe8xiE7oauK5EOu
ESFEZA0IwbZ5BZD1UuoK5IsqD8gxN0Ge6mzmebMl5R2+QOzjebD9R5VmJ6C0tG1miylSU59anI2s
qjWxe5G9F4ZRhvHUUpaWKRtF1X5bNbYp0/VujeX+atE/9m38OOnivWD6ADG/bXiG2QZmKmNFGMU7
jj3mynWic1v1nE7S4K87EktI5TSireADnOaqRlyCIUOKqC6cyLSNRqerLacHBgaPhpV+Oo1bcE4s
aYp5EMEw5836k0tjY+sPnzJwaPnZpgpHwqdLTjIkgIuLSPr30UmOdrp4A2n5EqDar3KF8b2PAQyX
xADtmJvPq5ZFfqWqJ8YKlPe10VE3YeC2zomoPpuYV3X0iA7I3SJaWcYMdb37INrkhQPaMxFtN7/3
XoPEeOt9sBCxyvYIivCtR7zuVMte+2hq3QqZ4ypnt5jH5sTCSSslbv+0AnDbohn1bcwUHdOROWKL
J3pEqW+l+m+fwEAcEAIlzC4haWnuiyNjzuMQg5bXmq0F6joMoojTr3vodPLZeoMRv6ycaFPb7V/T
BNU96fO8S9gnVvEj6EZkpsaPU/BuFc1LKfE5sJUZqyRx/hKesHYy95SJGAKBx6jIXca0M09ayxys
WGRPT97Ahdcln2wUFA5ePQHgFhZCcepr8PlKBV8NMJywU91DVf1SOrD1gDYax3tOhQhen4333OSl
ChiKMcdxt7qMzlA20DLnT41eQ+v2Hxn20PPS+2SNTZcUjkOlGJ/MNMdL96h57oMpJ3aO2UE/nGo7
inwapPn0Z2aqXrgt51CRPcAf0XciZyw1MFiWRvnYjRPqTz1/64zonQiMqxgAaVKobuKUnidOg5GB
h/kH/9aNIDKPJihnL2PGq7UcZcycjPQEsT8GXoTXr45y/9Al6cKcPjxRZYqRQPHs6zZjlTw7UGk8
wKIuaWPUbWha6VGTat22SKKH3r5VXtSs2iK6kgS8L+P8vYWBuh7yfWeRMKJP1s4w00vnixeVQ6Bn
VLmxK65k10SpXbnFG0GuxLOsSzwElLmZWosm23fPjGx5k2Ez2LG+ITjz4sz0tobc1VbKiR/FaJ3m
QkfCsHZ4UVE9MDDOTdwZzfSXX/BRpvZNS1oae4BT7JIWFl35qO+eIzf74v+ZvCh372sa5zwC4/ND
ky4Dlig7Yzp7SlDVDsgYl+S95fn0Dg1BFEHI9mz0V6ZdMk11rLCcEPjleLp7FExh3P7NhLaPg2sV
MBHs9KcgbvK1MLinSaq+4QuiwKMvUfSPrpW+kQDKLBtnaAv5WC1dfb1WNxyeT9jpCnYJLq/sU1pE
mSPT/dv7RPzNKH2goY4nGqvP9PVYyRyIaJ5QP7pzjYJpP8b+Q1+kP5ExGqumUE8CQjN/pHgxOPCu
7AlxQ4CjbZMsfIGZLSUZIpJf5Xdv1U96Iz/Hhj/Smqsr+C6kfVqw45mHvmffkqACEaYqmvrlb23s
Xg0iVenrvNZFe+wJS6NZsmqNiilKoT9FbAKenP4aZvWiVLuz0+zvGFenbFzIlA31f8xuIgSyJc4V
Xkr5XVBCG4w9s7ZBA865hcmtiUKCwMJXnR9v+h4lYYTcJLf0fVG6oMrBLM7r4NvNWCtI6M1853ue
7JGYN58fkqaXwC+mDfwE+sP0slAx2ddU2ifUcmjn7fco1X+8yDxSCWubZLaxVdveOTIldlB1InUu
WkMUu6WEVYw6Qm5b0lJ28EaX41qaxW/8cjogHT2CO1GKs2UdoKDcbPohvGZolZmhbLohOC4eDFMY
u6KoHsm7+okz6zJzDt0GcvztA0AL/bG+yZYkieXuGud2S9bO0s5LfmYHVykdUSbOSEBJ3kDvVuBI
/3T7zF/RC1janvDelWTqWtGVtbwrDtpvidZn3RsM86r5S5jx2zimT7FPU1AiJRYDx5bUZcTZe/qv
pRG3JX1QIGOZDmOLa93zJHNx4OVafptggvVL0LfHIl9phOK6aodA48koh4nwObmvoxa9CeMuEoYu
esUJMRP5TmXuvlGMvhzvHeUQvRuu9sBsQK5AkwvjjBz30fyIEcyt4976Kq3uUeKijtNsF5S/wIfs
vWn8CTgPaqV3KZT1CmHiuWJgs/LG4YOyX8CSRwoNcGmAG8NsvadRP+EoV9pBBAALfGYjY0270nyy
5+TkB7gUaJ1YJjgUWBE3w+yiNchDcthegnsIZv7bVmaFvxNf0MyFqGfYodzy1GschDynYb3DRKaR
frirkWNi1dHxWDhcN7IGjhwJugYz/ni/aEECYa6mr8gZWOfKxdgcnSkp1qrW2d24Qiy728VVsXcb
+whJ8ijRBjO1mV8DuvedsmkUBh+pIdMDY/s/YKixi7a0R5T2FdgAXhrngZzn4KByixynBPNPW3wK
5eg72LBQiqydzJWPaCTHgRO3AHA5A59oX9FOMGv8qNULrBkVop36bQFuqiaWnK5rf6ypz7d++2rR
2kbxrxgqFcW5EdRDUa1xO1ivteR2TRr/zcPk2vivqXQTehvRe567ycZJug/TLx4mt0Y7UmdPMJl+
qqpDThhQPkFy4Mz37gqfWTwG1hSygNCUWFnl+GU1TQGKQb829KBrer+qeDECOo3eR3mVNlKB2JAS
rgYrYmn3L0AvMxpO+rumMaVDllatIlQAsudb9JrorQb6vGV4KyTtUCDwHzAbFathUHSk3XJdWhJ9
XfPNXMwK9E/l+OAxa26fXp1zzBGoDu8Ok9Cs69coSEYAR/qNmScavHnpeCDcMAVDVV2BOc1HhsZ+
/GAm+8EuDoOeUh/l8Udh5V9Ziwg9R+thZU/CzK4GWZbe5AZr/PgnCxGe6Be3LmHivWkAN07GNxAM
CFXn9hkV/WdFJmPtOAGyu+J5KNxzbfAcIQnV61Tblpm60ex8d1CwbCr8hk5rse5mi5+/WjqYL5qJ
hUtz7U3HqByd//jLyWbC3ERziyiseSqMDyfaNKHK2ISS+IEsJbTi5S4w906R/6kMOlrxTNKBx6bl
T9/o9hFHeNoCgSy2/oRGqmc4UzNcLAFtODVhHdOWGftLCilwmR00KL1SmptEc8wJxk9PPtYWhvKs
Z4GbkuIp0hx+N8BZbp2KjCQZ/Y7t5MX16bhpVfR/2Tuz5baBbMt+ESowJBKJV86TJGqwbOsFIcs2
5nnG1/cCWFXydVT1jX7vFwZIURSFIZF5zt5rw48boa2IOv8aG5R2ZfmR1eIpov1HvSd4H1T/zQm6
n2Qt/DInuWGm/SMkT3dV6OwrMkyeWvKKIS8Sa+p2+44UVYxz7ZNBF30kt8iovLM0bW89+tVb61Nn
7KkehPk+ztdFHUWHKHS+mVF69sryd9Bwix2N5K1HNWwb6tAMTOgnM340WpqEVK4+ggZ8CFHJd4Ye
P7iIoyhYyR8NukIvc9rtFM83PFxA/a+8JSLH7ytUDzI9AhAy96Necvtvn0WufliRhywyUXsG3GEm
SBkOpVWgsyQE1RSA1fDBgPNkBUhZvceeYl3s98TxgBLNg5jksSjeOBR5+4jCroX8+BDgdLSjL4PI
XlBFcvsnwZmCmZsivot7F/ehTnAXoeVnJgS7qrXtVWkPRzzlYp235sMUOA+9pz+YOCjhR9XHphxY
BNVyHap015ntpcz7Z7PqZ+xDfmhxYyrd/UA081RbiX2o2vKKz/lVL0iHKaKLFoGR8HQuMEU/Q9Kd
TVA04mxM1yiZjx34UQTP8udIgy/W1L4a8KvFU3gJKDStSvfVNDzSxiA5ba1Q19e6Ix4qi1ZEY7zG
OIRIodqXXkfBtE8PkZOeB+8l6iksydno1wq0llCTh5I+jq2FxDFXwS60YB9Z+XCwRsYo123Uyvvu
9cR1ox5ZGQAKtsELxUd0CA4RHfWovJNML1afgvZInS90FF/heq7z3rkv2K8+jJwmT3615lwH7C6Z
+VWY3a8w8H76U/8NjvCPNgAZI5hvu+rE+vsKrOR3GRePnlLY+sJiPwSFRzmRSA03R9Vkf0RmdjSM
4VKFD4PB/dL38r3KCaRLvL1htQdijlH1pAkF237MKa9mFNpzsgHL4tREyArjjEWtq5cVkSzJe1rO
5ddghqsMwfegehAI7sF+cpt3teDShPGTOVn11h2DXyD5cYK9EOi8NuX2AxwhyeUidGjvCdKyvBQg
Ow/xUmZYNqPG81dSGuF2eQo8YB+Aa9wPUzrSFYTJ43vjdLgBKuZKhItwJyz7Iyi9cusWxc/l9/A9
mJDaIM1BhaeEsbyIijI9ZcCWt7as0MjMf3p5bSjMdh9pQzCuu7a4fSc1Fz26zqBNNmBw2+pm9e7N
ry0PsHL2ZCrWc+Y4FumUTiooACqA6zFQ9VYL+Wif+Bz+su6/dT3Nf8gSwHykiNJdE9fPC5BDxuqh
b7thN92KMX0YH+0eLuBcoEkcnDBwKJtN/W/+STb/X7YNCUe37RR3Hntg2SoMxR9bNt10gA0cQDGy
OGndnFAa1xY0PLRlc37INR+1pbanZ4c4P+njab38W0mt4b/4Y3P5bYcYjImr1spOt80pQdCYyfCw
/L2hrgckyvO07usER3fZc7e9FGp4Ke1k3Cz7etkrccM9v6bd/sf+X35jORLL+26nw/J8ebAS0oDq
lohhastN3z4tXJMb4mXZNZ9nw/KTauhZfboAEZZdsXxJExgZ+9XP6U00lDtGu/zRDPVW0aS67V+R
UbvFz2DtUpgDnHWUQBCy+tDJsimfNo05PjHAZicxP6QR9WwwPzsfzQs7njUQGXp1K1eUduZ0Qo7B
H3/4701nZr8YJgXw5Z23oxcGOnPozjI3i+sN211+aistP0jETcNTksThbecOlPtibBZzcW7ZY8p0
cCotm3/vQasM7vNwr7Sp3llBZky0h4I3rU1BsM/Xw/LAJXIyHUX7Zz6rlq8EovCawuTYLd+FEIEH
+oP6rtBtkJV1yoXem9ru9tb5c5bfXD7sv77mtsWEmiyIUcRwfXTwbPgXPeo/PDMHCb3Mg73474ts
foMsJ94gmBYX/ohfiZN3aO3+MGJbnFoECw5lKWSC7I//+ndlnhw9utFrN7MQNs1/e/mTy7eF/ayY
ujE1zGV1vJ1Js/FwOZOWp5+v5Y7YziOSbU4OSctlvwuc5Ip7leOwvH95+Lxa/zhFb5vLz7Hf9wd3
roPMO/v2K02AFv8V2jepJ/NRzUq/3pt+dfy8wpd/b/mV5bXlqT+fhXpHYnETs5uccLf8TCwn+/KO
z9//+xRcni9Hbdm6/c7y/Lb518+Xp3+9djttyVGW/xx6FoaJnYijX9QtZpMD/FU8jh2szuX/NN25
Y2wioRjNXYSgUdk1q6H5iPfSdLbSecim5tHBIe/l6mJicIAdtGr6+DFT1qEHzmR3AvP5UDxm6Tmv
UeYRYtRQI0KqdbA0fVNg5zpoSHNOy0MO5u5UGRUumOW5A6gesoju9xsnx4IymR7s0gwtdCxLfrK8
/z9vZsoDHaHM5zgppmMiX0YRBed+fkDcwV1gee6ZMpfrZbM1q+oQVjpy6aH3d7i//fPyA9/nRiFV
u5MpI3Q6Xz7Lgzufmp9PP18brIFdvPz4trn8CBAdp/3n+/8vP//85HBw8gPYiWggI5gYks9f/+Pj
bpvQZNLTH6/e/vQfL3x+wc9P+U+vff715aeDBIfiVcrfW7W9/euHn79/+3PmfHL89fFTRaZ9ETZf
bh/3uXP+et8fX/XzYxpKYCt6phgI5h2//Hnsggcj0b+TY4TzJW6pW/2xOcx+YzMd3UPr2Sv93+0X
gxjB0/KwvLZsLX2Z5Wk9wKv1dG2vtyEGb3fuy5Tm8M+HcXkR3TElxwE+KUVzbiPBfI/ly2SnP57H
aSGxs/lMQpdxnzYs05jluy8ngD8Pn25VABe0jMelM2PDReBuN08bdG5wW7tmUYOykGFtIk+WNodF
nZa5gwLsdhpuPZ1ymUI0cecfRKy2rJfpCGV1EOjbpaFD2Ft+0ltcCmEmD85s804Wm3fsL8Z8nusZ
pt7l6ehWb3Mw3taYreHmfNEuW8wk9vCeKyqVIYgOfQp3PksbKCyZLlZR0fnIFaf6pHRcgsW/t/56
rap05C0R9vW6pIPVgDS9PfSz8/v2WqQP+5h+rT5hUZzf0AlX7IOSueR8PEPKPKdly5g95Z+vQd7k
HLBB5IxjlB3rCls7Uy5VnIbJZXM5wstzWZmvXo41YmmvLd22kM4I9Oj5MH9238aiQgRvklW+NN7K
eXK3bC1H+q/XrHn+yNrnA3cQN4JbB+62vRzoLqOm1ig6/vPhXA7xZ0dOLrei2/P5JiYnpl5Zg2Vo
nrOEOr6n2fCdncaUjghjMhACwid+4dQqtssRFdrsl/48osuLUQY1VGOuSlQzewAvSr2XjPKYs8uT
mI8tDg6c7ctzuNsR1pHkiz1jEUgyzPszNPPmOEqMZIAW3Bm58Pnwn16jAnPQwtrYo/OtUYW2/3xo
MsoAtWPF28/XRnBwpxlozRLFE5vKLxrgJD8s3y2O1CDtbV9332wsXHy/+Rr0l0O0bLYMIZ7pBzuj
rjnXP4/EcmA+j05QGSxSnXFcL4fg88GZB6fPp7eLspH5Nh7jX8thWA7QfzpU7Xx8+twsDog6NstB
KaS7A2kt98uVdjtEy5WHbwgcyNjTEglgUHRzRX10xgNJBAnmsxlJMc/OjzYYMYtZKM2EGBUUnYRt
P+87kMTVKVFypsTNz2+brg8hSw9YPy+7UJ/3421/z1vLU0N0rB1DGmDz1RJGptrWxNUvA+Ryxbjj
4CLzny+o27WUy/Aoc+pnhaI1LVM1rLGrRWtzHhkCDQEuwC1MELoZH4YMS9ANIjH/dJpHCi8bMChN
xetyLpWiKE/5/PD5dNlaXgN0R+OBCcRypgXzbtDmz1j0Av9fXjHHSP4vAZAmAhf0Dv9dXnEXfpD2
9579mf/4z1/6V/6j+Q9hoNM1CJKxsTijhPiXtMLV/0EClDEvPnEh31QX/5JWqH8Ys+QCLaQldWuJ
JPqXtML4h3RtWhXIIBwI+o79/5T/OEs7/gyoQJ5hWBZtMynoXgrd+iusq5yT0MqkBqrsGc9NVRLF
PHX2KbfsXU7Hl5JJxV2PbDUnaVgzmSFJXuUYnF2ChZdnLYKmU5q4j2NSicc0SL8B/O3PyzN7SAxo
DkG6w33yIVL9V2bWjyjzce5l8BMno0g2ceaFJ7OXWzrZ6dmPAYXVJRpqjQwxFqoYIK0yK5+Gofte
JBjtHdk9cVuiilyBKwGUboGh1Ot5BTdgOEsf2NfXutGGp2ym10kSr5Bq6xQjqzZFGA/ni/JA/SCo
S8MB2qem7z8aNhjycS6ehnZNbW3qg3fJnSMdup6FY0eizGBkzyVcKfCtCpD8gKWH2Gekc44lHiem
OWgs5bXzTO05jex3y671x6ETFT0FjS9dfsjc75+dVOBjjZJ2E8Fqy0tzfPN1ncVZi57BiWza3ikp
j8Iczo2JCBLSOFGvkd49p4RPwuV1L6qFZ5IEcYpERJuQidKrgjVCc2vsmo2BjmAtjCi4KNE9FMJe
V1kzHo1G6+7zdtgVghDfEaQLOba1+6wm+AhYpfbkkzt02iP9ITc9uQE+nK5p/8Y00OvuIhv5LPFv
kUow07OlkT1kpLrETiovQzMe8jpUl74eTllg2XTlOwXNK/DuIwcalV9dQ/N3hqGJKiHk5o2pWTWt
Je2oK19e5cRhCWhgq16P71Kne5o83XmyCTMcaYnfi9IfcFJgCNF6235ErYCfPIruqB6/JeMUbZvG
Lc/eOM8Xylc/bXKMzxNwRb146llt0p1jSB67WJ2HGGyFiZDoiBevPijT2Kpobv6PunEFhQZZkEys
vZMxGx2tB/hf/W08RWv2XxJX/0qEIWaM64zMV0dXpm0jxPqfSV6qbuGpV0wBF/dF54HqQq15sZoh
X6Hvv6t1KDC2FT43gW8cMcF/Z5ZZbwIRQYHzU+9/yc8xDXP+i38EwszBZ7phOALlFxh3RoL/+Y20
EPOSBpsccG8ApjVOo52NyQ7Rdf/Uxim66i6ep5p1vFatfEsNXXv0CvtcdQZ1Jqv6mkclFfvS2DZJ
qq44QSiXEcLz1ov+IolDTkXaf3c4bqvaivwX96Nw7XEjwLifuzZKqdKikxFGLJGEw8XHsLJqGxhb
XcNvkLZ2Rw16U+aIe8iVHTe+LNAVuG41r6X7o1WwqhaORocIsOKDM0Z3XZseinF0jmVHsTwriHwQ
ksgLa4bAgfeLKn+4FxhXiBv5oXWTvdE9zdlLLbirxBS9+G1zGY3AOTsenURFb2wbx4Z1JMOMNCPD
vyOhMl6bhZfA1Auau7TKns1Re+tdyveqsrZ2pb8iQhOXnAmcNDVxBVO0B6xL/zXq1c4FrtYQEvAC
KimPs7WIBrD7fv9ELTY6BHCU8GAzxRTBcDQ0hwCb/nfqWc2+jNovLOe5uEODABqLVKjaDe5ByXEZ
g7o/+350wS3jbq30e5o2QH6gwW4hwzebJjXeXVWTeJRNck8Y2FdHDvDLyJ6BCFFuwK0kR43i68pB
gLIOmmCjpfW0Haf0LICOrXFyVuS9W93j3J2pKazzlfJDMObVVsXjFgwerr+yHy7DRNYGkEZyLNuy
pZ9gzLaRn5gv6cZFubbGI742DF9szdShRKI5lwDZ2Lmr4LM7dX0OYoVOz46PJEik67apvjsQIPea
ZK2U+FLisZzpv82Eh1KL+03R8qHRfI1UtoaKDFl07eFyCOhXdGO0a9Cch6tmdNHCCRTxQ23SxULo
nbiFu6UtU65EIMTZnMYX/qcH/JzPQnY0eEXY3dWGJLGmRBHeDsZ9IkK+EjUzx1X6oQlQ5kauCHfY
TkKUPa9dOdrrhqsDqY/n7ByglLQNmQTmbnMOdDDHynIvtuc8BqSz7qKeZjFRkM6qhMdx8e3woTJc
DRraF/JKxTFxiZ5DMPZOPEG4912gKYWBb6anyRF7z1qrkczAxBh0Is6A1I2f5hAJiRw4c3OiBIYO
D5xVGegAVLcfRIkOun6hBj08IRwhRIQ7gFdr493oR9tMDNkRn0q7Ggr72QIX8zC1O3SJ1rG2zA8a
iQSpT/yfcei9WMJ5ze0sXWm46ipNhNsyyvPLWG0K2H1GXQ7XRKh6PcbZfRFVGvmstMy9LKQZlREE
BXgNBTrSmygah60T0DCuxw5NQVXs8sZwUeOk8EO6MNsLk7kA8GrClbx4l9LBBe/JoDBU9jNGuupQ
arUGm/6ROUm9zZC1blxES9uRGTpVbngD3fhDFG11EJZ/jSqi2JoS4HlYwUXEr7wvRfLmzgSgZeQp
p+ot0FW+xYdgomqqXkHef6lbG1JCMaVQlDWx6ef9QHDFWad5solzbEjJZO5twuPab/RP8STAJtRR
U2nG4Kz8FqzSYGHsciVWNWmCVNPDSx7YySrAVrbvC/EBBlvcWx/pZObMGQBhUGUVtvGb7CbOxRql
SR38JJRcwn/lYiSJ7hqAszeyCC4QxIZ9GwbrZYwrYsHFIJhksGK8FEPXYLYOD2Q5anOyKivXvnrL
e+rHi1GzDvc4A96KFEFbpcB8Iy0D9dYR+DRG2todbesYzVeuKcbTaMppW/SRv8LHs7PTJ9uznF2r
02qdBvu+6TNnt1yRKR3GYAzye8fBvlYzoapqpyKOq73Pp7x47JCY+GKqLsVYoJdpxnLLjUNWbP5K
TVXfQ4neGTgAiX0q7gkhUldX992rUmO1Lvy+RgCBgayz2svYbkq+28qbME/IUr5hqiMMxbPiJzlq
Z1GM9TlBN5fnYYAABg+gkxI1WGrwAA0JBCSxsJkX0G6TyaE5i6UrNDdOhCEy8zPzDvS0wKoNbgvo
THCOVQT4bdLPWdzbu7F1fvc91x/QxWkjFPz+LrN+gVmIDvGgSuwXg1hL1pw7GlzELLmIhiLPzgjr
wkFktf7P2EUUWwJ6QEWSf2ctH53Abz6iy23OGYPJfZVA2AiBHLKQb4wLq4djIsg9bABRGnXjbjO/
KXYo5u7z7J7U4ehY01DBSHuCyOttezHm50YIsZNW8q7hedoJCZyqnRyfIr57N4Y6E7JE1hfsQP1I
AY2b0UMWDBRRalr49Nu5TFpawtMsnc5SuqVoLO57HN93SikyqP3+vW3AHpQNF2HXEC+FDWgky7O5
SMa0nep6LDvsMYri5IXVHqG5qQq4QYgB/rWFVoJFLQZ6rSTPEYrcWoswwGSgBWiA949aHqITnp/1
8A3XwilCWqNttmm4xT4ntMDtCTNHCQJwn1GR6dLFAQSsiy6BuzX84Ri1pveIcNFGQYqE0/uKGw4e
ZUfqfDPoDyje+9UUmS4OZ/VOqk2y7Ua/3VYjyxIKRvzfvvgyVm8FZnwMlwyw4TzUtn5UsHAH3e8W
ZBEa7fjNSqfgYtLfpqph7PoaTpQfwVOXdJAPQUW3NQieiE35FSfct2PSzV/qzji1ADEuCVNa5i3V
TwOniFKOgd7HeOHr4B2Ow1+DrzfXTto4TwKO4CBBevrll7owJGhf2s1iQP/VA0DZdPNhp6gX3k/9
8Br3eKsZinRcqX5qI5MttWM+lg/Cin+HOmTiIBj3OueqoEz1OATBfVfH3Awm48Mn/cfGlLS3AhPV
mUVtfNzwRYftOO/cue6VkFb1xK1LIGC/R9B01Rl2CVesAeoN2rSqMNUdbTf97iRQydExPk5BmT1R
IOQOOABpzdO2ZN6JscR2h6dQN0mbIlrwnvBldxVrSCCUX+1M17e+1A4C+KrfhLQ4rulQYeOSczpg
Xmbn5aHN9J+EcfF2LWABVvnjOWhg8HeYv1sAsyOfgAiZ4CwIKWttEEiyA/6Tw4D1cU8zCpmnBPFz
W0BWoTM9IeMJUYitqQAJxLFTuirhkWxCZoMbPfMwsVWWIBWIXLZggoAQQdI+dF7zkFSkMxQ94bZO
gTLLLNDXpqNsYOcnvzwPlZPWdT1vjTu8i4E40jADKWU2dD1azIvzWZn6/njt+uAS6/YDxrACMgby
zXqwi51pDz8CVkjrqCERNK9AYPcuM+9CjMWucEpSAIixwxeAo7e2i5MKkcR3mRTvfDO+XlP0G585
/aaVcbqPutEECD8Gu8nqaXoz9OP/y7Z+W9AvN+Nj7vaSZWixCQagfX1h5ec8sybA/kWzB2A9n+kT
gWzpD8qb9X00i84lI5g6jnpcbi3Kd8e6k094xqKt0pKzr7kfA7KPk6jCXyLMf7DEFZAcS6i1JuuG
ToFmLkrCYCrgjKim5c4NrPith/6XjDbSIFN3uMlxKfO63FcNEePSa/EgWBoVabt1tz5BWigaLoQ9
/DBGZjk+AVbWaJpbGrP6Ksx6xNehayEj8WZ2lVDEXzG3slVADqJEwwbbO9mWgXr0hANmuHfTPUkg
3sV+U4xsxC4YTxaFCM1Adpp4NGlQ2B0TO89f0TkiEsh0ACOVYz0Mwxtt+K31mDdSHQhLn/b5YN67
FVONVDsYmqhQThEKDHLHXHOvsE4fjjGALcJrvRFuCcYKJR+g++lIU4RbhvS/41isnuPGfG7UuG/b
MgE91DsXi521ZYFPVhJkeA5MVhEdEaE0FeI3RyU8lUVsbNLcCjZ0XMVkAOJucdGZdZ0f7WAOFo5e
vZC2ntk19hpVG1cBCZkUGRgAwGz98OLautjtWK1q4ZyNOBrvm0OXZQphaoJIPiCXQ6+0+kIw+11O
Wv2ZL/buDZPzaHtIy9oJB2Jq2vodXqNuF5fMrX1xJcbYXYUIjSDIc3lbyNdfmeU+A5DvHAALQ9bc
MweIL8ruLd74MBqoFdANjFedQo6BHPSEP8HCfBkZuL0L1v8J0OcKp4btQrNzh7NdCvvOiO36NpvD
g+IgJPDvEs/Rd7Zk5aBVFA8a5u5bAijCvTPW7kUnXxl6m3FeHsCjVULED15g6NsqIuumbTDKOYSo
yYxFbWT2P2OTKwm2VEgBBZuBHWhPfdbmZxRtHXAjym5hMRe+JqARS/HGJbqKBYVx1PKxI1YJJrOn
kNlpgwzOIXEj52WrxMnjdWFyAk4mN0UOGydQeXlhhqYOlmE8hBjWn6hPZg92m7JCYyCgjJ+Tg8pr
G7TC7+j74yvXSnwd9KDaWC2Lx8KMd45vFg9l3HvIvhsDQqsxMBcFJXZmqh+fM8XNrlJRTejLNCPL
sNWC0oLw2qjoY5IRCl0tS58ogJLWMbbG1mzI183JzC5TZycypGJtkxL+Ml9ZmXQ3oo0UjB6WEZ1T
gtatTA2DRPaVmW67B7EEASotjzmnJJYJ+k5lAZzJgJe89RNs1d1E9lBM7cEncfNJA0gIqCEmg8CF
hpe5xlkFJJ7gvnGftcG67wbI920miW7EdfPiD5l9ymalqhbqwQuj9HQZc/8nfPvQecZF7jwHZcWQ
YGTyODsq15XTzEmoY/QIXGQdmlZ31nNkxDOJTI0ROB8D3+tM7wpt1PoFceK4plLz2iqsBazYd5bt
RockaLX1OOTaMY7VnIigvURWvMt9bPJjZd5ZqjLulnMF29aR1fBjz1z4ig6YtL65CFmYMj5PlDI2
6Ed+epJQK+bJxJFgIMN2NKKvvLL6Qpoa1yfy/4jX69XIfNmJNhQDmQbX+l1QfpkgTF0qqgF3lQY4
2WGWVtoojHNN3xmlKy7lXdP8iqYgv4RIDteO0BuKeyY33iqN9hVTr40dhg4qXK+CdHhsbde/6yxC
FJw0vjj03NexiiFmtbCMfNWYzOD5l4hbgYiVc6RqVb9kTCgO1RA3h7qa7qUDkDRIPHJ0ptZbC7MM
77V6Igc9s/o7Syf2Va9VucnQQQpiA+v1BGc4Bet0iYWoDgkDOndbeqHBZPzKgPXhpMfDFIADJC/B
0PYeGJUsctNzMjR42U3cVD0em/PyIHLYcFPfP9ud6Zw7LE9MKYf2sExAlFadJr9KNwjAjJMFOxUr
BVZC0/bXdaaTyyRRHjFLsdLI2KDU/FW42dPglOc+gz7AiPruW7CQQmrjW4CxcDQbshhj/1BT9FiJ
zlJH5L4pqRTQObsJRCTuzfLgRfct1OBXNym/VIV+1xq9+yVL70zQbjRuI/8+RYp8h0pzB0vLOXDL
QBw8MoISF6euE4ww5rvqsQWGDxdkii8umnxbhda5rIqHKrDz81DW3yyI3pVy+zsZotfwBl8cbTGd
hJ2/eGm8WxaSeZ2ybmzTb42ioLPA5LQ0PyjR4ETEybivRyqpuczf8Xv/ygOFsaP+SmoUoC3pEGwZ
3nm+PkcCMt1JZ5JwFMlpP+UaIhIyiw9Tfgr92t1ykLX1jJUoNB3EpNY9NhlSadvPvgWh1jPzdN/t
eYmXJutknkoDArLZxykdhWgL8JPsvGI6ZecaHTChbDMypDSpN3mctHNeJUteinm0ashA8eodORpc
XqLxzyJE9uvYZrlnHWfiDktYASbwKJkpf4kwwUcGMHCZW/qLT0LYqi4AGFdFrkMkZgcwdRuJFprI
HBHFVw17+V6ZE0uhpIt2hqyYN1uvY8okbEwTFPwGh4McCtf3zcuU0F4Yx1Bsi6S27sZMwUnsyWR1
M8GigkJmFQOnr426uIBVg2hbBQ/BuO1jE7eQpGbDTHC41hkXulYVwDJks0nl+Ls3ZXlXMzLVrcp3
BpVO3N+avwn03j6lQACESqMDtSTsjD0DYdWiviAhbIXos9poNjz6SnU4lFD845SwXmTPcgaLFHFf
8KHhLJLR4iuTLE7oNmqEUFulVOriCEUQXqsV+LtWBzBERAt7waeKyUwnPG0tQ/ePfWd9UxBd73H1
P2Up+WWT7r/agQ15x3RJ4wRlCwGnQahRez9jMltYD3PP0nH8D7BACJooh5WXUeZC0wv8NY4c7rty
9iNQGf7tkNRx0RJ/JlH0O5mP7q2Y0nrlN9oeT8VAgM7UJR1R7AQZppW5HlEFn9JXGVAN99lLK+Je
nYuQ+U+rCk/jiC+qxSSE211zTnbZpBsjKA7upLMacDL9EPhexBTLuI6lG2ApIQWI2cw+Gepphak/
3EtBfYf6e7tNywCiRYGfTJNvcU+Ya50z7vSmk2EBKuEU2SdmXmIHrbPb4trr10spKDJERogkGOH8
PWi6/s1t7JeckQPwmv4YeXfW2GWP+uRvWgVJ24pLl2WmUXxXZg9tEUffNkuMcNN1PpMp86UpDPfo
w9Y8A/wkB7En34fz9NtAOSukCrpU7i3Oa0eU5b3VhE+1ZKHtTuk1b1jmgoyB6Aue8LVzFcmKE2uH
mXLWVb12xls5rZeKRGsxhjsRsy0VTdCmk75C6LYjKeprBBTn4BCBvVJioOI9oZ/UHTc84HPxTm7H
xI/hixqXDJ4z31DgtS2fZQzQPolZ47keAe9gW823tlEUZ2d+sEPcUrrf7JdJC0GZjw4kx50LBOds
cuo0hppIJPPIQPCNOuJ7q/IckQkz1wRgJrkSiTJPNddML+78kEntVea5s8Lu4K8Nt9fvc9xSbcBQ
3TSI8Um32tTWb6U11gGR7ZvlV4pqhmD1VDrTtkdZi5bfd86USa+oFpB4xkV5qU1MHmPhn6ZIvuma
j6cK4xLVg8F7rPvwK/f/Hzl5J8/gheDvNdi0BTPKA17aek3VJnmRUwlePcKbHGVz+cg19wV901Vh
8UUrp4MaOzUfcc3im1mRcTIj6RNLlg57ck2JvxyyFWnwapU2Rs19XOJSraD6RkOevkx6ipxLpUcc
HHjshpb+rzdbKovc/sIU6NARW7PtO2CGWFK9u6itqM+Y4YlPxpHmqukFp9sqjYjyjVynO/S2o65N
lL5VBbpSpZsvpfhZK5LcHd/RIbeXFxfy/640Q6K4cnx4oqcKZk3NF2mTXm5VBcUOo7fOhpl/0RWn
s2tNdDRbEiv8YfqWlGD4LPublceSW2pf0K5N7a3Rw+tBXM+w26V7MEgxmrFijZ9zB9hgg5iDdiRd
2svkiquPlpaOrD587UvvtxdPLAepul0UGnadofRbVphPPpRYmtpFAFqWGwuHSNuHRVhfO9ExRYH1
XccG4E+thSffxPC9mdVOoUIxSgyhnwXqafBduXY7jFpTrHD3D+SQRBHQq2b0906Hrh+TU4zlxtLg
IzkVxThGSbdhhimzUO0Gryy+Fy1xGS7hUZvlp9wz6YvqwKIFCeBaHm9ymo/rYmI9gQyzV9b40BJ+
fAEivi/t8eq1QXf0tQCAU4K9Uo79lesQHBH9DtpiEE6V3X7xgvdSG5s19hJx9JCSzgujakMLq7gT
9kid2mUuT24dHC2vjjBg/RwDP6LXRgBz5ImeMaIMzn4blNz70+E8IGvLtVI9snyjCEsLECJqu5Xp
JO4y2eyS3otGnPywgoWDDm6o0ss4GjEtG8AN4UT0YAXx9qGH1HfRjd8mnrqlrR0T2H5y4/bFa8Lq
WfVfdWleIYDS2mQY2Yyh+uiShup3OCns3lbzPMjSPVPMuWrj9LNvs+bJt7YU8EG8iJK8nQnFbGfg
32Wg2lSl9Y7j+kX6WPNt3Y13m0H46QqWcIlfChAM/uwHUSNSJraE8Dj/AYDUMwaXY8TiA/ga4WYu
p7mU2k/Pr8UGvRBRti1LCaI5iE6u7xrWtuzLemdoB9AczmmouXwC3SCvEMUewgomIgJ3YpbWYDeh
2nSPDqlCSABwto5d+tPQDaKMmO7QSgHsTaplhnHGSPW3RmNqTvNdkas3ctGHHe0DLZldJ0RCsSAJ
k+JNK0KTS4api4jXUYHbTvblRU9j7y4IpHu3bPm+hjewd4+NHFpSQBOrO6Dv+Nb76kvvUyWwLY+W
WBn4tPZ5WLaWB1T6+qkztUNGzvO9n0GhHprgZ2nhtQSDipa/8PpjnXcjApX5NaSqwT0Kt2bfAM4B
uQDXX+Kf2fb5bEG0mIHdLw/6HHXRose5veYBgttVDR0SRxBSQCxiBPAfILPvp1fSJoH+/Pv1ZcvQ
c8mcgGwT5ez0UKOcgsYrOtkyv0AnYYWWl7+4kTPElmQQMofE466RPxd1g77j852137XJAb+8tyk9
q6PGEusn1xVv5kgUomHEJV7U5NBpccT0CxOFOZXV1nCZ/OrhiDVDkeGom17/HFOavKBZhA3pPkkJ
kWPERU6UD7Lxhnoftfhryp5dawyCtUruw4wKmeXJt56V16r4P5SdWW/bSBem/8pgrocAt+JyMTeS
qN2SvMSJfUM4nYT7UsWdv34eqoFBf843HQwCBHY6HckUWXXqnPd9nyr5Uun1r3JIXq0h3nPyP9JP
bhlKTByeJa2clogCzGG035V9MohWgBTYrjy05G5VMJ4efpAm4Dj9h8Hwr4uUscfJbhokKYKTzA3B
WC1utipyztigQAaAn+K6EyAel9FTwxw1Ey5KeB/i2UznbGVwinN9CMIOOg0Nb1YsYtDv+kc5+sRi
v3fGd3iFFScpG8cGLPZSkrJl9GTw+2l2sczSW9u9o6/KLtdWZioKdCag2cd+b5NZfrWVodOUfpvh
EkwuuQ2zQTBp7LmPIO0Z8dbqIuZ+y7EVVMhKwXcnuK1gHO0TaxwCVuiWTnQsuseQljhOTUxrZOhf
tD3YzPirJWoX3Qr1QUrRqLU2fbw2P7sAChcNw9tC+tOnsmHZlQGbxprWMXGjDf+mni+nwmafaRMm
6Op73sPjSIVVbcCawhwKnXUKet7XxMYyMoCc0230v8OXLzCpxUshjX/XNxxjjeSZts2WqRX1cOHm
G7PDaMA8j0OO9WMewi/UeTgje/Hs18Q0zskPshCQQvNcKHJy0yROVtjp/pqXvNYqz/Jd7A1PeZ1d
qiJ8ZHYs8Q6Z8LuzUW4dnKCm5fIURBzObG9aI78BhCLFi8eYyHdbWjyxMazdWPz0sx9Z5zI1JaCF
Pt2SstoBVBeVQzqGNW2scAllLWFqDU0V6B0EA7d4HnoJgb2TJzOdCJ8qSeMYcvs5NjFaG06jBzUR
h+zRWIiF+koM8G4UQ7Jm7/gpXH1P2b41M/gqQ5sdWOFpxsdbdJh8AiUJyNiGn0wl5LaYxRZrA/ua
5hKjMjBRABVP/xczbx/BXS3jH8ZIUAWgTGmH5cYq4zbQRYvwKvnp2gYfZNJtGFZ6W3dMNx1J1Zs2
1Fs2SbUzRXltaPBYzugwpYdR32b6O0PJN65rUl+tkXzA2OGmqlqPch6Sid0Rgz4ue0xFG6VuyISP
APRVGp9PiCQCEgI5t2bWHOK2gXcMYpIMc4YwuFo5uZgk+w17Mm/y7TClt8ZZzqSZMNa19P0NHTQ2
HLMaYJo16tkxKZubflumS/xnUjE3tDE/N121mQuESTnb4RApBvQOibsjW0XkynNEtlkgZxy28Lhx
BBA8jMcTTV2QIG/CYVWvDS17hHVqEx+dz+tZ8wPMmQv3S7NZCEtmZSX9Ld+wLoxDS46ws8RgWifQ
dXQMwNkqMSSlfaZyBsJ6udbqH1NaWeCoaNrPDv7bIvxCZCpxF/RSlAFrlYH7c4dpbaW2RWX/hcKb
6cr0gbLpI2NFI8Na4npEUJM3yiGGVX+XEy0fOhgENFqvuDPjlftSdEa7ncttaEJvcl1CfwtGtaFD
I86eCuC5OPqXetMeRHtIwBVjhppJBB3gvNTvOL0JbW5jj8vTPE/EN6ysEiVlVURHkfChOrqztZvs
wMHua5pm3414qFaCxbhUE16QId7pnv8yjSdphW8mK9GmZRy19Ub7SaddH3s0l234lqQffatmCXW7
Nv+qq+i146lLfVMQNzpSqFcz/oPip4vRf0f+U9h7mJLUW+F00Wa2ekYN8xnIEq3T2FxQE+MGLIbY
9lp/M7C3cYwPFyO6/r0IU/xFZLZz+AAhVDo/UAe8R1UPJbv1fvWz/zMUbLgy17aD8vTVP/S0t79V
aP8D5MYN10Tb/O//afwuTnNdi1+G7/qk7HqEjNV/fTwlZbT87f8lq4KoF+I/j11GvN7kfa2dusWT
i/QqHiJrZ+Lqoy1BemHZhUG2sBgz7SHjoL/pXDrzdkawKvEPMVQZ7U9v7j9jyYTp2S7J5+h6HUS+
ru1/jiULcXnHzBKO8D+tg2rQdjh+0m7d2A5o0dPPz/0H3+qSpaMFZc2L3e2ckOvDYFYzqMuGOeSI
UhjnFq/Mzpye/nD1UBd/kva5ruPy9nyUhqauf5L29XHldI0fhUdcyuQ6Vopqooy3+MJxv/LG13ED
5XnEHsjkn4BUnPeWaVV/R/T9PzWPv2mMuUyurht8jobl+fanzxAYSaNFSA+PqGkYUswZ7F0HUrp4
rxyKTqDYbIkxYpIqz/8gb1z+6f/UNuKa9/hkPEvHwCM+qS0ljPQadbADxoCRdMO4ME3I/BcDntp7
OHTkDAMKGSJ8//3Sm8tn/+mVDcH6yZ2rO7bw9P+8cQ2PsPoyLwQjqERekX0didAk06sx9hCndxPG
A2U040s5e78qd1Ybz75N92qvIOI31JJfxZhnC+WO/ltJeDVCB1J9Vf8gRPVROBTxaB3+JE+1xO9v
29I93QMQhabK/CxPnQpaPj6V8dHqFP0VbYbqiYIAOJu5ySy7v1kGPnicfQj07NmS65AcrzMCXIUC
tAfk0nB2NqtzlDFz13D9q67BqmGqx7qt21MHZbNT6PdcS9sxN0ZEPv8oBo9gqYacK+IFOHoguDjX
ZoxWznXWtKJT1BPwYxhNP1B4Gy///kn9fnd6wuFABg7MNRkyfvqgqtKWOlfaOXb0jUmH9tnSLNLB
++5bY1EJJooGMHkSX5VDVMy/v/bvqxuv7RrC50wiTCTB/3mT5CEx/CGnx6NBRGs5j80WkWYX1KT1
ukvb9N9f7fflyhOub3hCOL7PsvXp1ZwWGwtqSQeMq/ZzqOovaLxJ86G7nxnFr7EOf/7765nL8vLp
GRC+bemWh7QYy8KnS5vJQtL5qMQxC0M3SIBuUxLvjMYmj6hbmh3LiCCpaPtH2lNdqxKZl8VuC/Vh
fx95SeXaByuqn+6i0aImLra0Fqo3nKhK2NuMBWtuI3GNGgnylE7uH36C3xdQzxEsX1ww2+KrT5es
BFs5DbljY5nW3DU9i3KXNupmdF50HF1/3BuG9s1iEOb4THMRVBE5UECdrBc54uChEKnLXROS257b
OCjnynnwtPrVTOroZS6/hELOu39/y//ldvZN0jcNLjv7/edr7psDtsJamEdaDTT4BdMO4ZFKiQLw
YJCCuCkXowOt8IhcnX9/aeO/rHncyQR10oB2befzfujSvOW1Cwh3i3tAljMUGg/lTq+yEwlmPoiL
fnowWpJj7bRl1rVoatUIaQWNX/+Hu91Y7q5Pdx8GGdszbF3A//ocGtrrCehg3zGO5AayXi3qoXnR
/Ny4/+LdXH/hVM4DR30I9qD6w5Pt/v5o+7h0CHe2XQY2vy8rzLo8naCuY63rb/QEa5Qj1vRNeDsI
Ek9zwgjaEjAJi3AZ4ehkoVPnMySJnXc3MfeABozvygBg3VXi2ltHOvfrxFA1GUioGSIn7bcJg8vr
aBu3OabEAP6Eu68zTlkv+yPAllVngnqHhOCQo8HIrUZTe4mSKLDos6wwjIhtAaEbza3jB0mV+5vU
Lp56q913BBaeGEosSwPECWKJWMH2do1q1pgiuCmxifSroUz3lcFeZpTvKWlv5uw129RnUEg+MeHL
a5KJiaN3o/EcpaazG0ZJTl+tnQ2rn97HwdprKaokrcielEbhRlF7hr87MxfzGXY2nKjSDkqsTeTN
uXTz5zbKbl0TQwYgyuEPt8t/2bCJsuXI6rPtcYC4L2b/qDTLhNPjpIXiCMXDO82Z2KE0+J7GjffY
t/rJi5BhZBOagdTgINMIcq3T8qUbQ3HQZ8VwmRZsJNEVQwTa+QbBPmTYJwxLaoIVpPgiZhBnOBTM
P7xx8fsT7+vk4+qUx75nefc78R9vPMp7ZCvUgMe7TFSgMZm16VdHWvz3olDvnjYdCft2H7J5DrE+
5cyky+7W+jZBNzXbKRKagvqLNSvRgcAla7rPFupBNa4ZdlqHLKroK6avEdOqoGfKt7NDguLbmllD
w1jL8L9ZxK4lK8gVBODnTPIdZOpHkJS3e2XVcu4/FzfECiyM/mgGOQmEyFn84WQX1uOoMQvJ1V8q
RPS8GfOESSFL5l7SwVPD5G+1d8+qMaUUCbDMZVo2U91bXOFrEZKsp3CD7asWnReBXG9/WNJ+t+v4
Ons0q4hh8RCbn7YwXTbkc3tsYbm392n2XIjqkgFyNvxFPqH2UVtMNOIYCWaVjSVcusZ6jBFFZH4d
7VT2h9Xd+G1LJah5WV+xELG22Z/fj0waBpdqImYsEsPBbZBUuG4wVrq6EKaG7P8xayGWuPjhzVGv
SRdHqV66DN4SqKfnDnbGHyrd31d93hKuJkt3HJ/d8nMBRfYYmmyah0czTixkps6KHj0DQ+YNWWzQ
njGR17mOPj3Q758OTt6uC703T8TOWes/fFy/1fvLe0FrbOjWUryKZYf6x7NQ4M6pm1CfjiIy8AXi
Tjg0wJ0TxoCroeNDC00T6Stzz03raGQmd7w3bQDIkJEANcmCQNI45P8B1yY57XKYJEwZpMr7H97o
77uTQ0GxHEowN3FA+Hw0y604GZ3aBeKhTKAGZN8fikg/o44Ff8DYcU8DlvRENP/XENg9gaOy4tH2
E8JntASsCSaUwRVf4kipg+qTjnBCrzjn0/AQb0eEvk+1HIs1y92l9dv6mRWiODGxxHA0EKvWsQxX
WVNvJjtTwVz5b2HZ/tRn5J/VBNVB02HyIcUtfSz0CMJFatNcXITVsQwJMPMEykKn2Vko9e3GFQch
yTxWU+EGrSkbEGRRdRIxrW2UaVu789xd10AF7w233NMssJAHYfieqzLZdOk8XXmm4TTNw5HeKKwK
R/PWlS3K02gxFr7/VrdTu+2nyt7dDyAVAz3Ur1Z7nnFL4g4pATBPSBD6oOhc84sxUc6nWfSlMOu3
vOGIGyUQmezWOODg/KUAbx57CzM5vZeHKBbt2uk6/3pfRFOahqcFUzPJ7k2vABro4JJQWp0TQ3tq
TIiTsBg2hWtHD1H9lYE/7HH6a0dHTfv7SToJ1a+xRMGe+j1Xg51gXc6RcTHyhD2uCPeNLcY/1By/
3/zC4KSP39gXlv7bYTchorJGzdUck4wUpUyt7zV0PQQeHuCtJhkgDNP//9MvDB5724UXxAP7ud5s
I4BQ/RirI7DkdgtH6CHvev+UamV+SHsn2cyetWvbZAFieOcCM8/fegXROd753x8q89MBx6ZMdz2T
nRAzmNB/e6ZKrB+GVMJmNK29SBKdzjxEbMGChi2yX/Di3AVODDvB7qbN4teYXe5EUbn+a5pp21gN
jMq84SFJyu8UIjSOTY0kUX09agW1k88of44fLcZ/mwpl9nquFCFOTVCNo/mnld4zfvtxWOMtx7H4
WUyLM+qyN/1jMbNzJpXg7tNjTO7extNi4zgXQj8WTUpf+/49lkXjeP8qK0kJq6fkMLjhfEzJnaD1
vXzpgeIuVrlX5NvJ0gi7zebj/beEKh6J+0jhqcTm/kdCq2ge0rpYRbKdjyYhLlK27Z6QWEINdAmP
NcNAce2mg5Izw5TUsY6JSDUwu/X4f7/UUaZoEY1nnOPWkXB6ooad5lfhTxqJv/PI/t50a1U0oVgX
YwWPJ+yRLeVWsbdFtk+1mrl2CngsR64dkj0yF6TQrtrlywmzEAOJY7n8dv/KbxIOlDoJKoxtipRi
1dIfS9FillHpcxsuiZahjPacRfM9BGKSm3VkNmP8LAH/mKxiKObkS9EWCI01doHYnHdu/CUuIrFz
JXY2ZgnoxTUHeouKX+7OzL/tV+gFsdxFBG6P+IG6Be9c57a8acmH0apjaBXyMtuEz7YKfoCFTWul
N1UE0IlcZEKNDibDjafU6I2XMu42DVoWEvozRgU5A1aIverk4wna5azSkLk9DzK7taH3HG5r29je
y7NpqG92Sp5JHWXeNrfBeLYYxe7vkhn4A8nizaGDR0LmYyme28xMNn7G3cDxhck8EiEwdlp71qyq
O6eInzhc1EjuTRsaeUuviWzBWxhK/SWNdB868oTkxg+f8fyTbM0zpGvSYl9qam0Tk8iE2s9+iMoo
v0pgXasqQ4EFfMo53O06bFsaYfqMrjSgQKu8LbG3T9jlcWvtuQcjEFMx4lVLg8xIwtAqIiBoBQqg
2jbNX3hn9601GC+DDckpk5GGB5SW/FSJ4ozKZVE7ibPIUJ5F+Ch2LSLXHc4tY5W0nJ98wDabLHRe
EIyZQYq6ZlcV+CEzcGitB5XGd6NXekRXrFa0oQx77+WxcTALex9x2EejPptBG6rjlAxrRh+AWY1v
ZSFe4bV+85oIYSnY9PWEK/5gdmqr9a7YA6nGyhdVB0fH4l/HuPpUb35FOEvtXOZ2MCg72TdxMPCi
aafGG29z1TrY4//uUOoZskNPPVUwjQaMZE93Y+q0yHJH6b+Y6LsYwtC9FZR+53LsrpUxd+tSAyzg
Dcir+jz5ihJW7nqP2+juLg5R2N7sngkTHOjkLxV/6NHs7PzGyAkoQt836bm5LtO4wtbKcR2XAffr
bD7OKGNeBjTikN/yGHES3+aye8DIY7Da6g66EboLbjcgaomt8ZYoqn6rT5ttkZC130j97Aut3MMA
L5kXY14cMfwFtgbvRg9D6wm9AC8/q+fJBGagCz1ItQyzl+Plq5Sdl0x7Rp7VwZ6c+plkhmhN0mXH
8MTO4QYwYS1Bc+57rLcbEq1zHcspAoJ8b0fg3uwhWrbeiTyyVkcCqeIzzZL4YKesQo3OA1FanbZV
VgYikTCETc8A68ExQRx7hKICzGbDd5lQ++AdAg1nwWnYkXZTZ0hF0fbVZx36L8oUDCc5wsqzXz5y
UmnPtHrzgAakv5Zuam29ynbXuVZFB68nxzUDWPVCXbuuQL8+UjFhWfGbh7LtjItvaSmeiCeMO8UK
MxRrDEzsfNO3Pg0Vmzh2fv746JQmUdHeeEvh/txQUMXcATNxrq7cCjv2blrUGNeah0lynF0TspMe
E3zwSwN3OPZSO5ODmoURQ7JO/1bVIz25cnjJTD9kp5ymTVtHVwTE3nOW/cXGwIS1sbxjW3Dq4SQp
IxPbJmJee9disujDHiHUzR8NMqhdYWx1OVnrjFix45hHp2I8TlniYi1pP/KphC1dWCSd11m3UciS
TlXlPTX6KLikH3EXHXx8MsfMRwQ3IX7fJoy1CaYl7FyovvhSZF+6xiKo3IxOCWryfU8MDlPG9KSR
O7xWPonFcVmja3RtysqaJeVJy8hQI2bcNSr/WrW6ux2VrnZhlj7aJa2+tubBr+qS1GodT1qHwvyQ
FKV+iKbiC1s+CxUaVa62TqPPbzoMSejb1tTEQLrjsQfgNqa7iETMMaqG+zQ1rVER2V5zgr/Kabnz
d5qseZp1cfFT61cWOZuJ/KsVugBc0mIUQYJqqoyYdyOcrU5TQbksQ8J/7fdQTiZR9cLctp6gbs6z
K6p7Poa01jcNSQ9MgAecX9ouyjEK4BabL4wkabTpsw+Aq/C3MbblAFdMsQtniVfCN7KT0h/MTrcu
HFvQqpFPcx2UhZMfWSvaJNMKPHr2u7FVm8o1vTMCui6oRBVvkW7pO64r/Kx82lYyGw8gGPCcL/80
Q2GAoktaC9Idj4djhB+PYdVlCfVYg2CKQQK0om5EPHGzhSWeJUtl4TblbZ6qcjf07bCelxRD1WdY
fMLOW8tQNwKuJHG2rsBLORHDinuMBN4BVR7gyw/df3Wyi5107ptD3kYjCHnH00TO2jj0z6jU1nft
b5WBuppi8UFuN6rCNI8PvtYGMtTsh6K0p0D16saR8oeZyL3X+/PB0Dc2pRQHo/EHcg7ch0Xz6LpQ
UPTKEHu7cy95Fl1MetxXs5neJrsON3mUn81G9/emKvT1bCG1JfsdzEY0GDtKtKBLZmcPJTCED6En
9OI4dcR2snYm2gxtQ0ZjoTuHIoM0X0n7+T6W6VorOziacnjf5TvUmBXuT+fclvJkL2LrMUK3k2fn
KrXVwcw6xslhhNG6b22EecNIRu68M4p6ODlltUui2DiL3jnNXv5Dtql/CZEFWTR4du2sbnK0Mn4M
olYr6LPHxAB3MJ/KCU4m+jIkxXatHZg8E/KiKz/IuBwJIQ20gkgQmNKnyvfiB4F9wpgM7yyVs4G0
IaDrDR93ZzmJTStPFnGg5uYsPdKkhU+CjN+26/swpK0tbdX12UZKw9iMSFuDMaFHVNGIDpjno2nV
h0OW1jHEIeOxpjuSdn/pYisRI9gq9A8JmhJizusMgR6Ge7vEeu/UWN+HxcKIQxSfsLIY1MXfkRaP
+7q1bihay82UKgLAnS48cshDJ481em1IT51D7Jm7xBQfSWhZ8FiaxaiUHkw9/xaO0KmZh4LgKTAv
uHh9Er1sT8p1nv28Xmd2qh3DQko0e5xAs3p4Lq1GP3V2tGGICgRkskuaxc3ewPZrUpo/0dt7KSZT
PwG+21lDmB3yJBeMt+HLTq4VX5CTbIcZezMBJe7Z6ECAz0OfHOk/GgGmjBzCUFRwYBY3R0teWcbV
caB5dJ3ZjC3krQfLi1lA2uzSzcIHbEsTGAFlwkQQgSVjP9n073T/6kfn8R5wEmXueLvXoYimt7lv
xWfqfYtlHEm3JlsVaDz5G03NOupCoC+q4+aE9wNPsTsg8oAsbXn9o+YPoN8j/QFwNOnZkSBlSDjZ
riRHPdVhQWhFjmlmRnhHZgFClSb57vbZfBiHDseqXzwpYKEJNoNnPbLrXWo1Pst9ivhEDJjBk/Dg
j7J+KmeCEgzNWXbOaB/WvNbYZ197q3mWxfjqGEP4RLcIPVSdmdcekzXtIQJmprRBzAeOfd9knFrw
NmHN6+dT0ujz1ewIHlDFoL1PVn7FiQR8yP0VQmZXaKs+OA9rG2W2Z8im61SSdF63mXFQWUl9Y3Nv
5IupCgdYU+M86h3YChb+0L0jve+kA5g4x06yZUo2h9MSFw4Hxha+hXGDdKe/RcAN4QSIRxmnYi5a
OXIajuT4fJHCDGK/Lh9RY8Nmjb2RUUD36FmF+zHwgPkztqAub4jxQxz5VEMUVKwmhyTysB+PHSgG
rJl3rTzQ7PiY2t8cqVEPlg2S5LqpjU2LZO3Y1PCA42K6RXKutrY9h9+cGLXN6MBbTPtb1Ns8c2lj
XdyZXVkh/Z6S2LyFln31xYgHZLDy84SX2k9yH6IhHkfkfQ+dtE/1MKlH0dTNY9+jiOxrEvaX88P9
vh3QhK8HRYZL06H87VxrfBoHZVzSzvJf2X38QEzo4TH6bKeaQIIefexGuZ3a+MN0mDXOeZywX21/
sE9aoWOw1M1yxyfzdVSlYEbHahum+rr2UYeWqogel0iZWiGOn7LRJqDJGp+LltCCIev3Tr6Ak0rH
e86J7Z8FASiG/wxqHWVhS6IRj7VaN3PCtr6MC7oF+MTdhnmxChkjlgS3NHYdpGWmVjTO0FwBGi90
sKGesomo6fuROIA+qDrqgVzCkvDybN75+UC6QV7ZZ7aaaQFdIUCqy1+0MvyAqQpsUlV0a80cp4Nu
4IoIR2FtU0R6D1ZlbRHzZKeCYdOhdduzORJrOTJk8YQiX39C/JtOSJizrN61PlKNUW+1nZqmdleF
+nPJDOA00ZC+t7fmJv6LDG88ODhfV0UHOwqLNUuz6bwwgn8ZyumiNFxdNhXcVDYpjkeBUbSJ1R5Q
2lff2GnQwdbtkmXUpOI1SfDgyCZvAJNiHMKq31xr2Te7MvLxWRneiYWk3+Gv9rYmza9N0jUfZttZ
RJL1M9MElDsAXpc1rJy0Lzry5UhwMnCAYhOGfGFYNr7lAgsK6DjYvpS2Y+CEA/L2qAbXbpfNZWjb
7Gi04bFo8+rkyex71Eptl0cjjg6bKVhlMQ+7RyS16GcDZFsxvB/g0rSgLmTibEvRqEcrpZAMU/V9
iv2JUhtdlpf0qyYs8H6azF2cZASvxoDh1EetdSwSQcOsEh0UJi85i+JUh3P0AE9w2GIC8KG8JBoS
cGJOHIasIuYalqio1vQtsJuNw6FzlbNPwvESIbjcj6b5y1VgwwrdO8NioNK08aTIKR32MbJMcCDW
u43iOHA4UXBoIuq85/rtXfU6eAts1GJb74bh6R4ERW2k8+AvwBU45otIBKm5cQmnZNXLWD1oonuR
qBbXTauKoPYcaHYy6YI+MvIHWsjhUI3nQYxHjzPEsSYCDIhGGaD4zUjVctTJTc2rMXjNE+dzbs/F
IFskl94jlTnz7Su+3FPV5SOiWzu60b/f9KkvAzeK9E3rIquctFielQQqkSt5NRbqdbdFU74i/1pd
G4ToNq41Yu+bi9uJU9THfPLEQ2xDUb0Pir94tx6KAULM2JXXDKvQxohQX0pcFavMa19lZ7302JCx
GU2EndhrNw2JCSODaM3K/73QYjxouSkfBl7z4A/iVav8d2qVlbS9HMiFT5lLU2OXqxIDTZ4+yAaq
3nLKVBBm702mvHasQwmYroGowW7G3qUvXUu/zy/SXJATXf4cWj8Nwriwh8uJskrsdVmZX73wgxTF
79GIZ8Z2hzCIzRx/pMGxf4RRHGCzNMBCtpBi4mIf4Y7JZtgVdk92TOzHDzgHf9gdhZxLY2DlGFLA
2sIRhGAat5r5klm0xAyjc34Qdlq+a7MVPVRxyWnHM178HOZS5LxZveivJqQ/pbv5KZXFU6Q4eNng
GfZpOD4Ok62hwNKyAH6JB7ujhvDemqemi6agGSzx0RuJCLRJHBa675Wz6HlBLjvNeEAPYG60BI/x
vYKrWF2NhOlFguqYH8lH0EYIo9uXaEraaDfr7q/YoB+FKxOjd4csYJh4VhsUq7HL+bUaWHb8xvrW
cK+v4mhqD9bcjzirtDLw9SlgmUi2STuczIkRaG/Iy99BkIuAjPCncZOGOvhQi67EmNo5VCw67yFY
sr7v0BmXIJsotVZ6kT77zmKvbBAOovbdedLWNujf4GxqYUvlDBHdDdMHXGPDKgphU8sOi9A8jz9d
h3C+WU/BWBdjvHgFlwW9+VGnidqTJYL1vJ+/k7wdSxw//mUwQcU7gzmsRyvuN/f4LlIFyE4ake1H
ZlsfB5Nm7V00yaA4Ozo0L1eZINBFROPOdhVdWI51Xlk3O3ug7PZzjlNsQU6PnrfEWL5q+ywwo4qI
7Tb76FoneaCUlyvlEPHtUTcd4qp9HFrfOliNy5Yy6femKZ285c90NZ3BSEYbS5T9Nhr6t8FW7XZo
83INM4vep+uqwPcGDnrjYlFpB4Q2caPv7zt+15IkUVU96PHpTVr4wrgnsaESajfmxfDNacxDYuN6
dvULJlpdjPWhJLGXJYJ4MawahJuONySeAIgUk1KIdmNnWoeQRbbznOY06/rj7GXGZVAEhEClwLE9
DDw7HES95bCTt+F3NZCa4KmOu1kSskG4f7XS/SE92kR/rWfP2eXLMBGGD9BT3huBcHLH/MQ6AHeA
jERixj6cMVYZoXznv2F+MbugTRLj3AzyYg6jc9AmDOD00m/+sbquSWxx6BbVdKdwuhzSTG82C9hu
YzrNc52bzVOuUvtQgC6fc624qYszCPtRZNFZedVfupd7Qd3bcuchTqBRQSY/HV/jRbJVHUqmHpWq
brkgy21IcPOFbAgYzA9Imqcn0NV7BzL7ot9IHtKnXHri5HS5sWH5uLnORFzAIKO1mbJEz/HknKlE
++lKD3ljKTI8UtJOH9GsMqSToMqFMzQ8jdl0tXC5YRyuCeKupfWoeSy2ttl4+5CQGZDpOBo5KwtG
EcudK0mFwerb7Qg/JaCLpHgG4eAlKrZcfNhDHBSj6W4zo2Nf00za1X7ivA3TDy/GnaXVIUdMc8wv
uio+Qr987wRNkyl/aQrT/GL2sLSXrY1Yj/pkiv4HZ/54g2kKUB7q3yu71cZ2zPLcEFSytXBtr2hr
k6kQ2U9KiADotfFcsRgBxjkKiqZtPNrfazklr+gNvnlGTUS8r34K+p1R9sWD83DuOj1+sFmQDTRl
Z/CNmI5ot+whfv0ckirG2pAzubJ6+zUM3zgRvRR0jJ4q4vQ3SZxd2y7XmWQk03aOYwymYHX2FPTn
oaSdrqXh9KxqncennQQeb9mtwnAQaznTk4qdqHnE4/VqUgI9WPVZMxNYTCXBuMcpzjqmQfI1E12z
kZmSb95iRQiHerxKWemPg1F+w09X36aq+VV2pJGZQ5rvskFzv86TuSTUzdqlmvB+ZMNsb02OXvum
81MKKK25ROOtIwWp2rl5uLHcFFEwLbY1CSSsVc4SVCBamZ0V6mnIeDMNwMk8zlhk8PMgkz2g5KTR
5ef6KjbL5yEdv8LjG7cxEbrn0BhO1tIacaa+p9rmMFdUarqgo5suJkvZRhtHurrd9CXrIvsGn0gL
VzZvTcqBajdvGUJ3sn+OsWzunR6C1v3bqQ67Zx1sO+jRa17Fu8qtjC9RPASuqRdviunKLiemYqsq
o/3iyuJA4b/pHdzuqyDEq8z9SEINUZHah1FPbwP5H6+xjw3c872gLzYib7NzMSMj8wtxcFvSpzjF
e057qkCUkmvs40cuIZ4ykk7xOxBf1znB7olfP3/e+lW/wv/OL/brAK3ljryQk7iYN+8l/+r8oBts
1lBfVwNEhJIkF8ZGm5YKItkkaxuLTuCzCpMOMO2JN1bnwbsmwzM6dliBKWxa0m3sTRBcgsvbBWfZ
6sNbgVpejcEYmFtxlIfkltz6V++b9YvYG6reGmaZpJ2zxiPKt+mThHhKSL0IsmLrfR8ZV+31Q36a
bkBfX5o3QFUMIzM8US7ZT2sa16CWcIJp7bYbdvTyca+iBMFBol/iqZjWoo5f4q7eNgSi4ZZiUNnV
Xr3/P+yd2XLjyJZlf6Wt3pENwDGadfUDOIukRM0KvcAUk2Oe56/vBUTeDIUy+0bVe5llMDmJBEHQ
4X7O3msDQux2ftQaWPErdxWJUTk4fXaN7S6/dtrgU5+nAz9Ua0PfWnyOmQh4TGcV0KCxvQevf0ri
rn/LC2AA7aDk5xHJ3aXt1adJZtu675JnrkQok4jdy9IweaaSvDIrJAixGZR4yw3jWXQWFbOI6WaU
HQWGj4yNuH+uNpaHx2bcXpp+jSPz6hIDrvLvL/Ytvsqy6K21OYcJLBcLE74E9/njph1E1BELXD8L
B9+ewwX8sq6ulpvLtbjm0GjT9KTRTrui83VSglNK5Xa7BDV8SOb4ebOiO7Inh3kdzYkceWrPCR1L
TodGv2w7JM7d8sjkE5IWmhUV4jkPwCdg26ZBuF0e9OfIoiXyYd6Cfg5N+nl/kdkU4fDg/Mz0WNIE
/Dl55ed9yzWwNvOwzzk7wbWsze9ZZ5yv/ckn6Xb5JGZYsK6kp7uSWoENhywzv5b5bmySqj6qBSln
OXi3ySR3aHnNes4AWa59uC8qAThpVVKt6JM+TlkZbCtbx8hUz3lknNAgQs35E6x8sqsaW2dCSPsO
HaPO0KMHOIRoVC9JGT8vlvukXSWU9PLjEsCwXNCPpXb6IzljsAZwNwoSCaEy6ndmCGWrmlMq5jfq
ae//0A7+D93/v0T3R1bxTmCyfmve/te3bP7L67f023/+xznkAOC/ogh/Bfwvf/cvwL/zBzBZTUPK
amsWRH7Umf23uvnP/1BcUP0G3QpNx2TxJ9lfmH+wthAIyk1eBaE2mo8/yf5C/YNTva2hwcKvYtmm
898h++s49X7VP6MEMl133jJLCJcu0gctXGiHpRkXmM2SLg/3bt+8toZ17aYNbdBs8AlTI3+NGuYu
HZCbRWF2kAMkK7MhXbjSdcEyL4IPPF5izPBIx6Yb129oYyvFWzLkyAS09tuQEtWdSwo6cQokvJf9
9y6fp0NjcZPYEUJEGU9b1pGYscEOyXE32hVh0sDoRfSijvk2hk23xvngrFVywGk+GzPN/nvFz21L
YOjR6FO4kxcWg9jsivo1LSkic+61tyM1PsrbXtB+kQFZ8I1j3FvZ0K2qkBqfkCSt+RMuSNWf9ikW
8aEt4h2ticCjnKLsrbnzF8VU1CYly7YRinVX8ZPrWDFBoZkIVIyJOlNIj8GDYTFeaan8olSaS+2q
EQ9NI8J9U/qfAhGF127eBde2L8N1o9G8sQd/PEX21NM86lTM9OkBpStks6wudBhxirKp59Re9AYq
gNiatidhVjsa/8DuRLB3MGV74Zg0Zx3Ty+jCljLj7jzWkI5z6nApkVuXJJjuHQtmqh7F8b2jfh66
/IAyuvtW0Veaap9FVEvVnbT6lUKM626kQLwu+3VJUW3b59B6qZql69jSnzLfMda6Nj5oRTYiA6h4
oZzYcmW06fZ0/ppkgqPT98NlsvlCCwEmNB/i/DD398xJSU6uVqJb5IWFowjk5NWbCHKsQjx7bIJr
M5/c4xDepX5ydHyDSJNCcUgFpoOaliaLKIB8PVYYDE9kiYlCcfdjFV/5rl7tsJYoeHK0qzHhdG87
UrIyDL90IMOPRMfNS6r+zwsGaIR7f91cHl2et9z3TzeXB3wjUrEPG6flloKbYJV2Q76qonaWhvz6
HsvrFcsjy9Up5WxXSuvu5/sum2FETgNHuX0uRZ3ifftlQ5fXNDmqqaggq/r3m7f87fIXyF6ILFBx
dix/8fOB5aaMJJWR5eq77fvxTGV6Mi00rpJ8eSiQfz3x3dXlicvbTMBbkMLD+tbJkIIoqJ6Wi1qb
0+YmB61kP6qnHpoqRWnqLN0YN1ema8asgfC0pScKafG7CwUBEwg4WpF44POVTIx5/sd9NMm0rfDR
WfWflr9Z7m0drCMCUBbVQuPKxCxbqUm+KXVCAdciKuv92J0CpTyHQ07IrMuhpKmpcvLx2J2WawKv
9YYciQo9/tAc6cZf9W4/HVjI9RvQ314W56mnanvAIuKEpliclPnCNUP9RE1D6oKgzjZ5xkuOuml+
SG90eESEYfi2Mh4zxWRXWzph2kVvnKS0jNNyjZqFj6divJtVIrXgC1Y4sCaoBCeZKd3KRzCJv+9f
99kwn0TLtG2YnzFW/pfKDSgmxaTQ9711LNKM6IKe1bAWxPRW5v1O9CyEgKigARmAR3ajLWVlaK+1
SY8ocdTT8qzlQkUm8eMmnb1oV/TxC6LDnMEzeev9Mt0JiPGe744ZCUSQ7RzXPNY6/8A971Powo0m
qWAZ2Rc8XJjGSwJcM1Ur4B3ET+BeYa2WfbqtcYwAI0h17PuU1sREbRdn6nAa6QYSWZ8/pNk4nPL5
Yoh0FLEaVRO8ccNJry59N4kjwSjpVW8G18El7A0L9gHsF7XLzcMQ5iAXMzqL80U3RDCxAMCjD9E2
CX14p4Zjndm8YBdWhMyGcX4W2Svq6+REfqbao0CqqFdt6Y1NJ2XUppNKBMepjtL4MOEtBg745/0g
e0pPNRy4n/PTovnIX659LrFEug50++TQK6AEQlkyTs094Mzt24ZaBbBsQ4VQ16TWSoV0p4X07Dsi
DU6+y5bISYn2TNRRJt4TC0M4c0q/ZgAZOKb93gAFW6zBkooNMb8c/Ariw0KYT8uBVQkWslYATJXW
WXIujTw9TzXCYqRM1Xa5aSh1vR1xZnidOqZnTJz5urdz+Pk0Ha2aXGGQM7dYjC5Vm4CutgGR5DFZ
8bGEsQiFizz2mFYZQIKZxCG1G9tEC45y6jlkTbQHE3oDYlDbLymwA5pPlgNzJt6SkLqkwo4+Fk5Z
kZo6Ue/elI1AlRjNz+lrJrHLtR93/ry9/GG0RLMtj394+nJT5+vZYqO+Wd7a1hsb6FwIGWN+6Z9/
8O6lf1wluPmx9vWAMIG/tmR5v+XtpyUErur9YiWtEPrQz41493xSjrWVjpxxJVWiQzxlXlwtF868
1vp5k2l8hRL3l/uWR9vOCHaGQRnC2eEw1VeVDwSAQMNrQYIr3I9hQ4eRH5z1GZjUZwQa5VqFqmtN
9itLtu7cRljwYyCvLPBfTKz4A5/mkAy4tkwD685s/l5Tbd6h0O5g/sT2uhgs/kKnm9kYyWaYQhbE
STIe0kJ7VtzqYOk0NzChQ/t1KLVpkoyc4q6zsn2QjXeNhikc/wafWQluFEpUbWzAbBEhhFkNlEtH
4Qzj9MaSqbZCLkyyhjbBw0/QXoZ+syeQqLb9fK1pV25Uo37qnfJA8ZNuN0vguuHlcxrrlk0n25T6
S59FFGCCyN5iH0jRx5xtvUQp19QP+Ecw+z8HXTt4nJebPaRFpNtGOUBSca4jBNhxTLZgkCqvaZF2
qMxpfsnB2ZdBrCOF0tI1sDnk01gkTi3qWdyqnD1VWGdarnV87Qf60S3Jw7VLCamrV9CgwpWZ+4cY
kANTFDPc+OVwwNxCNTMMIKuUlo9aItKZSIpDYHajZ6jqsNHKmnjIifxEp24Gr0RwsA7rHiIOMzB/
rqPGwr5V+B6qsCa3d85HSWOp8hup6WcHATuhT96Krj7Eo7lrJfKvWHwNZ4FVqt5bGngRtA3nURHA
AtL6hWodcjCfoLsQzWU8YkDwk7Q6AFRP1qGizFjx+KHQkTUOE0WoZrJe5dRJnNVVve05PJmLWZcR
NPCJlvNr9mS3RO1MSbHrlbxGcIQHeqH6Dfbn3qYsroNujREz7wpr8IQLvpAqSr/We4VJxQCcDL43
n7541dUoWLtn2+kvhV34G78lXEaDKz718Z5+c7FKIvplTvOMK+1b0Lp7umvl2vYB9oatdXAnsWeP
CfpgcvDUowaQ8dxwODahqyIBcVk0EHPO2iP3EojmRq5Wj0CHApfo+Sb/bsP8gSjQqkd0pX2fveUY
rde1mu8rYLyUipqTG1kntWiDM7DWnVuxB6G0rBAkz1mz3bqj23kUYUc7j95nqYnXYRrHW0vUcOzj
6hz2HEt0NfdYrmF4NBygTqHeVEp3n7ZXaNs0ZMsW0+fJBHnlI6O0jHlMdh/dQGk3JdkNEM98YIMi
2YVUdIXgiarp5KRap8qcOiHXsRxOcW8L+GvuLjD5vwsEVJePWmk/GVHFT8qX+65SBWki+j5orRBG
Ewa6zD7LMSvXrnqF8iTZ5FpONBLbaFJyzUyJMZcoiFRG7b4V/V4DKyN8ZtkEtqyFuu8oEz+5ZvNI
/+ZtsPDWYZGXwEN1sQN8VArD8pSGYcXEa+Jl1NJx5kFGRcptb4g8eRxqgaWihhBcJLDXqzLe0fWx
IvbtlAGK0vudmQkUPcRIzMU64xjFNxYZUF4ZBA5KViImCjKHBkTKLI7ATLvyxaeyTeTh8NITEIe2
ubkOaLGfoFp9choI14ANyKAitwjFrb63Bld5G4Iq2WYoy3wIjut0ZLsjJDMrs0zDTUo4WAo/bWvK
+MlMbGWjB3m40ouAnBOX/dOO42YUkYLCogKnqwbFOnSkvoH1f56nOLRxVpaZJDvcqY0H9xJvPY2n
XMpZJjFONOeUM62K0GfYj5VuqzU5kvVe3tGnc2hfd6BdyaGEi+GsutEEOKjZOZpP5LrM5LPBjlfD
myOzzMMQ5e5NxhAl0kmNySCvEjsweplOUc+v3IOjfode7u9DO6WYKCVmiLjks7fRjYYqk0U4u1bX
dlmdpNvRRtyg8G1EZi9XIiy+SvMUNZ8dAeHQwJmwzsLhlRUryCkQd/T4GKucgPYlUzt/PxUu9WE/
5wgW3bmyCTeK0F4QHMSr1qo4a23qEa7YkbQy0ZyN+7tgsj8hw6FUaDgwHuYRb0kcbcroRcuqZpP4
1LWZP02yjOeUjWD2aqUM7MCH8b1uzAr0Gv3Gr7K9cibfv6f+Byf+khIxRvqbdLxRGt+JK1mK4e2e
HhY6IeuKkaoPPPeTmH1yCYkWtgJ0TamiqxFNHL0WhubyU5VxUjKa5nsRYudI2dEoxDp9HczL0UDH
VKfQO52S8AHuNyuLNL2IOc0kVNMvvsYZ0KUJrVVw50sTdm4PCDEntGDucUkoYoLejIE9ni5Vi3UI
WB+4/GyV1mh8tEy95ig4CYfswtC5y/r4LNU72bdnlf4lRCMFLZWsyIFJGE5U45PUkyc8IPvJ0iLP
HRCLJgByp44ANavvdh2RGqw8S5MIisws8jX0SVgLuKlRjGEa9KPNmFmvRto2q7kiGmn13E39opPe
tG6NvsEoER5JeM9Wau2ChM1XZSwoqFoX8g5WrQI5uIoc2zNGrdheCidHGFxa95mj3sbZHBsWBD0I
zPprksk9Ci004YP5xZoC9c5Qvjlpt2+xBN8NpRl6E6shi8AN1ML7wuxeqoiJhUP9X5fM/FPSN/Fw
rJS47Lw0kEyRJ1BZc4QG4soc+cyInnY9FeG3vjQ+WQ11EwaRAfmeHwNt5em+f0xmQnsidb5EgNiu
Q2uHE2O2JhIWidVscZmTWmHlgA+Lgk92iB8FxaAnBgpbusgegoyijXws0ulrMBXxJjbGdouB7WXC
KrPPgzmfaLrJc77XQOLOZ9lASXx4bej2AFEd8T1QMg6INCmblSazL1Y2rauIrn/Bqyp7IO2vSIri
tdnMaPAO6nVUIXWJQoQYyJjS2CAezBin686v4JPE+Ss8NFq08d3YI7wwUYiGDWbObqx2zViZVOLk
oxPREFmmXDrCRc+oOEFrEavTZF77TqZLwITrXNml3GEFowpvngXU0V1SgkNwzW5bWla5dWW4dWNA
WcRXrOC0h5uqnp7JkCu8zmIJNCDXIkDEvRmdEeCRKY6dTcMRJTxuC9f3ysqddgOoaOxN/gUP9c3Y
fzdFU22HVMmgZcXG1pnQcRPH9NzSfINBa9xnrfo0BpXYOQFL+Kg9I28TRymu0Fb0h9c4nmh+WUSr
4S8h79I56kOPWVTHIzEa5QuhnBTaTfub0uTfJPEoM8LL9Yog1JDY5dEmSPUchPJ1TtwO6G1KHYrr
Iwg3WH0GTngwnINROM7ekSj9fdjEGIr65lTdRvWkrsMQpHvi5NOlnQxCdAiiskvSMHJwqseyCB73
Qs1fC2sjp0QclD66hIYE30jkxCpFYZC5dD4INDSQyM1S4LrxmV/7e9025E0vsNkV3apOK+s+bI3v
OnZpbwilSZcPAAFDcQffUK1PzOvyWPscMGlqcfTAjanMbYTx0UtYlG4BmA/TucX3UPLrv6ItTt2B
jz5Gw65v7efYd5ld62m3brEGbGJx0iAOpfBjrvKpGjZZ2ocHvKNn8MOPWV4ibJmcyqvchDhYK/2k
mON909UhZ9qSjrNbfaIYbh2w5UZYfmP9S0tlZm3qU3hohP7Uj+WxolO71irhEMB0k2jQ84BHcNZt
j27UclJU5LmRBaFDHcosfO4euHljI4qSJCW61ZGfk2PgrsfBkihLR9gm6L29rrx0enCnuka6duh8
rbKheVDliZjSDg4KZqh6mDaprrH3dcVEiw2XVKZQ5IxhZi1h7aJU+lz7xA01sGVikxUOMotru6YS
iE/0xkpVss0S7PbSvJiGezTT5qwFbA6TqjP7CYS2f6MHmKStxnkehxpHZV4/FW5/FxfGUylaZrwN
sY+ZEt8lGkjVoCCdO9loIWb54DXpgw69YNKt4wjUs+X6lDZ249CDvvGdfaEEZ9Up7ePURtbaK/A5
XtUOziMdG1+dofTTyakFtuJZlXkotY6QgDa7TmrUjPNoURQAaKXwxb6myh9s+05/wU4TrfwewX0h
9OshA8PSBbFgKi2djavoXwtUzEcWQcAwKf4XtK7cycxh8B2qgZezg+KoEFqBm5G2LprDp47a9bMV
IMsYhDPRrvPQTWVfRXLfljGcRymdXePEd6EOQnus4NzTKTXWhfxGCld/KmWL471dtbgQ16oNndkp
HBZf6Bw3aAsyvsUs3eIY3w8pJ0XinpgVzSWshiTXON2w6rFWMXNiIyWlrLRI6GqHfO/X5L5bDB0A
quJVF+jkY/k30jbOceR0W45k84BY/0FHqFw5tbPyR0hFias82K6sQfblLKbrQ45cxJ2IGh2aQx+l
ezQtRycHE9nBCuXUOvP6LRspq9GSLVXRwe11k2k+JVLU1PaOZeWBQIHvvtol+xDpNyM5kogMixBe
biYfk3tVthOqROQFu45z4cZt42FVuoiE27x5iOpav6oDFj1gqrVj2lU4UTAhGyoZdRJJIIagLWrO
B80SmKzLhrAJaC+ymwlnrUUtDqeHN5v3kaWua5/Te2tfdW2dbe1wZBI8c0oTDiiNHDAYISWEVhPJ
W2ikG0ymnAKLCB0wZipMMLTBOVsSPax6eLG/2aoeotSWn8Jo7yB95WRnRNugNV+RzDJ+wEXVYh+x
s22/jbJIVg4JyE0Po7hFheFSb15JNOyrkbB0lbTSFXuMpY2wvHHq991gPVQ+3Cdii1GFNMRbmQz9
BQoLibjx6GfOk/Srln2cUa2ZicuiZfGsZjrA8QKRWx3cEmKJCgrx9qCq5WoqXwUla61+qhIsGCDq
8vMUKiNf0Us8BqxmK+VzRZFCUwdxqrUSX+EEVkNunbS075QEag/V96smGwrKgKNPGcL45k7yaazB
/6cBPlp+QziGxSwbqNPZb/U0ldeggBB3Bll+wbRVbifm5pusespg8nM+oZBjK8m2MTDtJTDBIEOj
IEgjZ11Oqr/r+vRBSL/dDA3TUl3NnmnSn4IJpsoUT2Cj6W7r6iajaVSMyW3AN0aNO+I8fxE9U+hG
pQYxEB/dutatUUbfkbDfdGn3gCLT3hAHS9u7AaTOrzJiwdVtxFsNYgWjmoWrACgj8EirWhlj+JCw
MjuAI7iDaHOV2cMudPRzpfrRjv4fCWPIIKMQrZBItzQnn6iKYos0mrtm/pFSj1yPrBfRshhXPTy8
Y2978WcAy/OhZiAq7UfadMJ3tyGK1aglOboNjB0hcnuH2Cva71CW3YYj06WlulPtfttHxlNvSYLd
zJpVWTB9n3rErI1i8MNHVVd+8WW3E0F/PyOHWzl8Nad22AV40iunxK5DzB9CMpiIYkaG++53MBLk
ZZfm6yQSjZjbCJlJUo8rmic3HBbNJh2RHKGOwB+bos2t57OjMyoXlcas55afwfojtCseBIaubehj
v2txVld1fKuqxkOfDHNyY51Ss7efSz2mCWlko5dqGxti9CqcPmsGzIaBrLygclGOmiwVZWXoHkjU
DZHG0QkZChbGgZVOn98QY+bzu3ZxlvaYnwuRvFRCFJug0ASqX6P2NJ2qLTUWBTiX6+7TFvuUio9e
2uNBVDZTa3UdSeOrqdgPVdLeJApE0Twe3jKA4Z42kmRpCUTOTX2mPLnGUprslfS+qz9HqNKBlopX
vBDY8ui9amGLsV+t1YM1fGWOGd3bFt1Gs+3wl+WHtiOWid3NorwnZjXaxKbJoi1smT5TBfPwldRz
V/Tb1M0ZGQaiJZsZeVnXVF6yC7ZU1wtwDa+BNrBpjNgFmCjcsrm2NyM+fqKKr7Fssy1Cjq8NpLl9
ULZw9VBPrsfWp3HF9NKzGTy9QYE+ljCgrZVGoS4pMyhbOTkDyO1Va6zIUWF+iBZ9Vzhyxw/I06K+
vXKTMDzgAd46IQ7uOEEHHpXj49hgv6dfD2+BxLsmLFGAdhFJaQY9qNwpd0HLFufmRKJkpoUnQznX
0LyYXqc3RlSfxoziYWXHCOEoHV+JjupLLZ5zVHobUqroP1jAfpi+mjhpoQUbkMZ7kAOavecXQ9Wg
iW9d3DAo/6oKvX4DWCBVtmWkzaprF9uG5l6aRP1kmWq30rB4d13unoT1mIRospJ6Xh5FWIUytV0z
Pu1SNXtjZXWe1IM+Kc5NX7rXA8q3tTsor01BLayjUrAbnVSsRFKfFbw/qwE70mY0yXPLAdST+nnd
ZV9DtH+e2R/0mvNmLQgPAcvB6cT4Elptug7ye5Fc+nbEMOIjCC982WwKBcCRkhk+cVQjJGCqDIpy
54h9X0N2qLQa7lNMUu5QUDdXLw7V0l1GRA4HVM+kPhHn0LAe0A/vTKdpMa4k5BN3kw1sEgkruB9W
0CfLp9yJRDtfi0K7zZzxaEZoVAu044cwGc46CD3Ssig9mmGOfLygGo2QsB7CjQiz2ynW3+hN6Z4N
W3kctmmF3E2LQ6rQPR7DUP1cBa68Y2yG4etTRHFp9M9hbNuEhdKGmLfQsZNLmGIDw6+CmRwjfyvJ
x1HSgzZhFdJFd6HzX9PFgbkeRRqzBpSP2zGhUN2VMb/FDP7+0D2TCtlspiZmB8ctGsIG8nTZBMCr
qUHoHNRobldBmYQHcjnPDbHlPhg8vza6F3u0dora9ZewxkxvWI2yHVVy1IZOwuvCNbXLyXm66olO
XNEeaHecxSl/1sObzZFAQ2LfqEHH8VGjdzASubL0kwmuwZNj/tiOU3a1yKbaWXdlphDLf8ioltvL
I9Wsqvr5nOVPHKk4sbc8Z7n989k/7wvpYmONCFV+CrxCBpd6WqVTlGwVR79/9zI/3vUfX9JJAJOr
Y62vfzxpeXXOhnOe37zB715l1u8BWImYpeEFC3x/38WOZMI7f8Sf2/fjdTIUd5CUXfhl8ydeHq6q
lowt8qc/vvJy+8cTl09SO+ZbgPB6s7x0QOmJV/jrXX6+1bLjlptBmgWEHeLSXW7+3KOqqWW7UGjH
sFIefUDidBupVYZR8QowATezapG3IfuK4l0XeF2isHLpOGMOJNeiqOGkq+O7TTsWxcyZb69h16hr
ZyCHOBIEeqiw/mRDJQwb32PCCBc1+trQ5BeW/FgB86hEYd72pE+MDPNpAuqb9j1cGcVvo/Uwkh1v
Zdmj25b7UaBnMdGUd5+7BB26OaXNymzja1WdWyYjlJFRscHIyxPa5GNXRl/mFkY1AlmO2uJciOmN
lARicUrz1OvGzkVLAg0HBviWUIZrkaL1TSaA3yKS/Zr8iGjOsvL61L+oggE1slEICNLsWB9h9J8K
G+kfE0D3BrIdNdduRv9AJ4jcK9gL6SYURrMKrV1LL97LkuA8hFO3sqyURneqH/sm/Yx9PV/ntLhE
YW+kin/QFfVjk4GKkzHtGpuD1hPJcODEtlcKZ0chDeuwNb4Janljr7yg01EIOh1OSHNWRKex7nWA
r5thtSvI29gEgdiiEf2ELIeVQ7P1IZIg8CKrY6j9TdhXtMyN4ilNrK95L4Z1V45fezuFjRQbDNwi
77xIcg7ENpxuuuklkPpDnjC9LRjJMLAURMY8typV0IHAOJjfuq6GK5TM5r6PgW9nGlQQp6KBHoVT
ge7I2ZUqWm+4Ar4famsylMF4CDhFbcNo2iUsN1pb0w5Nb7jepLQvZU++gG3ED73PvMIqohXNnk8T
2DAKaTbtKLxza9kmn0dOatA3Zpw+dlcttHo0p/o6NCAHUOIsiQ/BDUhXPp2ya4YxTL6IF8xGUVZR
arLxpQtQ07+FFWfSI0NQPNTWU0+qEJwhC3BGUm6bccujtJlgpSMMz2+ayX2qp+IKzMpbOoSgCeha
GgGAsAHJtaklBloeG8L3rHmyCrv+Idb8/2K0PxIq6eNaOn4hwwFTaaE4mZGj73hQgW+MSdhSnILf
Kry0U9wrO6azEGrJJVFRd4SG/2DimSCeOSPzrwn8LdhKa5e2xP0q4lBXOoGHCVgGKdujlirurTGM
3hDY6U3MgZDb9T1DgfzNhn9k3S0bbqkcDoCAhUXd/9cNn8KsskZqtAcawfFBsUzkGpTzvAH6BjxN
8pJq4CMFQJkbMwoIVBNkabyTbl5+YF9/AcnPasd3NNh5G6h/8G+WQjrM8n7dhrAMI2sIUvhYbTPe
YI45xFoUHJj5aSsXDNg+B6GDKfHeAWd0Dlv1Cpwc1JDfACU/AraX7QCW5uI7VR3Nsj4QheN8HI0q
tiW6dB83CL7ew+yUqFUGwb6OXroJyXKeWA+aI8lVj7WByDy56gqU+36tnDu3KU9M6L0FVCYRzHC+
SjijEyWwMSTDNIpQ7ewTaOYbJubKvj4XSk3Ypk0/HM4qaZlIqDd5qL1ZTtftB1xIsZvbp+WCOG37
1CTTy7/f/f9w7MK2gVsJBmOmi9vz1/Pu2G3VxiGVLpAHS9MBF2JHJ/eLxBBN2tsCU0NgTLjMyp61
JZ4bUy8O5BDS308mpu3DKUslcXxqb+w1M+0OML1wmcoAD2zhdzv88zpm6v6+9bEzL1v+PxLp/4JE
WgOjyRf1v//v//kxSP1NIr1N8ir8+vZeHv3n3/xLHq3+gTDTsVTSbufR6y9xtGP/YQndmhXKuga6
1n6nkdbQSJMT4Fi6aqkmHOm/NNK68YcJ1hO5HelWFphe87+lkf4AUyWtT5j4TDXTnKGq6kI2fXdQ
yn5QJ6fI270ZJ+QfpVV4o0Q5WpyivGmGTgOMFgSwiZT4FIKbWbU62kXgNkjvLkYxBUe9ba+VBvuj
U4AOtM0qw6OkUxaTrCoI6jo0WncGPAPNU83KnRt0v8sZYF+8H9YQkUOCpQbPYMKYpusfhpOypBze
TUOzQx8JWqANt7GSMvYzzNMaptRJeB3VHvsrqoDkd+zHD4TtH2/uOqYKf9jgK/nw5pWIOk1LzQYN
YLCF5LMrEwFBYgwg/LLYbH15Q1yHgu8bAy5L+9/RXv/p/fnaXAFDHwTlxxPipJGUOFJU2qVOfRFG
T9GhJ3OohtsKa0Sh5X4gUWCthmm9AZMU/u6c8uH4WT6/4NMbHN4QGj8C9YeOdiMilWZnIppfRRXM
qypjUjmaGiJCxENCNBKSP4C1zoFTwdDvpcYOlUIG18UTRaX8Zpf88xbhRZh/XBrnvF+H2WZgMSKK
ptkB4rSoUgzMWjWj/A1oU+PH+eGoY6mKHxbSLooPpvu/vk0tHVF3JZJy5IvQ9xwaatVgRU/Es61i
q5FXqsz866kmBl3vNKQpFCjsCqB0Ypf6qRAo4tCvWccIMcBvuJnzMffuPM93Yuoa44OO74JD0pj3
0LvftFl2RMJoLPTr8iuCfEGLIPhC2YMgXf8hRKe1snxaRu9GvcvfZxd/3+2mrmPnMGfaPFkNHyjR
fhBj4oefuItUUmozn3SRQiV49N+/yz/tdd2A7urYtLLAYP360VQSwyINAOeuRt8GV5WPUWGD9xKh
lb85jv5pL75/qw9fMLxiWUozYYU/hshBaUvJNsJhHlPstikkAirDazqe//0HFB+Ip8uX59hApAVx
MBzAH2YJWEwtTAb8oMnKaL1AabK9S0xBg6ZlOxWE/HTuTRDRcSuK/qEB77MZy27P0EBrV7ExVtJ+
3vTodZTe0qnIkaMhW33bWYy7TkvZdxziU2kOqte1bgfXLPxeSYF1y9fP/oh1JKvk91qzpv0Y0wui
9CGxwVP4RHJDU1U2t1qrvBroFva/+eTzDv1w2ArVsFXNYnKq/+2wZalm6XnDDzfRyQTVhvBWNJlA
TcCnQnly26BkL/sOYlvnPtQJJpnIQCSRdSRgDrSKrOw+gXQNjJNCMasqAMxg5wTYorUMaTh3HCz6
7EUhVr1cJSauR3siFCLA4KqutUkXJ1M3ovNQfwFzxzrT6dW9/8KSLcJf0mIEjp7//UfWtL+fu2jW
c+6aBytm5/qHn2oEISKeMLju8tJON207Hfsy+jbkY44l9XGK8BhNrUOOBmqcPR5kgN7mdzJyrgHi
bIspUk4y/5rh0jwRsaCHrK+rQvsU+JPGghwdlwt30KKmtxKNtZUisR/c1t+76ucIAfdjOjQdNQHO
k0pJEVJnNGs6BBOGr1IUb9Jj6iLaaBUeM6L0FuzArUtmStOetJh49mxE6Cjss96o2iFDgjAco0m6
KxHYlEv68qpvu1tZ9I9OdySvr1rlxNKvc+NeVc1Hx0zuq8g09y5uKtAZ2Pw7x1+BT0hiyjeVoczL
yEKsczADXmuETyy0MYt7TjNsJ0c+4jm6tHZ3U1mFl4TwuUmL+TIWOmVqDDzMqku6CnglgTnozsWm
2ZIq+65oH1gcETulNDeyD49xbaTboXgsQ3KURwPOXN4lV4ZaNl5EBdEbzUr3kk650yAke7n7JajM
L7ld0QF/sPLaJE3OfNU16+H/UXZey20r0bb9IlQhNcIrc1YO9gtKliygERs5fP0d4K5b+2zZZZ/z
wqIom6RIoNFrrTnHtCf71UWes2CUvs+oehaBy+yuYRSIH759ckIPH+kcTVBk2J5YrxgNV81NGo1/
Oap+XbiQJ7BrZSlme/dLnTHUoWgFwJ5tC3ZckWXsdYkGFGR4DAZiw8MIB3GKnO7Px/JvX1Vw1RW6
IETI/7Ju+RVHhz8lXHb159rq79oi/Wwr5zJM2lNlJy+J77z++RW/1tQslXOYj4dfEMegY5tfLjno
pzraFC17L7sjigLz3TjED5XW1OvqjUHRBK/kCKkJLrCYbv/84r+euFDrzXl77hNyYjlfTtywFV0M
3p8/1y1esURv4tEE/TeB0FaNedCbnat9MFHM/vIxGzPx+r+rJC8M6ZV9roUc9msVmen0w5uez3lm
LGK7YECZZR3SrnHYJ7kkFst0lqIjdgpz3IVQbTS9efrmdM9k7f4tMeRrFsP1K/AIhvBM4Rou+47/
Xo8TqU2Go/x6OwzsgvB9LnQQpsDraGUi+uLM7GtCx1zUO6Fd3GCgWWECQOgU9Y8F0IgtI97Vn78Z
83dfDfthQzB1B15gfzks4DDYk+zcmmA80wMjra2Vg8MK9/QzlJHPriaeoS4LoG5Yl7jupS/Yke9H
N9BPdWp8SwZU0zu4UIeI3JBF0qK/hzeDSo5mbqOHj0ZsnhtowBe2It2W0JagCbJzOUWfkR0MaxwZ
wV++9K8dk+vH7Lug5VF5+tRqX/YiIeMeLYgsEo3tyd/mqyZsLwbh3WvasFyUjaRYdjEGDoZQTEbS
IdlNNbA0JvSc+BnVWq07b+bE1sXpchQ8UJSVmhObwKxCjF+5fQoMW+Q6amvoTa3tPepmQZOWGfJq
sNGTVv7JH9xmJwr+4JAgAYvL6pCmu5DPqJA4R//8LdpfYqf++ZPx7lqWa9ksZ/Pv/8cmNsAclY1e
X287yMdNFO0ipK5upI27Ccxy15Twe0HZRz0N7zbPGaRGn7FEaxWx4e9aW9uxPQcEF+ADoQDsF3w2
02Lq0N8DT3zNhrIFGEAx20TOpkl/aF5PGFjqHdLcqBkZzvsfx1pligmpKTpap6Yi1aVLDl7Yh8zl
EP5Hcnyb6gz8ZELgbRoAEDP1+qEvnI8/fxpfA0Z++TS+nGdQgHBwASwCp2uAAkqhPGEJgtbkZv1K
IW1csy6oJTxMutIdwgWTdpfriqcubm7+/F4wYf+6ArEB5yLNKmQwd/7vN+ONHbY60dZ42txuC853
PNpm8tIG/topjfEkReculQTNUQEiQ09v3EC4T25cX+19m0hS3vgpKHQ+UuU3lKrj0fUzunkTsGb0
BKgm8hLVe/JDmDyJLBGnMo/Zk6qEdqd0cAb29iNP+4hpJV5N7hyE2RVMwL2EVFtPfqZ5M5I9a940
KZh4kTmvmcJY4MF7QbwdDNsEOdRo6fvIZInyUB2vEM77m8FHsy31F8sO3hChPzltzLUdsiKBNy8t
DmSrjORJlhZIgvDDM+L08JfP9teP1gH3Y9vsgR1ERl++ZuI26WbHLKeenbyFWM1X2qSjApnY0//5
lX6zSNKORqZHocyzfo3dI7jKyQGy1FsV5p+xKiGTqh1L563Xk4gXkYWUZ3aES95+/PML/2bLSy8M
E+XsHnBc/WvhXAZhS7ifYHnOxbqFig5fCopk0tTvJjj+xYQrzzUZXDg5VggR6pgUZs9CwL5+maRI
uV3vwxbEfU14vJYoZGM6uZvAYZb157f6mwOdkR0cAgYOJl24+ff/YwlCk1OagC8BLUakNvflsajj
t05PbwcElJmUn/+b0Mz56vTl+k7Hz/RBD9Ca+yW+x+80JuoQHLdG1150C86ypq1clxARxz2FEGaX
kK3URvOtHV2Ge9D0SAkItGOwijaksG8Hq2pWEZ3mTRWw0Zzk+ChB/zTa37ZAv9ZrfJGCSydBma79
Sy6UBOcpoo41qfeKZqUrl9SjxGWypCeYx6L488/fxm+PWEokb45v/DXaBahbEmbtQN5OfsbbcibW
vFmZuXNhcbYWKccvQwy4YtrfDthfK3LPgURlc7jyhTB6+u9hEAMdLAwIY9tsal5A9d2R36Mtgwhj
CvEMN5Qr6NmpP5MBz4wTQovFzLaKOhgAfRBmSy+ryZTVu43uJYcJufxfLpW/aUXxBl2KR52TmfHS
l1WjH1sxRXXCGaXZb6wqOALsBmC+qs/UjT8jye64s72NY1KvueODAq8c2JNaMzCc6JCln9Y8Tfvz
12X/7vtih8w3NY/q7K9bwybsSLJE0bMd2zDe6NnIpCkX+5QE2tUwsnmtofcvYxnqm7DTwxUbx70y
aSK2sZfdjtk2N4V8sIbhZxujWGsNuLNBDSMrP/qaNR1LL7pMrDSn0i9bLICC0T4bzUvOdcGPjXPj
GSSX+pF/ngCmkfnIFk7qo7OOHL97qctzjgRmDW+03RJ2BYR/EK9TmxZ7zYrdZ7MMP6ZSrpPOiLZ9
Hg3n1OCyZlWTOhXY4kv2AH/+wH7zeXlERzosxkyIIKn89zCLNE+OIneIqEDAR7ZVvG6hb6wJMMJN
1YpHGbV3cM4/4/6vTezf7LV8rjouIXqG7nlfm9go+Wn3Vy6k6yF1d7EOI0pqQbA1SWlfeoVj7Puq
OnRd1h9SSGkMyktxiEbr/15TUUth34UMY/FevnwCKldTAwSVWZwcbypwVYsy0XXG9nOaW2S8MZg2
LsDwT7Ft/m2y/Ltikhenm0sR49LL/3KWmxMgsqLlxRt3FGgjo63pFT9iFYanLCxNoltJaw+niUSn
cKOiMvrLWfybVYaYPce3HcMBWv11QMxOKW/8SJR4CyeyCP09BOHYq2e1U8bQUv/rX0wp9Jtakh22
jj7Ud5mIfq0lvcQu2nAyeE0AFj8KE5dRD8/gdqBpA+KzekjzLl1dI1Y0gX60aIMPy40AkAwBiuIh
8G9j7Q2yTbRuiSxe9FJGwOqs8Bas86wYthdh0WrLxo0kaRCW9uQF9VLN5hz2yclJSwb3uabFVOuB
ejCj9KXGvrN06yp+awZ/Y0F7ucOrB03BKgRXQJ2yF2rlU94Q6UUEBjFC5mC9JLb9o3MiIGrmkHOm
t945NOYnso3gLXG1LbxEZtH6Pd0c7dEO2Ea6gGhn4hRZUW1wDmSKj7awtVv0gNXdZAYIZ3rrjsFG
+dR8WgWuAjl0zotnPbeTEf/s6OsDu1xUrXx0qSDuil5o574KuiW0CmpuLwr8+9hFKROG43EmpU3T
aDzXqB0jtp7+a1DH+dZyC1pEpm3f5H76zE6mhc4RTpfB1I9CtcahafzvFEHJWeF8PnlAeBZcIfPn
AY27XoUtytHJ3/hGM36L2LdlYzO82YVIWTvMZNXMQMOEYJzlOLbFQyzdd6CS07uezAK/9FuTSW2T
m7Y8j24rz+3QfKgR5TDqTBIzvKwAwqfADIZ22pFaNZsNmYtXK5lgS4mNbHDWEniQm1r1YSoUu/o2
fWm0uN0a80/Xh9yIfLkpwJZCXpu8cGWXl6YomsNIm+T6kOEpROSeuSWgpyfCiBscft0/966PBcmA
QqkKIBHh4EsscaL16Jyu9/696RmQr1VPT84TClmgdLnsmYU8B/0oz6GN4KkPx3IdBklxjAZdA8eH
N+pYuhXCvYLqZQqag8R0eLjew+CYrtMUPU7ShdONVlTTDd46swjKm+sjTP7GG2zLZCRNya6o5tSJ
QNz+e1Pi5JDsVS5QudEo1Mmwhf6R7OoxH9jjKvtpSEAdNW62Rc0zLTDe2CCiKakOflc+oyYtNpHr
huvUEMEDlIGNMebgC6ICMjgCfUtjm6wrpd03ilA+ZAx3Xeo25yLOtVujonfsy2YbDJq1EqEIHuFB
lYeormEdzD9mbPHPIzk6LRzhqtOIpcJtC3UQaG0/phqmM9ne1snK1eMjetXgrkx9sai1Id13qgyW
RukUm1h34ju76OI7GkzdehjltJpGh/a700VHAjm6YzChY2osIuZSoCtbVaD/QvYVPDtECixzPK7s
rbxt7QzT82gbtDDCbjrnWjA9Y2o5aBC571A+Vc/Z93R+0MbOsodHzcmg3C2BL+VTCL/lwWlyVMNG
+URiWbkioCanR27Fa6doGdFREt84tbRurvfYuvbUGgvXqyXs/YY9UjziJHDLyd24ZfLdSj1xcL3G
OWRR6nB825hjg+LS4chEatIgpiVINONveZp7lAsMhi44kLDbxLllPOgZSEqtu21xPqx9dJhbH33d
E3AqZ6UPnru1yG+gKdWmq8Ho1Vkbzek4qHpTm0ej6rHc0am/a4Amfw8H+7VrewAAeX7j9KZ1KWqO
k8L0hpVW4cKqe4wFjoo+IicbF6YdCnoQerkpQoGMDXk9FXWTPUxZezd6g/MNM0W+rjs17DVYJ69i
eBbCzZ4tOfvMNBrHeQwqMiu9b210KM3R+c78dyAeaGp2tRYmrwIHRD0/7ljsclPVgEkfWFYtr6if
HFsbl2ZljiiLJTkBU/ycj/I7C0n6PbcwdankITaL6tbDpvocxfCSZPY8tH17Z3nyHI3Pyi6NR6/y
ixsvG57Ctgqe4AAml7jR3q8/pbaUZ1zcOdnRcxxGrvFt0Hu94yKzcEMnePDnm7Ehc6GIJvuYMgJd
qdisdriNmtVEc2mnTGN88gPHxsuoLOZtxfiUEr63Tl1AYj3JoWUR1w8tQQBn35b3FbSZh2a+MQb6
B0PhEd8eJrOBWNB2xm546GctYzn/GLdN/CBztXJ6/bufVd229AZ31zv+62DlCfWaw7loJhwjtrsz
wkT+qH/yReP00QA7t71n3waOSz1OPExaiwtjuQw3fOLhmG0YU/Tw6VnwnJMgjGItGhmt8EcCF/bK
8eZ6r4vYyJA9N8PJ4s1IdM1tNdTJ7ZCp6MZJn/0SiljWCcLJrdA86h3CWGXSsXFLd1o5hIUfHINr
r1/6084n1hQUhIYtE/v46BbH0EjU0VaZvq7r2N/2I7EPicAJQHjTnSl1+HOD7R5L01PHzLE5Sl1o
wdeLXWHz2yjGZkjTdQIax41gbmAkvr7V6yo82WDsvdAw93YQvE2yOWKpy9Zx+bPQuncnMLjm0Gfj
Dzj6oELaNKo2VNT+qnCHtcRidjT0MFwJ9JiQkbODOU67ijJiIQDQaZ2/xRPyIZPkPkkCsK+AvcNJ
/tRwDlfI2oXW2+u8tnkX7Pu6gXBL19tN5sTwlTSHOqpfsOwvArP6iLsTsUNbChiA3Pa3Tjr3Ojwb
7ObtHdv5VT4gSUF1xjW/E+EKRNSShOiT1zYv5tjcTv08VZ45gVAUsIq9F4GNksRdgCB/8cxgZ0/i
HZzm1iahZzAPQYdOMNE+805eRtP7mBqMGDmaTS0M2LSCGllWaBuJp1BLRqFYr8KiW5PwS8gd+FSK
ofhgFNNzOzq3pYOr2kjVPqmmvYVVqgOX0FIyparfw9JBvTzAJcunbS219diZ2zmeS6SMHN0RWjN2
Mov5KjBDGz8kNiRKPMhNNVtWwZ+lcvbKenLsmq4/Oeopwb6+dGJxH9s6MvHahhXQBewKBP3aICNx
R3rvnpGWC0m+L0bT5i73g3tEkyVg4tHY1mB0lpqezU1GItPpxpWFd5PGCPynCcN+7mf7hhiXzHIw
tuTaDTFob3JyNnD3jJVejfxBlvE9V/qFVklHiMg2182VO1F7QnH5iHoJuqYz903H8cU1qVuW2pSS
KVx5mxHQmpno8QpFCCgAZd3qFW7DWqTIpoFDpOar2XqXsUb40wkOVaipRAwncU3mfXnpXS3f6INR
bRhVdeDQiHAKC5ODnjoir5Tc1J3pH0eHJcGeHdudWgHW+dRyS19i5yDocfIJ6pju9NqnQjbISQwc
Z22bWrGENxDuEoJSFzT+wRfjflh0Er7K6DK0cKazCzqIOJNIkrkVbsseorYhn5ppavCkiAOdwE9g
7UWIq6Jus59eHH9adYFaHOzrbNfSAGDAGMr4ju2ufnY663tpKAQGJOeIe/tGgkHZhBh7HeiIq0H3
K4LTND5grFWRJoiPjYFneptr2LLet+m5C8LNZDpvqDhA1cDo3OAzJJav7bjsGs4Kb5G3KMfmZM0J
ArE+vApD07Zu399UqoPxzeRzYZT9sS24LqnO3WcmGvAAvbsV6tO+Ltv3nAtgTBrsHTCAm45MM7hI
kbvKSzUck34cjtd7tdRXVei3e0zcZ9o59pbwKEU+HYRa6VLm0mcUhlLH1LM1pCDR0c+hnpX6DOOX
fr4qdHrGXoyYOwuro9eGFSqDOoR9IWjBXx9sY6s8qiY8WQP+KWY35dHQKjqKSsev4yewkalv1CLr
lblt9fbszi8I60AdAcixehqD4Cz1FsVQ0RgvbAKb578iQh+6gRL+zmhAHuPZBupQuy9yCU2zI2GT
5YokkFRP6qMoY+K8s1n2UWEE76R3KZJkB0wQDmeQ/eiIellDKi0RVbfFsZ0/hCRmuODnGIm1QGuP
kXDHXQGVKWLYDlG+32cerGzyZfgHFIEHr3JyAEKAxT2/3Y0K2UhP0MfScs36eL1hLrhxa9PfVRpG
rhopctUA8NqXGSkHacT8v6y8/CiF9lJpQb+p55+uD1GCn3AMx+upyo6yKPPjlEX50SOW3APmv7Ba
hGU0otS6hdiwIJ4Ny0A8f8rY5cBwqSk/8vby/RRwzjeZtY/BfcpIT49NWKXEtHPP6KPtJKJml+Tt
q9cFxYafgsP1pphcHP258ZwDkGM5EZjh51/Gqc9Seb3bi3hNm87dlfkYHkegXMfrPXKTdmSMUgUR
h1bbRr+Tqtu6VYlDqqvKl0jVw+afH7WIXAkOKSzNFpgPK6LKg3t8TU243oyakMeheEnxYv/zsNfY
3iJ3YJH3k0pzjLNWTa1BeEbWthg7yeoxKEzXDDO8g9V20OhD0LOJPxwitz6XcuvllccMTe+ZeHJd
M1wOn7SxNITGLgawDHi+QQW3NnsSOycQRxJ98zmlY3XGGwFAx9cVCXPK5CTHYAVVtdqE0c/JM4Ij
Tb5qnSYVQQT5PnZKPNYBdrCW3MxR86dln4DCIRZ3p5XUqmmiv/et1mPBZWEddf9jNJvN4BFLk0By
6fsmX2IDjcBQzyYn72onut6dpF3UR07i/OBcH/Wvnikg9uRxXL1L838QpRGvLUg5C4iG6wma0a6d
H7ei3OCkmP+d7rQeeSPXh68316e/3tN7C1+Mn3j//Paf1/nn9vpfC82AZ9NqpCpe38L1P6nr2/33
6VTlOsDCAF7/+96G65u//pt/3okYoW6ak/vPW/r3H0ZBRDryYL8UV3vX9VWB9e5qMXCZDlWD72to
Dtd76Xzv3x+v966Pffl3SDnSDaSEp+vj15s+hD2Mdvb/P5Ub1kQIDtHN9aFJptO6yoofdUMmguPh
t8x81wZqx4//3pCLS2zTVPJtX+9e/aK2P4gVNrMDHr8KWXstln5PoGdVlKdOJ24SDaWzUpOoN0kT
Z9shI2JRDeA89HkWOMQjtju7+Rxio1kOoQFLKXPeuRCphc7ivE2qaG9lkGXcsLVum9GoIZzkw9nx
qMQVQ+4MaOeiqgnZshUswx6BlZn0P1N90LdTBKrGIfYtFiutZdor9R8epctNRKuDOvshc7+xY4tW
FQv5oswwUNaZhb3cZu1xkvRnPTSXSph3CFaQfQ4yXQVR8FLQsQfVMGkbHZ6h794KQ98UQ/kDv3V6
CEaSe13ToPoPmqc0pqRrK2D/5MZvMxJNoopQYt0XD5ihwkU+laRnmhhvLMA1UPfqMAgWPc0Ty2hO
KSENS6/ViU1C7Wc5OHwTe1hYPUNgWfiELsMd69ysWmZp+UM+9F15h2HGXCgwZLkf3lrFcAsC6bOx
BSwaXDBcP392nRFso4bCw7OAmdX2IQbwt8RhvAoGFBYUdjMDb0Sf1RPobDQUpVq3NojsOmWW+kYa
c6vn90FS9tsq9LwVzUj/1u2KH+TTRuvEKz9U2D5qTTmuIaeqpcyHYxhHbxkI0gyovu7NssQWOnMV
VWviOrZukfvHsEKbINkbGXmv4X34CQULj3r3FCHfug8NtjNKBidMVP7RGPeka6NGsvST7zdqnfix
XMq2gB5XZvkKrL7B5fkSq4/CDod1TQm8MURIJJAo0uUkMZt2egfCIqxqiIX6Ih1DSAF1ycW+Smhr
GclF06pwVwcTKAh+cu2ZxV95UCoGHIGi6+8shGeEg7xoqaqPrt2SPR4TSGrYZXFOpdqJztb3pALv
aD09a7yFo6D1scDfwRgw8Ib1ZKf2piBha1eb6o3qtlsxwym2oWt2NxI/LKAogCOM5VXbhDBg3GrV
Md5EkF4yUcxcCsKC2p0WGKwQugP8Qj5S0IxbyZhoETOXPQbdHTomn50JewOkBkencp4604PEOGI6
BNYJpC1uiWybENQvr+lPEMjUKSe3irGxYh9MXAWklRr0c5+iigIoFTtc4Sf4mVZcVaeG/lDtocyy
M0JolQhRp/fe62Co9OCRPdFWN2WwjcnzxdNqXtqQDkM9aFjM9eIChRSpizDAp0URnKuRwDJH1P4W
7au/ihL7e59i665tvJ0R8aiXlgEuZcVyMuSLNSAulXkrVnFB4RQVbFKrEEdeCilO09Ka7odUK7fo
gXaOkMAJ1rkVZlphLqQnQ59r37YER+lAPVtJetCYY+Cac/TSmauT6IDXw5meTfKK2KX626wBU1rF
ZoRPh7qOjn46fZL796YV8ptWqM+2H+xDa0wavvUQq5qDXCub1AaeTMZpxP/3B3IbNSN6j2SwGXIB
NLWRxSqSvnuOoGaif5agynPknAS5IIz25Qmdk7cCLkCuCF3FDeircVcVxbSNG9J+A7P/IKZ7vGMF
RAjTte2iKgcibWHvbMYeSkw1EeEOUXdhoPg+ZtTuoTOnaQGooKtnPttaFsDk9K09QFTBFmjmlRNc
XbZxT+JtHD00g/URiHOhLnXMHEfrhDV3guPbCfv9OSos/Mm4C40q49Sez6LeKvt9OcDdDSuKOL/L
mFG6W8cakWWyUT6X802/jCNsXW7euIfG9W3QHNUJlnxy/ufGZG1sLP8zKKPZgl7aa93vGf1Bj+bJ
3DICHYhMRch4idsbuAtD49GEMSfwcB5rhPNHCsphheEdrwJQFQhfuaS5zko17ybNrajCvQ9qBxZq
hh5By71FE/Zrwjh2zpiTnS7LfRO01WLI32wjNpbKUpIxeWSunusudzYpIixaWwFEDzjKYVGFyFxZ
rbURB5zj9ztbb3HTT9HeDTqeK1tqAaGEXFcAL04RUCDCqFRrhgRL+3Kpu016xEUP+CCSG0eG9Xuf
de8mqBOZsNnJdUkdO3NUcmf8WRDrNTqQlZLRoRfqkSqjqRMq523HDvYWtOYippZZtEg3F2Zroa6p
pldphvaGhISXqYnPERHKx7DP4i2zHI3DDaMHDstdSNdrg/KqGh/rgFU2jRqxZtz8jWYjLtPIR7tD
Uo02QHmZHL865hD/cWTmjcka1XJm+jynxfJ4U/LxjdEN29R+o1o9BJXrxMssMdxNHQOMu8d85G9a
0vD8yfNR1roYiMnYA1DTX/qwAH2DyGLdZ3ON5aUjqAoSiLV2uI3qYzP6y8JsvJuEHWCYatVdZal3
mfgcdHaXnIekfk1K0lRHmi8bGJUbQdcMSI0XrmSBMK4albcpE+Mc2VQhBWyAviBB1GWYvk5ZtFfg
PAkYqDqg95BpiMom6w31803tc3GxunuDiGKIxSVRjLMlplPSWI/fsHRk9x0DJHJ2c6IUc4hPBS2v
TWEjYPOazWlAI77vwuSjN0KC8gzHJs0rYcBDZE+a+ubW7qE/WfS6dkY1BevGxb3NQG1PX2bci7ZK
jnXlLrtGBXstm2AtecMPjSjd45x2fRp8P9zASWFNhEq4tQdcqC66vwutAP2UpOXSIND0trSpYYOR
cEq/GDxiBIv49k6XwwRLTZi7UMRwvydCcxfCGcwdzq3q1gruSZbOCGULV2kcmrdoFPIHtPEkxuWE
bBvtt6oN1KOIQd0NkfzG6VY+Nl7Ltl5EeMWDT7OLs1fZdiVRNtqw1OcfUcZlq8YxEyghBYjitFar
0iUeYeiNT02mR08168qfvd7Cfc3Geo6Zw9QQYZ63xmK4IZGwwt7QUBPQShJBTNK0SUSEa/TTDeSG
cCFiO9unOVvIkSfa+tCJxjL6LoZun4LPulPAPi7MTC9kYmePEiAELSgDOVr62YimA8SEF9vO9M+k
uYkR8Z/K/gcNiRr4FjatJkVaGeX+Ic5aG4s/YfOxHPY6RErOLnA2IQbdI0m1ix4FDLkXymK2xbZz
LPWUNbJnSELxkoeB3FkKbGnANkVw4B508116Lem/nYUKD/ieLQMK3KD5blrFxSHX4IJlm7SqrCGr
vp5geuWbQWJWSsZpo6nIue1i4olGy9kztN0RQX8vbNFcyALXuYIY3UYVo7kIM66ugXD3aPeiraXr
/ikt2cP2+WtlRgM7JMlszwC2o8wfbkPanx9b58GijWAN1trp22qrj213SJk3Law6ooj37FM2hD+x
1tEQdd1+ncSTs07zHqhN4eybSOabMG2AELROS8QKBMSAkEn6CYO9A+7vdgF02KqPb6CdAeIxxJ2U
QkAMydxFpmKi13I6IhojMIQm49qRAAD0vm53U5UGe6Q8+ykiWTP1UmRVrBR95WwsWlUrUejQ3xIx
LhwAwVFpiKOFY2GREXS0iobM3+ReBfu2lurBSLN17dBSLlC3AIzOYoIsfQlVLGPdoj2+MMt6XLkM
3gy93rMiDUg/AMbUVRfde8BddGTVtfB/GnbQ7TuLznBtiUUzSjZ9faxWJlX2UtlgiEOPy6ie2RB8
bViRiUaabwvDYa4/jxNVLnLXgCGBkN9NWqzgHf3vIVyNcyXWRhRHtyFhApsUc/2SQTskGunSUVFU
d1S01W7OhLaGMj/14wHhNIVfDL/WjUS1taTcIsJEce4M+yAhH6ysYVP1+RxoktzG4BgvVeksEZ8M
T6AySWrQXoyBqYwLTHIsg41mDe8wM/pTXlB40lw7eXEwrRPkODj6rWBX2STZiWCtyUD77vQfgMOd
FyN+V2MWrH0xjCfb67x9lRPRi4SZi3oSnSGMyaVh509ZPtRnUuuM+65/JNQcAwSyhHMUe8kla1hJ
aOVvEwQnd1nU0h5KpXMmWlZ41HKhh2ray8KanW3d3AXsYD7h57gXTY50sAXiVcdCNeppHL+K9kIn
CCBw50gNMd/UdtgQnTW5C7aN/sXX7xh7nbJR34VVkeyqaXpUUROfGFGM95U9LbVJo9ZoY8ZPwn4t
IWrdXW9o2+3ixPypCovhnQ4H165cuWTvjhkoHB+nIB7OXA+6e7vTD5EZfe9pE9O17pjQRKjSXM0H
2dwGGXWBVq1QA/GxWvldYSWgEdy2pzXcMmOH17nEfW+tPNV7e3YMiq5cUN2asJwFUFSTQO3cGteu
o+ebNsrIt45qkmu96ZjTKF5LU4droNPz1LWOcY5g3FyKaGuMQX+XoBvpGVKW8eCd8I4OBz9EvC1V
/1OWhJXCm7XXBHcPB0HBWkjicDpCXLdlFhqrNiJrxPBoKxrHJA3VQy4A8KGWwrREKgX+Dysnp0yo
YGFKwf49iPxlowXhSXr5bRJZALAYMNABHZeOpV4ZvrOK2LncDHGcrRxysW6sYmyg2DjxxkyhzMGO
rmClMwwyxA+0qNpeRJBJBkMe0BtUx+uNVvX+UoGBWatCZnfwvNcOwpvHjjP+EHeghZNW7w6j9L7l
QfhTw7x5m1oghKma9oipgJsEVs+WMVdA7LJsNfYWjOTKZHJcOuE+a8JhWRH7tHUn2DBC9ZL2P527
cYSfpkXzjB/srhCbJg7qbTNHlZYSNG89ndO2QPZu9dURFKJiKJK/YoxtOCR8SQiV8WO0dfa/Y9of
GmribWx45SoGbmNObXXJOjncBEFBvDlRWWNmiQ3Z5u4WQLNOhiMZnEYZvYw1IX9WQ0K5BXFjCSuW
rVAMbEbRkbgR4ZtvfpZuZ734RY+uz0m/FVCpkHgP8Tf66ooU12VJ4Mmewtph9cbw10dWiWTAqjZR
1j9mRlwRq0wtmAEMchriQFlH91hg6A5sk6aTOzz2j3kEnZy8JEDNbs/eo/GcjUyallhYEgkaXy8v
7VHP3J9eayLeLAOxMsX4aDvZTKBoF55eI1YgK2CR5TnfaNNQd3joBFoEb0htGrGQmhMyrp0+HBsV
bsFwnOpRASIknnBbaM2S+QTCd8wgTVgoQmmIq5pKF8k6VVHSJIhyEOHR15pMvv2gXFhVm68SSBRl
sK5nMAROj50NTHibKhMCt1/sFPGrCA2idqnQmW5Twry6XKnVoBC9J2pFVjbTT7V17ML+7PU9/pFF
Qqcf+LV1qxlGB/0PuIeerpOUxpVJimTmBO25yrRvQza8hya9kKwF+p1PwHXVZBv7Qhtvps71AWck
1ckoGm+FmipjoMkQtTSMTW6ZZHlxDHPqklA8ZGS/Dq9x8f/YO48lyZEkPL8L71iDFgcemFqr0n2B
tRpoHZBPzw/I2cnu2uEseadZWxgiEEBVFzIR4e6/UNmmWLtidICx9GJRmkXBUm95M90J843Gdiro
22XWpt1GaDDkTVcFcklKhr0E+Lq8nYuMam6SIYcShf57UUtkasnxE6SC58l7QrnOPsXI6O5yOVpH
bm/tPWOlKGgLDlKVIiNE8ks1HLGRnADdHCxz127pJlRDYrHLDPGDfLi8thHSQ5oSyZCWIht60F8p
k5nr3tNIa0lQa9gFLT0Vd6HAlPeJgWd1p9XurSC51HfUa2vYC3upQRy2S8WtiNA+qyMPOAR6dE8i
/WqperwDBtvMRNLjOubnyPeOcb1EYq0RgbbpoffOpQDWgkEqHM5tSBq9YOeYWG++5OAEnuS4XmOX
vCjyARltt7NWo6U1D6uD11ASm8iFdkZDbwf9Do08Hech3rN8DOHOzSBC6XPfr7QDcpXDNmmTi2OJ
7JCmIZmfqixPlsWe0xQdvkxs3lEIcs5xQB4kILcWhJidd5V4ZgdV8mHVAMv41RZPqnCBdfuc4ifS
qqJ01oOcAKfA/KHIUERMivJUW8OzQqVszEhZO0WNk4VeZz0xNX+4Nu8J/0009oSrPBfRIHa84XZ6
b0aQbtqvdasq+ELg4VBppPf8JeK7/lIt2L55GVrPMVL+Qk9/VATt6y5P3bmU/Uyjyj8AsbNXlhH+
aI0x1aV68SaEcm/YbbZQYRGudNv9pqrpGYvOMW9LIrtXqZNVPuTfmk+1I8nmVkl9A/E+6i9Jht6x
J3IJr++QjSzUwjkmpzrv2eQndV6CrITtC8YKrNsNySJbCkks5N1RE1/IYaCiFURvVrvtRWntIkUo
c8UIeTp2QVXUT4olBP4dRh9fMRCQV4HsR7suNwVAfrSlgqbeFmlYE6DzKmEfeU3dPxSrzK6yjipt
iPPSMsWgcG16fDMtJJzJOToE1ABUHWgjnjYurImzjeL2Q2DfsPdEf8VyFAXNIj/EMAvmoYneZYwk
NZkEYFgt/hoegtpzFP/wO450lP1J0eiR4Cm3xiaz2mZmGh3G1I2j7Qxb+hZDJJbhtK5IObIeNL29
7zT+e+hKI3+eFmKRuFideZQcz07vbzQLSBcZWm+hF662tii2RHgUeAmuH22vZFtbMkefHwPSuv4h
95K9LzrhQGBFitvSTxlJFtQ7o06Srp5ioCmBEOZcUpH/auPyTbNcrN7BPazRAjXnGeWnTjcp6GtF
Dook572vC2c/NXFr/MjJrZH7C4oVyYtgS73o4tq5fvBL7Rt7Svl7XOpXw5V9zHULjEf84GjhesD6
2ihLUkKoVrrEPzDOeMCVGxNrmhvyLcFb6GSnoa077FqNY5iP5THhPQvgrGyY4nCnpsm2iKp458le
uU0746qNIrJqwUtriArKe3OWDN8bddpE912wXatL+82NUfv3Wy1ad5EeoTEmdewDtJfQSlEzrb6q
WRU956SE1pTLQHg0WnFK6vKZTVW/7eQEKEEa41vmkl4R2rZxSjTCUHJ1rYgwLfcr3kitPm8iEqbo
2V8oz/QzX6j+rpRZRevOJTYs8B0LqohQYICFoXjhrkDQ4ABkbjUC2ZcpTurXys+audTl8qrvnS8W
wLW5bGL3jCR7voS6Vc/jTGwKFVV7xLSNGfKgaxGSfouQRSDR0CqrUiOmGTL56Ax4I1AnXCcetZg+
QrKU1Jh1NJ1oXWUOoQ78cp6xezvhomGuQqdWlzou7rMqV8nQ+Kl7TORuI3e6s4vZS2+bGJa5mVfg
ndT45CP2t+m8Fb8HcbkU3vrMwsm36f2TA2XQD+FPqJ6Coj51SkpQXYVtmk6oLB3DbDRTkfVwoSlD
vhWpaFc4yygLW3Zn0EEaUprme8x35ZIofclWwd+mIKjOSS6dkr5strUZVSfH85A+yP342PK99LVO
2RlJBtikcxFCAAvnRydfoKxdxUZwiFz8fftGqOsyjXlbpXI4n178dkM0aUmY5WVCVbesHaegZ6so
F/kl88KzppL0HfRmEUths+dhIirH53Lp5bm8yaP6SFa+mJdFaT65JsUJv1SfspQ9Cm5YmBxGVIaa
QPmWhnl6Caxq2WSF/mGTaJlDBeJXgt+xTItEe5WbjWh+ilzoz4Umi4sdiue0Aj9FPKxiA+XFr0bs
/8xMs/mZZeT3jB4JvBI8rCERCgdDf2gkE8U2tYuOtqqvBweTG5bBFAyiiliumfm7WivJjte9dfIj
MCWulyVIddYLTynirUQp3Q3U5ypwbn4y8CGSic77TMvnEKR7IIuJdhIl64cbCuPc5AgW+ggRZKTy
zsXY9DLWK1FVdhe9a1XyA7L+MoAan/ntKzw5Z4xxkdVo40ufa92m6vI/kjwq5jbqiSZBP4Aive8u
raN4p1KWsXLJbqlL5Evqxtob5DkR60fMONZ8/GPkFMMXr7YWhNbGtqjKABIA3LYhZ99fgqUN2dSC
g0NEURcEdVhOweP1oi+KoZxhJ0traJv+Si0BufG6/2Ipg8GOPBPbIGu9hcAZcDmoGJYTJVUbHa7T
U5QMf+R8vgO7SZ91p9Y2BXE0llv2YZAb+dx2vH5CKwKzOrTwH0dfwaQcgS26XVNaHdx9gjCwHwzB
AUJjdFKVg1dS3MY/LgFA4lxF7GXn1szKXdTwqYMxVO2xjJKPjZ5WJ7WKt3KB5q0hkX6GmbO1y5IN
jTDmqsWOS3E87aXrnRvJfrFrbH+hQxHAZtFzn8AIv+qt3eIFUkR7DMniq1rxhc80DFssLSBDRjbv
iHsNyT8Vgm7nq8mBGi0xVo6UmqP0K5T31GvWTaRgY1Fg/XXAV6E61bKMt0GKlnSdqct4XEWkmNSt
6QUg78A2tRSwjHjIyAvW4uZJmXx1/F1lriFbxd8j0lNzs5OrS9VcMhHHhxhyAYFnpLwDTITArZQC
LtjQvhEvNu3RzXX7QwtFRvWHRVEh/cPuEHcAXIyQ0vfqr2mHnDG1TH2XKNUXIgJ5r5asCU6gLWXo
4FbbZ3sBnpynwsspihv/0nbac2az19MVnwzJ2NgUqJDcqK8h6/cFGsRV0VAdRSNkh/AyKKJQCfZN
j4C2KOAbVQZ2BK7X8qml8QTxtjS07Qal6HXTRMq2cBApdQHGmXKxtHgvzhOtGfYmCYxNb3otKRks
LSVogbmjea+oWeO/mlTugaeewmAsSEDrUfoldtmIINYRXJO0VtcV1dFXatvA9K5k9kw9OqsJgLtE
7HLbQsGzHqNn1AXKBqXQQRx1T35xKWj+kWkFS6BlXFBTtmZNJXNX19ZOVIWuUctmyBYujlaoRC2y
OjllQxOwfyJER1pYPsrk+hEjrZ8EAGX+rmmAmDDpncKGL9ZiNKkrvUZEq8wNNqHIxqO0GqGmnIDK
pA7l8BIODfdSJiaWVWa29s3mSZW8c+kDuK2jtFu7Ji5UkcuPKfX4avS2vadOn1EJbkPyJLG7SWOE
fxpEAK8t7JIW3sG7WZL4jKLgijsJEPdaNWd8J2F5uFvYfyuzUs0fNTwF011GGbmpqQkNxTrpni4f
UWNaeAuJetB7rCOlbsZ84JUold9FiY5rk/j2XmuB99WVb61jqUE7P8BaIjeM+sXnw02yN3oFTBWu
SR8SUg2etc0rD3u31sm/9ZSI+kDBIDdE+iDHP3WnajiOiMwE31lRqtcS7bsNVOilIoXDbsAo5paF
Uryct92t703c4IX7syMddAvcEHPlFKCCM+WrUjCmae4juT52zbJKDnb/h2VJXbfQNJCdiMoocxTu
6nUhRtZBEGovxtAi66s2uKS6jfZSKFhcTV0zZ71DLa5flXFTb+QMWHicdsm2b3vIAon3pa+14CXO
b07uZK+N6nq3FnM4FT/pq9P60hnhgzV6x89kdfoD+t0+8DzHwvTJ9V+VqRaBDPeucbGfgPf57MfD
QTiGRTol6p+jUYQUktm+xKOQjauiofoPJcpzyuJ9cClhQS7AyW8AH1aW5Bwc0GwIC9TOKqoJoQ1A
2OkIL8dQr1tXSWvDL4nTk9HDg0w1Krk9UPNlg7DgiuouiEqjyk5qlvxBqgEtWlUGwaC2GuqRJV8J
NhuzLqHAj90Hrxl2unNZdMOqdohl2Vv3R5MN/zzP2ob9naRsHEUX52Yg5M0jT33tqT2I2q5v/GJ/
9GXpLLAL15c1bpSbFBjarBSRewD2LZZUNSmwuqV5jkAU29FcNLW7bzw2vElV/8HjJEHoVRUfpFpb
4Rk1LsWKdiHS1S+ElTWUH2OfSEa3FF0WLfW33kii58KTymf2b94Mgw1/beTsj1p8mVbtIMCUdyTK
RG+91ZpcvwCxJcS1kv5KaUc5Dbhz1pEVHqFwGFQg+y+lKZTj1EiNQrEHDiT5C8Yok23KwmnWdjDs
eVbxDrSecnONXVDX0Sihq+3dpOOdphDWmJb2PChPAu+LN+V7XNUnu3O8V19SvTOKIm+d6eSL2LAy
+G1+e67Lqj0n9nCAAes6OyRvQn02kDdYpT1b1AHiK2XiVF5VRVlNigZ7ORpYlTVMa408UC+1Hn8N
HbCXXZhrb+CkfEB22BIRkYSm4q0yrSmPfpWeLb2RzgQMgID8hhzPEJZ7xZN2Vc6TRzTlzRyUeqM3
FhKKVvNBZIEzb832nJSdt+k6BSOLDs5MGQ/pEjPGhsRJpJsdoapvLVXPLRYZ3DnYZuWrT1Z8TrH7
a6yr/stQX0yBSjTE/3Y5VPXPJhe3PlfsRadn7RGlil2TaQbicd6L5xTyvk6EPjN6aViwTthrFKyb
O+Hy/6ua/t+omsLX+YWd/B+ipv8r/lpFv2uaTlf8KWmqqM6/HGQjTIhNSLYhxPxvUVPFUv+l67Ii
gysBOOiMwqXUT4X/P/+HpfwL3eZR4U2Ho26ghfqXpqnBKQM9v1HRaFQS0PT/F01TzfpdQ2H8fcj2
UmU3EdrV5f9Qibatpk+SWtZ/DpX4YzRqwh/GCE5NHccLp1SGrwghz8jGhD9g6JGH9RXtWoZVuEW7
t1lnJRrYfttdPXzn0GRLOipMRvZUlk11rVn+XDvOn6aGlIExr+METLTX509ekevH2kBtDCBAzivO
GR0IyPzfJ0t2v6uJHGfDgDmmncf5CnNVD376zK3wCHo0Vt5kR9vHLm/GW8iZV22RLB6np6NpznTU
EPId3Op+k2l45NaVVlKvdE9C3J0i5XtsKSejKOufStTte6WuP3oQIYumw+Mr9qJ4F8lasvYgEj3p
Mn4jBZCypTVQoE7lrDwmqlsc4b/lGzdzXx5D0/jUPMYKO15WheHspnGQz9UBbpekZXgGxyNw/Y68
x9h1P3X5pMUbB1jR53EsrQogmjk1G8h83X5q7v2sg1Aymy4IbHaZcYsNwzQf2a7xKiSB0KTT8IaB
t4VIZFVdPRwB53ov+cAf9YTULcJ4Mz9qCFR6Nmv/cegGSQLDSYq3aNpZeFSkdns006TDkZejAehU
P4OiHQJuj5Af5IQoMm+dUnhYyaGENUdUFh/BCDl3m4YMp+PZ72SgvMTJPxw399YdGwKs2LoTheOe
9JeVfyhK4MAJ0QmTwlp/VbCwttq8+OhUvKktjeTeNK0N5CuMZe0Gsq795fLCa3SEzkfzG6s24DtI
lKpsu7jcu24Q6SfTlcD5u2azNlNZUme6fTZN1eULkmP62xXSotAd+4w0uXM2xsYxFTjMCnHrX+Ms
Se7OUr3rNDQ19YA7gB4DSgwSQtNpDM+PAWpJl6yqNGwPYBpbgL5GcxiSJl5KHZ+vTyemKY+xKkiG
GQXGbJlbobWvRuFUYJdvU68edFHOpsPPfV+KOYXPu7WPEQeZgR/VkI7hFlOTlokKJbdR/+xPg9T/
8Ln2sLXiHXubGhltxtKSrBNhibhBhhH7Mg2uReKEPxqlOvWyn3wF3aXM4tzxXnoAwSCEkB5iczWs
TZbMPZbwEDkCr1tT0qz3HtiV9sUXtVsuXYKak1/JQKKKXtl0TR9c7k2cRoc0HtP6fw2NR5JNuRO+
g7N8nAgaJ7j8UPG0+vPacWISYngQ4i01h2pJ/CIKexkqzjPyNfzPxkZXec616evLx1jgDnhCS9ox
qTtBNTquD7It3S9yg9DbWihjEn2r+sGph/QQJeupE4Qort3H74dTxbR3cnvplaMeyXhFOzahipQn
vkMIpfUoElCFILNq914izwr9GNa89+q48E9iHCfOYty1dSBs5KLX93k1Zd37+aSSf2iJsusbSqD4
vMu3qoz7GzWI8fjetGqO91mP1w1wrfsYilGvZeSWB3SslVvnJelBWNH74yKByCPJtd9uCjVlnJ1h
fFV47Ns92U8vdkwyAWT60UUn/3IfiupqRe0Tm6pxRqxU6YUMYvKY+xjHzKdaJZIERIjv9A6nBsxg
9cY9tqGKCVdnJN9tJKCkePgmCxMeXJ2QCutjJhh/rgr/fYIR4skJueqX/cDfyP0q8udFFr8WTVVG
CTATBXFV+6TWkVUmVcFqMH6ajlVvBH/xA9JDyoHKW2OurNgwKdqLF0lVCGcTHVVAEQxk5ce/IpKm
GFiqxtmreVCgKLKtPBqJlePJaQwPWQHyLPV3QxsYRyUJtwmmAeARwvBbDN0GKmBJit/7Gql8QuOm
6K45IdzUm5oWdBY5gOd7Jw8Osj8EF4Fg3LMhICUgi1EfppOEfe2ciLPcTl0ZqExlZs7MgiZ9jmND
2mlDj4pgLIdvQ1xcPDAPPxQ5eEeIWHnJzICAJYisFcWnQ+I35jxvQ/kShLq1LgHm7tyqUY46lb8l
ea/0RaF2O/OrLlqPXhYgqcGuqW0qZn7T6DfAXvrNshWy/onlblG0HLugUZLBO0y9aZpdxcUizvnR
PbkSCpLjtG2tBBFWzVpyyewKrzhz9O1GOvjFsOSzWXrNN9eLFIBAznAZinLY147nLkCiZt9cSIpK
vVSSysLjmbj8KiLz9M8fGmRAf1O3QsfewgresHSgMyZqhsqnD40Vql2SQfDFdUXGPpaE2K3xlOGq
eQC8VFDHRUMZaxDFxbR7NBzcSiy1sEue5TwRBwtDKDQcwm6vFYRG0qC7e94n0p69qIOto0SVNQOC
/DgxHU1j07yp+2nsce2nE383+THGDhN+XWdt40DF7i3QjWOuR9IWWUp3PaY6L4lU2BSbJP29t+on
hwTLHyVgzLzSvO/AZnDKpkJnHFofw1HDqrQdVWk7mU19ny1CMrPG0fvhNGoKA5EnJOju08cLp3FC
+m4WISVwaEMzpKIClix3k/wMzi7GORm5ESS6zhTX3J+BlCItVmAu4ZjJXHFaGeB6PSAZ3VTEawld
MYITpsMuLs4hmMLdNG8a6knULfH3ZpmLrISlwfjWFZFzEBrfNRzj/GWVNdoS3bTo6kU0cj7mqjN2
BTiCRVe83KIryLYElR+LQsM4Ns3TYYBtEpsi/9SdmpY66a4O+/fHEDIeydEatC1qBcA3EGGBE4D2
OBkJ7SUiF40qibmfGspB7dKNkUmEOGjdxx5np7EqqCGx/t1pkLLqrFN9afG4ZDoSqldRDq+0rwPp
x4PpeD/1uFNOnV0brxa+nR56Bs/ge9snHyBQEhpglREbOYwJ0LmCpdE309I3rmerb9aQUDBrPAzt
kOV9YnH5Pk1QIRORfKueHAMoOfQieZVLGqTI2l7reat8c1Armmuq057NyM4PrD7DYjoRrz0w1d4A
kIQMDPVPFwO/CGO2Y4+6NsRAX922leqd2Br7T4UrLgHmdMcCrsSTAipnE1pAd6eTU9NI5aUvFfk4
9R4zCi3g8vGqv+4xzVDT1L3fQ+CiOGvVRF0WbjHgVBW59u5+GGaKvZPwxwWT+DjsoMP3kHxJ7S4L
o5Ze3Qb1UcI4Y6Mhxfoqa7iT6TarwXTWLKFKWbb05EepdGuTem2MsxooUuv/9tr6/a1lySx0SCWi
eWng3PMf2sZo23eBFMXpz0h1yOerTT5rAVp9y2F4Nmjh+LPopATAMWaN1xxCYakvdp3pO4EuN5Ki
6DkFWgdiNo8zqsyseHYEBQ6ueLwLmpTqZSjafjRNwqQ3Stv/Iiw2eTA8JAV1fn1tlK9zTAPfGyRk
x5X8Fx1DgHEoOJid+wMX7iMSBBnyQRjfxrb2Xml5vU1bz16Ymqa/hzIRa9MUBBQEzM9FlsCXzfV3
zQY6B9UKqv3YdevsB5o/YLptivCW4T3drwZasNLRal1P9y6c7FrJRz2od2n7BXB4RZEf4pNcjqqb
0+G9L6xqPx1FRoFwj4EGEd5ytbTMeoQNsywLm7PvUPg0fHMW1ga/hF5vI9toYFhgO7cPYsu6N2FX
tbDPx34bAmQbEPmYNQmCJNPqp7veMhDCfqcWUq06FcA4gublE9+hH9OEkm/3zJIl+zbgSLp1szJa
VZ1TfVC+nesIRn2tKj9aRR2vOGMQKtVAWV6lVU4RpjF/7YJmgUehSZAGde9IVcU/TkdT4+eEm7ZN
Ce3TiWCA1vvPn95Jj/XT4yfmxSTEQIzddD7rtSqaB5G2C80fTQVD+2SAsfYaszx2iXyugqC/YYhJ
A5MGzC90B5BT/W06EUtiGapmf5/mVa279b0Yg23MSR1F3qIbL1T7GkqRe4V56ezhwr82me1CIGvd
a6/k0drw8BhvYkhrczltNbwxRpDheMU0cfA8EqKmsZ+umMbNmTPedRpIPXztx7tOvemK6a6J4qvz
x138vtTmoUGZe5pHlXJXQDUHWmnsFFB3+vx+OPano6mBkGPsWpP9/2w6rMMBYrcGSivCiPafn4Iy
Sfn//hhIfEHXmwRXNdJnv38L1SCNozww1B9Ufct54BbROSnjm2MHpJOp4p6npumV6BwC759nuZ2v
prFp7nRUCgtRScVpYLlwxeNEV7Rii+DL+6fxvoNWlbdPn4aj8aerXngQGYoGj9tM0yopRPI41qT7
T5/G7o3WRMuqFvBo/vp9/7wiHTaqAAbz6URaedHRI755jD9+mISGhJ0q0n46OY0HyG5AQsdmPUmL
hq2/T4OXdgwgc+x/PpwmuKbChM+Hv8z1taxQ5v9xs/HmQsqlBf48zqIuO9AkcmwfpyMrmQOj745G
WD8FnfekeaV9KDL4nnZb4zvrC8rQaubbh+mMSRryMHV78lMrELgF6EWcKh3Jb18qVXkbnMq7kYHq
TlZmgTmRBvkjTpxqrlBGPQyenT7jyLafxgmmw1Ur7HyT+IHyoZo3UGpUAclSbXMFo8pp1t/cVUmL
YfHPH1x1Un/8/YPrKBoUHbRoWUN4n/3+wQ2zTInaRk1+kPTgCZsuSMG6Vu1j1JYr4cIomnpZqPoQ
IFRE08i4gqEep/xypg03nRsX9yHRywhv6Ii9sgXVYVL+NbnDQeI+p8qj5NCHoAR9jCnklveWivNL
oMCyVoYWLwqcUs4YIMzxPHeu01Aq0mqHhtPoTmHbV3Vs8sEETxpKQBDH7jQvglcEGMms0RNkrMVG
OGE9Bn2QGvtUaY39dPRopjHTBy/OKxo/zHGepRYx5evxcGo+XffLaQPBEdCoBLOBq3++/6fL/u5W
kEQq1GEWfzfVEfAgY/5G+0HupAOwJQnsBkdBUL02kSEBz/xtvBu7jzENgRt4rfq4NSGP/Lj+0zwE
yHMY3qaBwstvN8iyAuridMPKS+uFzW8La+2vwemOJimyjUMeDZUjfe+icbcnRRXuB3jcVVRWK0kw
Pp20uygoZ4kWGPd5jyvIvl1dV+6xj/73TR6XTffEID1wn8juygeb32UpS6J9FarxoY2p7wgteEGe
ATcEFCFJIhRrlyzlpfOA7Zl28cXu7WGBuDoRRl1YB7+yUALQXfPDIVEzhf1m7Ocg7uX4CQGUaGMV
odjAYl+0ceGeVZDZEzwB2iy+X7H4QJ6seA29KD/UBWz9qTvK0IB0hyZzn5uAdyjrAUTTOLktt5J1
SJA4GbFI7UXrwnLby+awzg0Jyn5GShshRuuH7HyEdleRUccuGRuf4WYXg71tQrQqy0gbV/R6uIGZ
s2aIg0ibacwIq+ECD+F+wTREsr9epT4aup4XDrfpTq6nXZ0884/TjKbL+A+S4kI6EXtClJjJEvel
Vy7ub7wOJhxoPLJAvVIQyvOmnJrp7OPN+DgRsbYYaBDtHkPtdJPHC/Xxkx5j02zlr9u7G3RpxyUc
VVbWceEAjZjW9Xt/PNMrBjUNxT0+hh7Lv/I3u4Fp3mNz8Ol2j2v5EyA+N/XRc/H/y2ZB+12Qlx07
HqG2gX0FlCiLvfunV65EUdbK0LL77mkS9PsstsE1RM0mSmwsHKa+E/j+pSowouqADW3ug3Zh58du
KJeW6JEpwQ7XvwzyYMLvIDcyXQILyp2XGcBwYufwXMB6WqTsyBeaZIbnaWxqzNgxUf6SEfUbTxhj
g9aAt27swQWE/8+rzKRR/dsig34skvf8A5hOZfGT1rqGxh3wkqj6rsOtVs0AeHLuqqt6dEMqnQHZ
mKLKD/dDz3kDkm3tWBvk757kPmesW6+Kr8lLtzOcfeWga8OWXl8kJeqAZVSgWFuj4KBWZnMcOs15
NhN1hfiP/Z4qabppLB1ZFct33sFXfsXawbygrxNfPcf7IK1//ef/61gD/UXifXy6tmI4SHWzHZQV
PKJ/X1AVFGTUDrTfdzPs9HkZdibiGC6YXwiXU0+WEfRIyVzMY2Tb0JQxM6DOPNrpbNKa5S5WkxJy
iKWv4Ckjujsi8TqodPvpKNfac4O7L+wIxql4miWYIw6nxuirhTn08q5FBZSihOnuCqkp9yIS8rrB
guvsBx2bDLIQzzZqYvPayfVZja8fbDMbKQPXCLyDB88cq0dD2k9H09igq8gjWO76MfSYNs2tUU6t
ZtOgVI73CoLm5PVB8cK201hhFJiuhrCQXkWfwMrQXZRlx66uKW+S5BjnqYduW9EN4tWBZnapi+Fa
IUC1+efHpHwuI/OcHD6QbIhkdvMYe396Tq4EXzGH3/4tkIwcWQgJcbImvU6NCwaeAk144dd0SOsE
iXwM5HQDcyy9BkaYXsvaw1LYSMAx4XkwF65nXgJ7jg1NgM5J/dVoJfc83UsZ72rrNaUEvTw9foYR
8ExttpjT/aZxiBkvKJssRKQO1xrZFB6/6+xr11D2WSgGwH+meovDBLxT27RfW6FsErCHf9hxu05j
0/6qgsSZoSzhPfXhIFaNkrrgSSyxbNC5W+gmAqePEtEwSrJoSvRriag0b45jaIepRNQ7aY0yevG3
F+EQgDl3wAXWeMF0X8nu6uP4U4QfK1gEIkLwy08wpOICcQ/IUZGJW4LUy7EMylMQyeI2DfGl6FHU
06Ll1FUaJ1uRRvE6fNt7yzzobgkTJM8urRY4106zn1q+Ve+lWYFq6ljvU7c23wu/PjaNEz51SLue
y9ZO0VhhvMHTeqn3drzFPB6F4yhGHkZCbBfX6ZUpWun4aHzZ/LML5fjFjRpy7E8+kLM9eew/G9XV
tX1cG04xc71K38ZGvJjGpik9KmR7v/KVNaw3b1YiP/6mfi9HnpyMFs4xKXBNmrqSlHdA4XtzZZaB
9layJZi1TQqm+H5N5hX6TfF8c40YSHGC2aTPY/4b3yvzOMi5/AWZillrSs2hKevsyexJb8hh+qXo
jX5hBJK+s1rRvwB+2CTUXL5oVF+WkhYl2wxhnPcQGMI0P/FRXxjCHCz2eDlawOPFH6nGO5RE7n81
N0WD+/NKyLfOQhOaNdCxMXn9HHwYXpuXsBeyb3ZFDKfltnlWxga7pW4uEhn12LHb1uhqzUpZ3ZQ2
68Rjng+Jde/G7qFoNbG3Sf4gk9kpa6+vnbcG0Y4QVBjoqQRLJNlGeDRz+53Wp1tPUstLapgsSKm5
RcC8ukxDQkfstDEqBTLUv8emEwb89EGOm6MLm/hSlNC8yyRTVoasEgwmGrALygXtXvERnjMacCRT
1/PysGBN79v9/XAaNc0KHNUvE6bDPKfmE4bdduqJ8W732ePVTolJe+hG5r7RJRKlEpLqOjoKmwqS
yoYUsIw1K9SiFCE7xJsgaIdV5h+mxmXioc+x3aGQkS4eY9ORPZ79P45pEcIXrvn8mDVNpUbWz20Z
zoAPx4ISZG0tJamApqDjgDqr4f1tjTH2csfgzcwFVvMKEJVxqLfi7Iw6xUIbe9MQSDLIdAl6nAGe
LBfValn2CUS1rOo/ihJ4mu5pxarOzf7DD7AlZgP57OLLRNkPJuk0jQdjzFI7Ck5t6mq3ptRv0zho
mBZFDwzJpy5kNzsckg8DBmKV1TMA5NE+NFDCgQ3iP4uxgfvTge55uo/4CawppPB2vlkaAByTHLFE
sVe7uuQR0Eg6zyb223A3KGb5VPmevCtDBRmh8aw/NKAb5D7fSmwcFn3oBSdgKuWu6uC/izSqb+og
OzNCdPdbW6AhJXT3JzKHb5Sky7e2ao2FPF5U+FKFAwnc5dgLkHJVcVnf3Q+tUS3n3kjU4ZEWoa/J
mDzkYdkhAwXMGdIkyuNt6Ww8XUTyGmsgbJ2lBKImtR2sAArKBx5SUWPhB33rdgsAZmeDynljEwGf
d3Dio+vbwxMp3BNSNMqH52LyEwmpW+iYte6QqbMuI/UKNjVM6rFX5BmKaOORLWdzB3GHkx0HVCXs
bhXJvTvMpncu5hjwSdTgY3rvGiCa/zwx9ZOhQ6wJhtWn93NgaDcYWLg0hkHOGoVYgA8H+WplYbbw
ShWkr0OhV0SJ/6Fn5g8rkvPvXdbDNPjffJ3HkuPIkkW/CGbQYkutRSaZojawktBa4+vnIFhd7Ffz
ZjYwhADYnQWCEe7Xz01caE/dVUJqCdeYhgkX9iQOdmEmh9A1l7IF0ugxIEmGe8pS5SMYNZLZYkBq
HPWUF+3aSR354A4jBztRDqJpQ9Jv0DbQLiuz2hRWfnnMm7oeo6LN1wNm2XQQ83jELuJWfRWfgxI/
JOAN+nwM5fZVHBQW+si+XsyMDJQbFvGEmi7XYszL/AwrgRZnUaY3btq+FmX4jToceQ6IBQW0bbhn
cXAKDN5sZCjLZx91StK5c50VCn7z8Oy3ImvatbY/+STprMoFe07e5cmc8nRlJTrFZBkPVgwO0lNk
UZSCECT+wAphUxsJuS+CypemCb+JblyRKe1N6mYlmi0POjhiPzhTM23fnFqaHGHjj9q2sh1Z9Gih
Qlv5wIFHmcNPo/4KLfF4MTPlSyblsH5yXgQpdSSXPE0QhylO+dWNSMMj3/GuaJ+QLWgdwtW+7VYo
74NF70o11VEcInyackpj/2n30ogRCOzpRTv1JWLYC/OpbE2t90puxdsGFtiyCKX0YjkSMthSCn5A
MLN66vjI8fY4rAbNGbq4SWa14TcMn943SrGvYiYAhbewc+y7oQzDSqKebef48l/38iibIJieX6h0
V/ZdrFjFSpzqfaQVM3Ha68E6zxtvK08IL7P9TjGuNascs90CSS/uRQKsz4y7YNOyabzLboBQm1+Q
FcvW8p5hv7ey/UpZilEn6fjdd2G/iVHk+9G2MqEUiWaV8ErTlR6n8+lav5XTA+ZebDumZso/mBXr
5os3QjzS09b/6UAJbtwOHI+M8SK5EOtL6KbePFDs9HWsKgkUj+LyzLfZDq9ab9Mpc7WZUwBhnYoh
95edk6k3Pa2VWW3lw9eqRjRcatKXSNW3pMS8m1n59mUEVMGOLKzmmRR9UnyRHFUp9G8ZvgRLo9E9
HGf1FKISnLsMG4pkSA7ioJDve5yJZqNYyaGbDs8pkov0WTFSgl8AOFZKGi5l5J17cSDyXe91nJrz
GRgCElqJTYVIqQMHImBwFofMgYDbpvXXZ5c4G6VSWelBpmykJKmhHWvDl0R1zghxIjyfg2Iv+r2p
P5SlsxQNrz1wpX2HZGdRepELssLPTgSUM8pWOZOpGj7FmB8+RoF2/+4To06MFKZzoXzhrJDP1UE2
TpoJM4VKMgc73ar41uLTPoKz+By8plxVatJujbxQX3PN+6qOrICRi258py5PGXSgkzhTifct2GSb
c2Jl/DtJNsNixDYp/qw8A6jedMlzQFw8VAZcBGtI12JA9D3uYKjBq8USba2r1cHhZwyFbnBGX0fO
urC1R5NyKao/pqZLqH5mAjfryt6FRVoO+zrvIJAoVnShxqIjAg2SxmK7PDObHq+L2goXkRIYjzKS
1DYKYpIYPJZTVcmzKZVmt3IHwnrJV9fOeIipeLxhmRl8YjNJDRSlC1e9pg61L2p9n8VytadKkfpa
W86vyDUA4RUmAfDAz9Z8c+Nz6+hvaZDKW21qia4g9WLI8E04N4GQrFKDVDh/FoYTPwKPr0x/2LI4
2vCnXpSuHdc1fnsrJM3Np5/EyMnM5qbghHrI5Tibq0nRftYWth59E/THQDVHqpz0o5PYzacKJR/0
k4p4ZLoc/Q7eFWl4LSjLE4l7AhT2TiTrxcESwKopdy8GsEQhl/+co8eQhlIwhQrVLq+Yaq/auK3f
Y76f+wS51dzV/fo91DoKNagXfozyTwkUsuisgxiVYeSlWmLf9LpwL2mBri8c5GMmuyFSrMy9kJYN
j5lJ/npqiS5xSNPPoTe1s45Q8DJKuE5GsXORMcddFGqSbV0Yfm8qYCm4DKW1F03AuF/roTNOopW6
6kaWCwrbpqm2tKRMpXmVEzOYhwWMmtw0D9XQmTiB2TkuVdOpaItD0PXujFqNGDONfyaKgb+ajZVp
aMPyf93veZO/5v63e9YFOVBw6j7rkNg4QwMEAFYG9SwgsIKLBevmeYBv91KO3gdKeX/ULV8rXQsg
mhUA9oJY+qwco4QKr1HlND2tbScP+yHOibxnVF8rgxxt3J44dw9NFUci0vHUTQ1fALydS0/Kb6J/
Qoc++lMF3AvrpBe1/Yq5kH8B5mjO8rwvv9VGcbLC3nsz3IrFesoerKK8/I3y272YQNX/9PbX+3Mw
hMrBHJuc74dXfQPyM+vRpn1JJFNflqGd7RQ/7l5MoD2Pe9th+MNTk/y19yptosLEq4pn/HOk/lzc
W4MmPu/rMScZqVunnCLoeTr9V3WxvvGzAFppS86IiuhkLwTh4iD030IqLs6eA3/N+6spJheBj3Wa
2XvwSLnp8wZ/3e/5GSoLepR5Y76ANxKtjGygoBgG/qddrrK2ib5UpoYENp6K23E6/UKQZ9661kAs
VBvRcBTFUkxLsvrgEES5uWYc7FJNkmcBCPx931nlHluOav9stlNfZAM7nolh0X5M/HPJsy/PoMdk
Ueku/ttkvy6DTWkEiMqybBZE8P7QByq3pgq/gz5Jj/rUKgcbSGpnjBu4TLjZB/xkYXBaJ5ShT5pj
/jwg1szA/VfICZLyvghM/xFksh0ib5Sqvj8iSM8LHu1Q8vbVNFkecxmQkuHvJNw5yPA1sGpUiOPi
bOqT9LD4pVMNjgjCOWimxbZkOojm85B5CN9r5eez569Zo94b87GOO2RuDYY3WYWvCFukAS0Rcr66
2YmmUks6i0vIug7VCTcTsDu6K+kTQz/MDrTRmQdZrBwlBbSSlDnpJxC9HWXt5o8BmzSNYtq31DON
pV5iERQmlnxsggLfDEjEWAkk0k61EhTaroKxvGZKZ3Oq9hKHXgcR37FrWZtK7F1EXy119VmmdnSa
NYS6a82socT2rYEfTh0rKNpyMlOIfirU3PpO/KsN/J+BbOdvkhSxK/DHEQ6oPOzKsUvWo93lL0gT
KVjjB/pb3MfM4CLWSBdgRuaHXAFIcFJjODcmQnKt15dKAN0JrunCl8b6W9GuhOI5KGxr3idFcDIn
VZ9CWc6QjdlVl2LYRXqqfsPW7OxTWXhX6kBfG7LO+jVSyjtwl5cqNfMvvWXcYdJkL1bUpi+yZbNQ
KLR4LZpiQCqrTUJNxkl0SVZC9p5EYK29s3FG96DkP5Soei8Tl2IXq6pXmuP1O3mMxjNbQ5jDcLS+
69ke46/iR9IWJKkdJbrGrlRs+U/HG5mE+Q2uWzATU6qBqvta6T4p5TAXXmG5h9FR7UPHz92ioaLy
02iTjfhcAuI8qKxRX3KjNJdV6nan3hx/HzLkXXt8fyin+KffsfuQYFKIwr9g2zR/Tn7OGTrSBdmg
uCCKICFSsL0O+8J/Y6knw1f3k82jaVc4pvv8T4jmqITpPHTjcSeaRqRhH1HJzp5gmv9m1OgbCiUq
j2I0qN0PAtLWiVdp8MY2+AS3vbk8bkSi3Uu86EVcqGi4+XZ1cm2Gfv743U5IYXURFDHxoy36mi4k
a1qax2eX6Eck1xVEk2vAaGz4QioZysZfI9f8qtQt8tFiiIttFo/fEQ6Pm0auknNW8EUpKA1/awYs
gaKowlmAJLM6ZIhWCo2CfyLJX4LUSOfyWDQvrjttBCWktqbbYThK8GKdK2l9Jaouz2UEp0BzMCqm
chYtT4HWOp8K4cXBaWAaoFk6PVpBRZzWlLbmGEePCbZkjGsN5vIcGNPMa9SdZET9URxctY5xLZ/a
g/PRQoQaKYN/y1zL33cVRWV6NDpvgTo4ACwtYA9T0+lcrElrBSLa1Cy1+Eee6vZJXGrE7ayRCZcR
+MhftNh4TDLtXD3kWjTOxDWZZ8abNEm9JTDBpauzNBk7vaRoY3CU1ZBbxbLn7TTTwspW2BUG1UEO
M6rSxFDmZMpMzNfEP0FCaefCixN1LopWlcZud6GWXEUrM7z6/J/9stoNGMtNBa5qDIlumqv5avWY
hma1Ov+5h+gXXT0ksQOhqnuGK5DYDJHFUpdtQw7dUpPgvR/jRz/kFxUXuKzcOlP/f84X/S1o7Bsc
8DXIEXffTMXJ4kxNkJdDAoT/EBEs76lI3WTFyIvpz6ITJKp2GLGHFl32BLcXj2zp7moyfNsiL6SS
9Er3/n8u78SAWhs/8wq72ec0cfZcCjZRpxB7bgB9mR8ETaA6JWBWXCN0ltbU9IPuTHyUhVAcqkev
ItUj+nH74MEuR37bZDO9tazzS/YbnqrdJT8JKHID1SYlsvQZqdIXXCxhETladAocXGdEv2mzkGNr
nhPQctqlmrXmrpMdd8ejR6D7T91GpVig1KOhhgWN0JX1hnRxMRQULVH7kYdyuRo7tcf5ihkw6dXl
GDbQrYt2iRhFvZR9abyGsZUvDOri1/x5jVeC5jKMDy2aeTl4NTHlzwU9ck62yiESTRAvtx5u4qiC
klCnVlTyTsyS8BZK4FOqytq1Jn7qsNZ795RYiUuZUXLpDTXboXPYpXFcU5cOS3/M6yPYQygw00Gd
Nl6RYX24XVttRVc4bdD86WAS1JpP/DISNKTwpNGVZqPkDc4izXDx1Nz++GiK+KEe5ccgn+zVppBi
OeL8VNiwxckTrlkEua/igKQTWL1ZUFbguK9jBOOXxTvo6anZuKxY9Fz6oke1Bc8/z1esroaLmJsF
DsbKYyM97qYFU9zZCg1qSQvpVQN49jp+7zsZIwAJjsjM1IN219cdcE/gVVs9fEvR5/ySXWpVHKP+
8Pzcg6pn/jCDClI7rkBkF6OaJIZuAuMPq2uZ6uVV8ZtHV5q27MenGXVfg36dBsW0qct2lR21HfmG
HSASOsqB7YMFygdXUSV4lUs527Cgob4dayJGpuHHzEIZ8XvQtGr+ryvFJGwafkTYxsx7wmovZaVd
E10fPkaZrT7ho3YlmtQLfIl5eV0qYDVillITU7MnF7aAjeJ0YE3Dwzi2CIf/9KVe6m/JkBaUMdZA
XGSsUfGrJhwZsiztYKa4venvRVMcRpy0SCvFuERlOUth0anEku+vxCmmYCNkuOlycWUNo1LON3Vl
FpvYb6sXr/Cpv9Wt9gfSKE7U9pscy4gBSg0AgNt0O9xtiT90JtLCVvpCaqL9oYbYw0XKNYlleQck
q/HWTWuQQg/I9uPw4x+J1bGgapvxonVyt1TLVLu3VDAksSFfjFTW7j2taGqJsY6KGzEmTzOnsRx+
zWPsf18nxpRJA/3nOt2BCdz6kT+v8CKfa31KRm1wmy0q827Nz0D+CqunmmWTnMkEiqgTEwzNetkk
gf6tQxc1G5pEvUhjme27qMiWCnqYLwVrs3zUvgGs5J8c6ji53CA6ITMFajINKJo/NxV2TGXHl6as
fG0XGDUPKAzSmbh3HHbn3pOCN18hbKJ2SrZR6kg6IGKKWPTiLhAWibGr4vb3Gf6wG1fqoNdlWFU9
pjxHxdnzMl/PZerJ3PDEcn3WF5r54VnqsM4jDGB7J3Y/+kSZ+amefOVnql6qShLtTF7PN/5MF5MX
38zzcSAuwrG9uaWPOA1+7MoZpPYmhVFP5LxK52K0lSvqEYkygI6D+ljY1bxrtOjFoLz2Rp08gWBZ
H/fPO1UWevVsujHzATlo5b50o+aQOI4299oQLKFoVhb/+NOhtU0NQNx0+pg4nQFIe1N4kmB3/DNP
nBWjd0VtR6l9Xr7x2q9+lVPMgcqGHyx5W2zpnPiWm+DZDb/JYTEF8l4PwnAOzv0UlVZ/xZ1muPZx
yZIIoYDoEgejL+aqXzVn0SKC3V8fo+ICIGUVgpd6/rxH6fD6jot+97xHoNvD3vHLN9GV8Co5KXmH
SGgqBUagbu3bqVy4ng7PJjY474FcB2tPVBSLAXT9Mm5gU/WwaItDFbkRxUpga6cb/H3Xf7XxvH8p
VN2mIN1INgoi4oViYX+pq8gw4I3gverVylurFAXSm97YFaMSb4cpuO6pKJX8NMiwkPCTu285I4bh
prLwzTS+h2mhbk2/hKLSyfG9NSL/ALcTIwXR9KlSUp3sLloF9n0rpyhrTIIjgDQhvGZx9jxIgU2K
RLRDcln2YyYwqmIf1rAeg7xRlqbU3FwHJ5nEq7t7UIXVruzhu4hmaBrxPlVTY1bIOLlmPigGV9ep
B50mW71kH9o+jgGHG929C2zjCFLiezq1UsIdpzAc3sRYXcQA04P8Ii6E8K1dBs/H1pWZmMEa18KS
VmIsy3PrxfUgDUxjIEglWKw/xVCv+9Fd4W3khcEwD6NNaiX6TcxLB0xQSiKi4rPhWC1Is9sLvwHy
qzVmesdDeosVkHWhWiC7Q7R5lzOnOokxG8jvTA376CAG+ZonMPXKELc1rpQsnFp0VtQb0cxa4gRp
38srPVTI++f2PoXld8z/8zAMi1bulIPohsScE6GG0PKYFioEXkE4LBovUKuFmANvgDlQb8ZNrPJ7
+2iKC8W4uDpsoIy6vp7MiMg4u9zs5B3LAWJO/GQj6TFi7aA1QOglkumL2tUc/qmmzg4COLpTMckO
UFLLI8HFTh2Pz8PYe/JRDYHeovDbKlNLDIr+aCD+TR24U667Ea696EwVqthnz0nEz4NlVTbTgkb6
1eao20j5otTtlGiR9WZ8EAffQxjePrSP4oidavIYSor0JRisicfxZ444laQwOVj8sTNr6M+RNbSY
t4BaKvSwegsKft0BvnrEY2iWavEyYvZ5ES0dh+ZRa4dXVi9sNbJD5BWgGspiomKRIA9GSZveWPrV
L6JhNQSJtwixvwnnLHXShdZm2SrSeebmiUWm3ZPJmz3aSumc/Yn8k+iqfhX3sXN+wFPtMk73y8Kg
Bu3kIjnnI0QXBVcjWNb6l+h69I8xzBJfr+biP0L0tXZGWW/rNUs4P7iGOwA99WkXFWE7cvZGqkV1
V4NWUVbncjqIfgkEha/I2lFM1YuuM2b8pR59z2niqj9zRX9iD8VBwasbKHIwfHFdgAZKJn/0eLBv
+sapVyG1faLfc83xwy5xkjbkolk5Oi61LFT8g16EsJ+LQl83Sdu+DFbSvfj4edm1fhU9rFDUDXFO
8Jaj48bzMIXtJtlGtZU8C+o9Ir6Lwv7/MYogiOKjAAC8uNhPop+YwfsLsxmit6Yvtn2aqFetiSMK
C8GpsUl7VZLAvvtfRWeFdcZr2VokX7gg7QlXZGa9F2Mm6/2zA8pJjHmEa4+qCtYNgKz6YrfGmzeW
P1Q3a29h4ZmvubmqpNoB+9tad8lxpaM+jZlxZc3tCASqmNra2rgGVlLxsmA0GV3n8Oc+6lCJ+4QR
69UuoHQYVvhZm3ZGxbRbylPtFYM97ShanlwTC6r7billbJacwC1P03wxiImo8QqV/+/5xG/hck+D
rjZChh70s5X4iJZiF6yv3ds7M4fCnXe5/sKPlP4CrsDAM93JtnXpGy8pxkHnIQ+A+jEopvmYPCwq
j3D88yqje8WASL6Ka9Rca9aA0QwY1P9chEvui+2q4VFc40qZvbOnD9anGX99sGh6YXiIyuBumq1y
Lo2yWsiR776BS/nllNr40weCKGkgwkCZXxVbHT/rANZ5P2qIj/iZWRWlMe6jzCWwJrEJylBIXgML
G4DOso03N082XooZcNEnr9V0KL2OmhMJhUyaxcmrY7OQwG8A8wpaYoZVVNbMcfR6K67CyCo8lIPz
zdItI+O2GVvmqGhQasGGphoYy9gIvGtr9+o2sdozigj47aU4Bq7jHRX5U8x4dFF6CWlzuqIgy4Qy
Tt4rU5foN0c2J2lY9IsJZnjOtIotSBwVn2OllYtCVoZdVWnue1fe7ETNcTSU3U3X1hjFBFFBDDKm
KCYaK16hkjwvnDx/yaaD7tbY+Y5+DvORpqYoBHzZBjW290I5X/biEoRF3ZG1MzEmZuWAHijMKI5G
12q46XDAcriddwZGUaKvUiLtDExCO1u+dWXjou6eXYXW6KdAuaoV6wJ8DLk8RyrOFx6UahJRUvNj
NCPjIA6S7RDqEqdZW3CKk9+wSNgdzZ+Tqr75PZ18r8EK9J+m7zXbnswsjuPhd94bP2G2kfHsx/Gg
uLhqVVLWvlLwa5HOl92vqWmtFVWTfhmts5I8ufg2mObEp0yM18GPnOUoWeYh1CplF8BTmmTV3hXk
wi40PHRaBkYXlfXpxwlI6dDo18rUlEjeQUky3m3NtbZhq3jLLCLJnvkgKeLR1TbYb+Oi4KV31daM
i9qn4W0kuyq6q8gP95KfwjufZnka1MekTfT/9yItj1IM4ifDGoLTueJ/M31DXUzWB3wbBu/spTg0
11r+wb7yU5dR1bS6YbwUhXsQ3aVCXQLsv2qJG17xkUYmDgJ9Z5Jg7oM3MjGPq3tVJYxoJc0ltpNd
TzLmk1AMBA90Qqs4H7xPYHgXt0OTJ/EaPRPGL0Dq0A/tBpQy5hrELT3/s8BWKzTyD+iAJguNMVz4
GUZqUI+UJXrLg+wSQGnZMR5bRYVWOmW3y44Q0NBq4RHlbHTj5wVjXtLcZeC3q9GujbVIjlPfNu/I
8rzVqN73Q44rm5imUf1D3VuZnnVIHlfwlR/itkWGiyIIJKRM06c0MK3d4rOK4VFZZh0uRWa9Hd1P
Mtsdsc+q4o06Tj59fPaYS8HCQB2wrYZvRiuHuMlow2uIS8kmJzcJO1S1/U1KzdNhNMgjRA0Mdrn2
dcoa6rY+1S0lDH2IB7bdKgpPnujLgmPtTfhdWobe4hyW59FWMgdpX+YZHK0ucW5BMUhnw4kPohVp
+nibmCfTkN12zT7LknoKW1BNRIneISvJ0wcN9YsuzmA8XZn/kdjO97w1pB8u+EqSFYGP0UK2srty
+A5nBD580BkYU5nBJDAqkOb27bIL+vJ1xM0dlFYBcmJqtlQmXxzZXwyKUhPe1lBrYsbLLkdz3VOu
2u2rh7SKF/lL0Hc0uqRYRBqQAzEm+XmPCVtBkSaDfhUxI1J+RM4QHSJKClZ8LkmtSKvnecv+YiwS
/Zw3svIQgal98SuVhwR+AEk1nCPahRCHKW2/Stn0vytllW803UDz1mvmZ5kRcq2qr3yL+2WMDd6S
V+svfJUG6mKgo8NyKLVFpQ28gaOARVBv7cSB8g0EmeKUiZxmg4lNxnT4e/xfU5/Xa3XT/r5edIrL
H8NlTbygSNWr3RA36vOo/WrJyEIsOZvABHYBWwKhtn8OHMn/qnqpOita3blBtNTZeEbymfC4snao
mIXAVlZ7Kaz8mSab8a5MDPcKcqpd+47Pirmv3avo66iGwL2x0FZtKhMYjluewxj+TpqPxbpB8vwx
lDBwISxdSkoYXtNEW/u8INitNuM8Gk2UyLz3zGXTEyRCxdAcXBXHyuOQI2Nw/G5hDCQgU7QfLzUi
iY3sq9kG3Y304nd8h3LWTXeMi2y+NVVCbs0t38e8x6PBNKKjMTUlR4LbmwV3kD9ITFvrRXTXaY8j
Qp74C5e1wju/8S6ifK3diFHgtb8oy3VOYlB0iWaddXudiv9733fjxsG2eql3jfJJROzYtK7xqqaK
d8Qf4xb1tgX6uw0nkQMfrirhqsl6Z6lOTTR2sETdNKIYlSaFCdJOcsmEA7gK7lqQeyfFJ64vGZ9p
5r/LxmDcqipVV2jFsmXFH+Cm4a8DMKb0520lGTcMysqTnof3uKucmVp3/UoqtUNjWM0rGNr2NQVQ
g8AXT55hUn1Ck/K2I6bwqAcYFfOwBJ2XLACvotVhCrkwEySXduFcEQlDpE1r8+IjBeC5rfrvSlOw
vUiTL7h5+kvW9ixvVFs+NbmhzsWMHKqclIXfa6JW88omH49JhnKwSgvnRwdsU9VYs04aT9gYHdyy
Sj+sUPFRi0XNztDc5KPD5b7jZ+jeWGZ76nKfHAJ/iA88XvEy53PWWjmUM98jPgL0C1c/BYlL1vrL
uOAxD1TK3Cxdk04hyk5MNfiZ4ftv3ID44xZf5PlVj/1wk2iSdHQ65fdBjosXAybH9tlfo7yM9b7G
3Q4EvMYz9imN2blB4/zLTSIIsXL8PQ2I6JklYieqLqNV27BPlHu520NUlVeympgvda5iSwW45ZuV
q6sQ46FfmufuBqIxXyo1K+fy4DkHA1vlmRSVDVTzrnwLtDTcgeYZ5qIJRtpco1khSzeNqnDal37i
Giv0aeUbidtsYSmWvcFFpXwzVQJGpl4Q3JlGWQxRt1zzLyERnHgb0bxmRR5dxZ3yhhqErOpuyHSG
26Blk+KND9DUdOPmmXlu+v4rgq7ml2tvdbmufpIMTmZ9pOR3k3KaZTXo6RGzbkwL/CRdY5zrEvOn
in7wjexrZJcbavTqX0lhbDsCLV9C3yvnKTYz10gNKOqWIHuDeR6OuhxlAD4a9a5NqVqbYtWfZjNn
/Vf/4hXwIzEj+Q2iuoWYAIMNaqDMbUzx7bqH3HAxHBTAamitjIq/IzL+dielN0SjSrAtrLrcQ6up
iGkNVkiKRI/KvTiIoWfThGe7lG24Zf+6Jo2pqlAKR9rw85GdyulQoTlZ4DLYLmBOZifiS0jYxLBS
2dG/RnDZhsM8zRGjVLXcHXYSdb/NbH6LHwcj81gddfWq6LCdEX2YbyDMSCv1E2CWu21EExa1DYUQ
wep0rWyMOnhMtyX5ArudjDiGteJ08JTpdEyrdea2p8dI0brBvm0xx12J03/N9+0zhpjm1dGrVUB0
5H2UtfRIThFJ2dQMaq/aaBovB8VtvXe5UbUFQZNxI0b5pS5mY9Z0RzFKUh1ylyS/GkNRvE637GtF
ehO3DJqxnommuGVH9mshmh7Lm8ctRRM6xNrQC2vDd1DGWp5oFTBy0gCJDNf5T584g6M97oyu7JPH
iOj8a85/62PBsqmc+kiGRwcmcK8xzLn0WmtfGs+yLza1XLGZAfH+06/3vTpLYjQTYgb7W9zcJlVi
TSSWDNU/l6olfxrVnOzDpin9TtdIyvJ+jtad39jHcjrDze73mehjq/R79K95/20UUYL9uF8We0cX
mmsUqdau7qknhEREhazt6DpWLtOpro+sOsTpY4KYSzJPnfl2Wz0uFX2luF6c/usi0iXWLleMejH4
VkKhgFRughahbhKX3mVMPI+aDYVlZYlMp0gdko9/BobI8k6Uz8/FtGe/E8GY5X2B3J5QtT0Tw7Wu
HlEVd/vnPClUg10VDB+9YVjY5DnyyqrkfqfiDrxrDR2nd9EebXx+Azlz9eVzXAcmn7C/ZqrofMx/
tFXdU9EFIgKF+jQL5XNqp+NXLzPLpRyn9c4Pgu5VVeoP0e+WOUjqocf+wk9Z5sWq512TSpEuqQ1B
jYe9XpSVKbHs8LVqQ+pRhlbXA50dQdPvUVk+ZotLWFw65yi/iQa5P67qDGmFUwj0zeme4qDFaIuR
8PJWkX131trVFDydqmRnXZXilAgRhW9WKu3aLqI01RvurpbU11xWi2ucR296ng8fMBOgE65wIJPv
9b10rfYuuPj1HXfI9i6Q+b/PTQ3wZOKNZ8q07ckdSl11Wq6yvwIUhWTpZ6k11gGf5f4WlCg0fZnd
UxC6/Y2lrrdpWIEvxKhUZfGxGp1vYjAuNIUl0h5dQtzMg7FcKZp31oYWRaNeOEdxSBqS3EDih3rd
Sk6Io/TUfo6LM6sA26/H6g7yutysaxxBF3lKdNUJ83ZvtMQqZq4rNXvRtqZOcfZXnx2rlNITmWQh
poEQUXX0PrYWHOrW8s6N3f0+GBa44D4ci9VfAxQMwLkqbHn2HCC+550TPQ2PPC/zv/rFPV0/ex1g
dWxFqzfVjqwageSpNkjU+IxKl20NPaNW65+yH9FvsEmjFO1ZSMScrca8Z9fjzKZ66Hk70Sfu+Weu
6Prr7qrv7RWzwBSmHyOJamZgHYbbbJwoCXMqEZqBNF2XZdvWjqZT2uIshZQ60+LgoPo5bx/L1U4g
vPSTro4eDKFhobRSfjIHzIHx4E2VRSiFKaL7aVRn/dC1zqwaeVDQKvN/Vw7B+6DyGKV6myxFM3Wx
HwPeUmzRDYfvmhL+VCdpkxiMjBe+JdadOe6FBOOlUKTgHS2jszNbcIZiktcXJa+rQkXdwP35Wsdz
9JDVXkzGB+RYko6+2qZJPo1nQnRXiVGCpTWDx3+UqrOXk748pA95+llEZnQRkgbWKNWVHip44stT
6YAG/a+eTPkMoza6IBauHnqJ//s+j8+pjI/nPbqeYjHKlXdNOqApINDs7zGHHsw5AnqkYdOBysZ6
kY4YFmMP2VCuKDXhIaFg9SDOatE5jiabc7X22blNk8R4UKn17/mPWeKCKCGjDuoMae5fNxHDj4tC
y48OzQ63JHsfOU21bhvnRoBXwmKtN8qjOA261KPCis6BLyQvDYoaUPtZLRo7Ch15DgKXaEjoSvuA
6MgsS0+986O23XAxhRHzmUg6ikzkf09KiiEEAcVezJQ0f1V3ZbrTnR5ACgWqhTqpSUv25w8M26P9
Z7iSO6k7/Wn2AZzqmWCzKfCPqkUc9fOuMKJ9r4S1t36S3GpteHwAbitOd/rTfNwBglEPLifpKOoc
sdr5NA1Du4pDaarNMdR95PY+b6/Wr6RtYOFm1aaNdk2rWMcr16NiRHLl+bPP4R28qCKLxOt0KzGQ
WSVmbioZxmefLJsfDs6Ke3En0c97dVGhH6eMiCs1JQsvklU+Pk90lbaekp5tXsQ1ofU/nJ3HkqNK
tK6fiAi8mcrbklS2qydEdXc13pO4p78fqd5d++5zRmeSQRoQSAIy1/oNhNuu1fcRayzI++VwMlqe
V53vdcxQq3iRI9iB44jex5RqbZHsmgeMPl4zZTwcgnnHUg6Sm35A4lGLXcyC57mbLOq/W19tcqL3
VZVb/2n7T/VrSJM07QJAl9gM2MTXE/iGQAT1xQfOjNrwXNj9NRit4SB4zeMoObdhMPJKBNbcy5qT
1PUlN7Tq4njVr8GqQFX/bZIjRt3ACQ9F391oIUWcdKVyRmUVV96wG9/SCTrlIPz2cegzTMtLxT97
baftTA23Px0B51PjTsHWKNr6qpgYFcdZlL1MU8WiubPc11QM3VERKvgoEiQuME0KfO+yU1kdtTzy
TvjS0IlU8J9OOULXx/iE28ZCZWGsplZ8LebEYhzFzoNrd2tZk4XCU+CQGu2vbgySeOm0Ub8tvaqB
seDbq8ZOzUMTQDYPolDZmuPkPndKzaI114+tBaaQlPbVix4cy0qQf6RIZh+UFunezHXai6zd2wPv
wFpQOZGAmGauXfPdtyPrIEeoaZreXMSXF6SurZ3pYIS4hKABJKGpw+3X0dUMIdA+J3H+1VY0qbKe
DIxF5WHkAUUlxi1pda5oPilrLoY8afdlGBaL+yl4qsHcwNaezWYag6WNMsU5bLvt1zkL28gx7XqQ
u9+vYr66fhgRkMkAzc+nLYejw36/uq+mv1f4dQax6ZISiQN7d//InOUGQBWmD1+fGTsOCjw5Gbiv
T+3wn1lDhftzhfKAdYTJqLzC+7cVhS5Sv/PV3Y+tWwHzHa7u67zlFTYIp32dZD9fYdbef7/719Jj
31onw5+rk3urmLIogQsqav4e5d5Fln+P9do6fB3eIe2IQakSr4DhVU/gjma+q4ovli3cR1JlT43u
eO+Qb9DYwyTpkGt+9VZo+bK0Ffy3dM9cexNWAi2OiDyYrKdcJyIXTj5PmSgh64mBzEnRjA/ZKYsK
MIZheeN9fN1Bmm8JgG5kPrSPQ3Fyy+TX13hPI37IO58Jp6uuhKEw16tmmfYME6kmdrXHMCj0RzS0
Tu7Q4ug418bK6Q9hzFcrO+Uw20eyntl2iA4mQ/w2RI7CRfJ4PoYs9LYc1lnnlP9q85Nm49lOc7l/
yhg3xPx9fSE/Ru7VmhGuIHaZHWR10MYG18b+XpN7DS1yRpVdIUf693xDHS/kSXOvsilG8GGHmESx
/DpfNMN/4/vcHOWItI3Ds6M39zOVTWi7EwcdkpBsHxck24z3JOjE/SsB7F9u1TgDxm98H7yz4ef5
A27fEFjHILrILSvNoE71dbmTVcdKUXKvdBAIkdnGq/+M9hJ12NewHb8OIEfIgk/w8/HPJ3w120kZ
Q8b/5xO+OtJK/PmUAhIK+vHMh9QOjWQVryGgzIS2mXRsdEsxoNQHyZ7pPGLWOEkeyTq7pNvr6sHz
sEoY1LDFfxUHevI59rMSusGyM/Lhm9X04UIbjPFHXLTn2u38395EriYPsVxXOrLKTM2CRerqwKfU
8Ccu2Z+tEyjfsId0UQgT+YsOr2eVoa96g7rE0tQwVIxhM21rh51zdJTO3Xu5W+8HhX8u7ufShoWZ
l+b/5OYaT0C1SrFoZKkx5W+NLtvLnsHwZsZRTi55oXfZeLq3Ooa3GHgRrEFU5PwELb9yvoyalni/
oqUboTE9WVb5nKzWbjgnm48V+kPbqCn3Ua1FxEy94KJ64EHAFysIUHbYYOpZe54aW32M1eZFtrtB
YqziCStDnu4anEoDqzZHeQfPipWy7tskktl96M+FLhDd7c1wz62hrWUzK8RjXw3qc3yzptCdDf1S
nN09D57lhmkiQUgyvumxH8z02DRlC0d53sRhyt+6lnbotaAgvhiucK8s19OYZy+eTfpMDJgjuI6d
vpQKtgp2Ab5DVjsB5Sou1N+yNimti0K6d5Z7ovliPaKSvkQbmXfxXLj5DmRJ+ywrfVJuUW5vb3Lf
LJ5ezCBSH2SNK0GJ2A9jDKjZL+0BAQpC9XvCB8pzxvpzz61QqguzbCJi9RTYu0ZL1cmN9RRhKSnb
pgw+FwrXDUBhi7CfbIwH/Z/ueaAtpvLgY/X4r/bSmgMNnZrwIJ1eE9xWgFVX6VunjDry/7z5ZdUo
iXkasRkcAkBab8wBXlWriq/Q1adXYa3kIC330otRdvyPOYKrx/CZbI2ZwLwL9r6k8xUflMDcO2o8
HHtncs+ydyL/DQ4peBlBV90so32oMTt+MzU3Ok6YjxKOZ6eim4qNDcZiI3eySkxSRxGxeMBh5Yh6
v78JZsakLGLpy+NF+PCks2WPbDTAEhIdRQpmCur6KSasNSZCv4nEqFFbjpJ1wTe8kZ396PoX8oz3
mmyqRR8s83TkFpp390hpH7XWIuM1lCQgEUJ9UUSALdx8JALB3j6GXACC+bdmNT9QdgD2E800cdyI
r4lZWVvbx8G88QZkDxVe2Xj2NTOz2lsg7V1+NA70KW1Oo2sCsyigSz9tvyoXSVaoL2Vok2oxdZ1A
tuntehSi9p4yzXiSMlqjJVu8NClLM/6U/U/ia6v7kao82Zd9Z34kJkwFG2L4k2iJerVplJ0NtSBz
lwzBLlId/xI6RrFytSR7i2zlV+Y41mc63O7HwfTqhqe5+i6svgV81Sk3D9WHlT9NuDQN6cuErdVz
hB/Ec9fgBJU4+aNsihtzWsDaAFk9d1YiqzYF4fS17OXZmJw6swciOveW6Ck/t8evY5GPm6NaSXuS
/Y6XYT3p8CdT3nNPdM9jl60qBJzfhOVqwC8iYyGrRmk5GzsUFdLdbfPGSgwrp2SAPjEPNjJ/Q+Kj
e9L8rH6EWnVvHuwsPObFjI6eR6UF9xz0EUyzVWEde6VNF6al9OdZn2KlNmG/NO1pOMs2WQBFGM7p
XExxa6+wdGLIvEePdO8IdpUeWddVJFq/umWb7EUODvRUbh/VJo2Xop/8h8YOnHNbOMNyNCb3gxDc
IcCM+bWcMHAo/KbawsmMvgXmhLdE6n4oEJpXuT6Zp6jT4mtO+gZar+585PH4pmE+EZDZWIR+3oNr
7KPrV+G0/rlhonOEzFi5i8T1kv2k2OFCDkkj58/gIEJ12VTzM8ai2HjahOoWldU23P+yzupiU2V8
PZGVj9cGQbMDjvAdtKKZRzCmP+sJZSXJHGipAekJUXOCVTB60U/VFtGDZAfMfe088v+wnzyKaQ17
V6ujizpBFVAaEvG+leDwbPXeo9sAH3Htm2wZVYI+yOS0K9kn22y33QxeO11kLbWSZNf0KJeFmMBh
2es3V2R6h3M8H6zwdXcz4SIV6Zb9GOKxgoRmxsLEaO1HvZjcW+oAc6FPtjS2pax9+OyrtGhQbYyT
eG1AADlroLLduo6XcZzUr1qR/9mSbdCsxNM4lEswFNF3r/9t2Bi+OqWd7x0IbmvZ7AfR0XOESbKX
pxXWMUgZZH30PZ7Un1D2u1uYiOJhNEZnIcc3uYFUBN6dD56hZjdfNz9lu+WVPvOAyka2hvvMc6uT
bOfZigH8kIl9bGXBt9gkOT+fjtIr6TZFgm0rq5yd9ffs+t4d1sV8FijMHCvh/Dm7jqnUstf9TYOU
Slz1xWflaBcissW3KS6slZ0M6tlvvepYFYg99n2UvEwdEAXiNMUnbPBl0g7mRRh6thKm4SN1iUWl
3PoqMqGMW7tLTp4t/H91yrGmar4Gphu+dJ151FJb/+YPFTpkeRKeK01Aj1f9Yq1nvvM26OnFj1zt
V2wUj6Disjcj4LL6ulCOsTH1Z9QpYI6aYfMOVn4fMPf+pfnld6y5zBe1VvKNWxJ8N6JWfeiDCd9p
PfG/Jwp+6vNQ5JBwdPLK5rmA/b3pTBEcVKjsF9SjhqWujdzEI67Yoh59UG2T6eyN2NuxwEiWs1jQ
25TX7aKfxvS7VUY/SoyTfxBJeCgQ6Pis9Gmt8tgPF153RvSkiBfCRv4GxsgC6sfGLLL60wvVK2Zq
4ofRRZ9TF1o7xfb6jYrzyJMPeK8on5CLKJ66umIBOvraRrZ1k1lfII7tsN8t7iOQKwyWXmoSxsBh
biyixzCPvUsZWaCY5y2Y+M1KpEW0bl3kRNYhCmP8At6x1klK83pl3WhVyeO9FxfmZhW7bbROHMSL
SHcLjvPPLvc2vtX7LvL4oVZo63iI2k3qdsoiVlLl4ru9fkxHgHJJUNQfXfwK/tj5kdYCU3eUkc/8
CvbZRGh5Wc8dYvyZwUP+iO0+Xgc16wB7BKJSqj3yakns/JjMEkaGCL+VfdJtIjdW90pp4dgR45Ur
Rwyd/WzAwXyJcjPYoQ/qAt6z6xeRaU9yAJJE2QJRPyBnTVNvdSXS+QrIFwHFBF7XfHPAZO+UNCs3
NUYwDna5ryj+6/vU9Pq1O6jWd3sUK5yyxze/Hsydq+MbIttr9Uc7ROm7wM5tK4AfbTUvsr+nWWZ9
N1wiCkOqOttK9On7mP6QfQkc5w3LapzdjWh6G41mJds1i4Vq3GQ6Ma8hfCWgvJMfQXzHWUVKtDXs
VFnWVojVGWuJo9wq5+pXm+www/p/DOlNz4RPIczVf/YdQNof0LHH0RKJP1nUMTjlKiqNf7XlWV9c
OIl4S6YAL6K/g9O5A38CF51t69d/2vUWym0YtOf/tPtBkZ8FiP8uscdlA2t52ff9W2419a2ayYku
Gj7Hv02w3psb5jT3JrJsNUEkWLEKy9rQHLVViaPeLSgsY92aA4InnedtSsMszx4rvR2s2OGotvye
pMX9fYDb7zErwm7XoPJ5tnwUddqkJIOh4OKXoIV8DeMGTQC/Dp4yrUMhNmYyGuvqAzCA4lLbhrqx
tc5f5Lnls7C+fxfquEMjgZWpbecX2Sa3/NSzDjCDHmTN8OIAKaMsrM4NCako7fPLvS2uMywEMzVd
heOoPkEGDw7tVANg9c2xYq0XLgFA9zfZa6VttXIi7EFl1Ujc/lSOxY+iztSnBvb9A2KLpzTwUe3V
cam3QivZyappav0iL2P/3hv109b0Ev+R7Gnw3OpiJUe5E/OX2mQer8JWBPiF1sxoYSAe9X58Cmuz
fY3MepmMBnLMDpHCyezEWlZFm/yCGz9e3axLbjlrT6tNAYl6prEu7apF95KdMtyqCjIm+H3j7+rY
VvNYu0SBzTQ6i1ntNmmt6Nzx8pd9sgj6tl4LPazXtq1NKUBocTUtW90GIEj2eeRnF1loZpWs1MrG
0M4o8ntb1E4ZbKUgxAXUBs44D5ZtcgsGZ71TBQnOrzZfwY8etRdtAfKwnNZdOpAbmTV4Mk9khxhS
0zalfmU/5Ow6IXhAeS+ebvi/o/TAC8P9jCv/ty4G9TWrsU0GWRZe2qJxdyjCR2gt2uZDr8HfLY2y
etXiMiK/UXWfYHktw/B+G3X8HD/ntWryhhrte9FmDgp1XXarkgJL0/+/vZs7/9NGbMOCmbRIrfB3
ZQWN/uCBZ4aSoU5rE2DBuZgMDWxk/InA+Yiqyzge5dZX4VhattUSAYsaezdvLkLmIbAe583YqJ87
nQzxl9GbbNcVePqy7T747zjZ+zV4qLVqnaqmv1Ngo20xWx1BG9nRm64pCtqBqrWPmyB6C5PsI7K9
5sKLO3oz5yx42rwGvjMQGs6e5C5T1egHUob9Ug5KWcGC/ILtQRSWd8rIa2PqYRZZg2O82LGprbJk
bC6ppqc7Ta0y8AuGfariNN2E9aA9OpDElj10kvd+ch4Jss9AfqZfJK0WPkz2yGcaEppGvYTu2D6a
DW+QrNLUk4ZW7SF3lWA3Vep0KcN8XI0Ymb72Pavk8hvPnOxkWiUpgLjpFwS41GQFvDU9BTNNyhNQ
IReyLgsgeTEIBzHh0Zj80yOPIYfLMfd9ZF1XUGztu/exMbNbOEtfa0NfnIa8usimeG4CgWCd477d
yiZZ9KYuLsQKFnKfr3a5pc+a2Pc2RtyH/j0+0mDb+wHVjDhdljQXN8yLkxyvTpGy8a2pAYhleFuL
wNZxquLq0Ba9RwhehGe3MYwN+Lbkii6+u2LhMj4Vo9WSMDaq+Z1bYs5kBCtXwDszE1M7otiCiEE2
q4VodZtsZGOs5W5133QDFJp9omnjUR11IGga6+kiEM1T16cgwU2fYHWmZltV9AgjDqW5H7O62udz
ZDJGkXEzeXV6LRUZytaDZ1MtsqWtNtU3fIRDdEIJLXYIk8LmzJkqj1t/XkQtABauu75CaswvnK3j
jgtrBnx0lRIdWIDj9zZXnVD4C/gSyilOs+717zDhgC50BxgzRWj8GeY3to9pGcM8jibb5dHseRi4
ln8PYxZigxOY0lPStvVWSV2S+8moP0W2Xd9CnuCYvlvV0tchBXQoEhxqL9WfHDvXd0VgweSfB7uY
2zzlUHvmoWaZFUsNrNtODtXUNj0IBbi2rJpOi+GlV+m73iElhGyQ+pSFKGtanpW8lgGrHjHp9rc2
ZjLMz699JBNSEmGr/VLyjjlXitA2sYqFS5grXgT1lmUGpqvgadZNklU3RWnMZSOgmtdxh0aTyAgd
kgT4gER+LkJB3CJ2d0FduL/Jz734Q1y9l5lVLh2lMh8NUHKbFh3Vsx0nxl6MmbHDgqF7kEdE6idH
lMtHNbsbwo+6YHbKu2uOHd+PWGWgd+Yjmp1XLsdZpNAEFrWXa5z/bRX0nzYyYtUhzAhtT9YuhKQY
F+aQ47AzZusM/SFUuhWjzG5RWxYvlaheit7QH0a/y184ywJwo0VEZu6clAKpO9eoD7LXEU2MfqfV
7WQvWY8KdSffxp+TfQnDWpuGWPfQiAcwNBX4dyN9dyP1ZM2uK7bD8iTwvW+5ac9yo5F48OIGYGan
+SzPWwhhSdUtGsNpP6eNHyjlZ52mAwARJLHUsn+H2uGdfKX+U7SiGddpkRqL/3T8p2rXDastyJGy
fYoKtEM8LASzyfROYUsYGvF1Fq2xxQq/ioZfzMgQZB763ygfvmIoHn7zMnSC4RX1lzgdrF0DLweu
i1teMhLCK2S27a1tjt6S1xtf+1wICAZHW3PRkRsM7MVlY4ErKsbSY0Jm2vJ5f03RIjID89Q3jf/s
B/18o+gtxoxUs86r17WwsLyYB+MSYG8nw0RuY66GwkPHGTPk+6Gc0hMPoSJe5K4Tq+JHBI+WzjzU
bkW/ZOoTbVLWE/AigylZlSkLz8JQBuNNZDx+mhXrhiFcAEkecH6IEB2wVmUy9p9qqT3lZBk//M5u
Frpje684mI1LPHezJ1Wo0Rrh6aOXOegEhiOarfFU7AeQOCifaEqxbOvuwFTDBc9Or+aY6Vax3HRV
JH7+lM3FSGaBTMNNtqh+cPKcaa/SdQ5D2zvrWmFN+HZDn1ZtP1sBEerVleyvRyLCRYdecSP8c0xc
flmZg7vIQ/U5cWBf2UgybEfSTxvbz+ulVBaSwkHxTIBti3K2jgfWqk4N/iqp/uqYXJ6b6BdZUwmh
g7x+xlO1uWpoDh/qIq9XQe5Y72NX/HIyK7uVXqM8IA9N0tvquY/weZijkTeyyc2PLBS/LL6zd14u
Au9LYAGxIaIlis1X3Ob7hwIS0zpyXZDEnoNlptY3+zqAbu2jNzniFoTBkDqduFu+axMPSHxAcLxr
u2BjeyAs0XuLfnn8MEataLtEi5UdAcAfY42weWYiQF6hh/6Hy4JCZK6Xzps5mv4Wq5N8a1eluIV2
eU79UceGzGDpX2c/1RZlF4LO4dWJq1uvhPF+GCL7iIg3ipBzYaWXoPwoqrANFkEPX7SIut+9vlEN
dTtElfctLPx+3RpqfXRZQFwCTnEZCyZZBgoOG1y3zUs9iWDZE4uELVTFKEV7YbJoReJA+1Qvhiam
D222WEU8BU1Rpyz5R42bQnXfQrR2f7huhLJKD+GMF0q8tWuUUXzV6t88G7hWbYbdz8Aat3VQkbgT
xnOXmx4sPeUW2PmuNRFbGB1ER8ZEX7YtJtN9FrrbBE3yYzE0w852lYM/FflaG73jlDbdQiXoQSBG
DJsuMuxN4YtvoZO3OLy70aLJx+gHukxX16qcz5KbBylnPGCRQd94StsekH49ePCbHxgwm5nDUHjI
R3DpCTCQIQjjmywQKNOOSoIq/dyUKAqyYplrrcntaOfeGbWz2pffBre8VnZONL6on6GPpxeEndWX
QtFeUSl0HvS4bM6jVV/7GChPmcXxMfI+Y1XkJxXRCS8exn3goK4CvL8wT8qDL2Aqhnb23oPK2IJN
R5ppriqjfZkjW4+23vUPwm4hriuA2kwljla1KsKj7omz1goXzfoZcTgDE0OPLaYIv5IyBCM1Il8g
22UBGQs8vRwi617YfGfSn686f3wZcFO6VGn80mpF80CglTtp6snw9U33qrp5vIBkkW3rqPvlkgm5
YRNsnIfBgdpohtGS2UZxYusmOxGN72/4IgBXnpIfhPUZ0WvWuPeipFzc65HuDIux0VNAdXm3Lge3
eq2MWKyxwSy3smobNq8fT0NfNpjgv3nluOxbaKBE2Yz8eN90WLUefROm33IGVRyTwHwkFawswx7b
xdA75M14rcbYurgZqNa+XZue8Yt1XbVQ4/ZHb1rddWoz0k4FMp919D7V3Iexoi9HETe/e/Opdx1U
fpLQO1WkmRaoUHWrIYE8I2KsyCNF+Dus8Qg4cTtfM5Q8r/m8RRr6mulpBYmTJtnZFRCl+p5npayq
upk9KFr9IwHVU+B09lwnasc7CFkoWXWiYDqPLsEy3nPPYD77x0wUS2gQ9nNZqNkiAiZA4nz4t5vc
NFfTxOCtG9of/5uZnBwhOzxeD3tj5NP/etY5KGWPUfq78kv3MFRoP7oCfxtYN9kuMmFYwc+EmVyj
TcaSe9wYpVFdJrd2IFuqghhOcPXaqtgVTNWPuUteLuT23/EOITlXIKWA4OF0QZS5WPtRpD6KKXFw
GerV5zK91TUT0Nmu99Z1cbzrTBzh48BrL2M0J1+8tH7X/fysVtzpSTrgtg6ciSiXsbQdI7sawjJ3
wp/UHVhpnMwLPV1rllPtNZujAe6eXxl9RWaaeSms5bWu1vanW2ZP2ohNUFOoKrY1yrq34vI3q7yH
kGfhe9Bxhn2YFEg0RWJXj+2Dy620TXS33w6WO15Vxw1WaEDrbyoJSt3O4t+5fSaTBXScm/lqD63z
7oTonFad1jySYBKbKm0LsC412GjCWMy5mmvRmGKZN07yoyqGZVjU6aca1pgg5FH6YgMN3HRInxyn
yUClxQLLG3q9Rk5/POut6T67nqfxyN4Q5ao+otCC3umq1cE3ewc8Yf+pBQkPStcBim81NkB4ER+R
Io7XRG7Gh8yzy0VnWT9irQyeoSKOOw3h1C2ip94La3SkIvPgJzIWAAjzbHwcM7OH9lOrmzrvxBu6
qAc5IrJbEOMV8Tm9b4qtGJqd6gTpHk0Ie6+RfzjxWyak/lr7gvSEt4oQ8l+LgaD7qEfjKSfsuxgi
z3+2TJNwUD0cZuxJb6AQXA2gBYc2PUcA9WDU1O26trCpDvguVzaOn3teLsqriKdw4XYu6e+5txEu
jjOW+ayqsxapXzApanmR1kAqDLPr90IQvZ5cLX/3UuezB2l6rbzYvBZG+Auz9hwCtLcowVEv4fGh
sOCp9h4TqXE7dEn+GOhz5LoQzU8b8awsEtonq5zPSo2clwrpp7WmJe/uWJcr8p7eNZsLMMsoqZI7
2vm2oivoezTaaqrBLIV+7V3lQM+zgebHJLG/2kplsIn+8mCZjyKHpcSVru792PeDpTbmOuIydD3B
ZiUI125R5mclaDAgmFKEnzojPYG6+O4AmDxHhrUuwuYJCepoqU/6aWq8o5kRx3U8VzuXmLovpzHU
VlbbDjsvbfQ9PiTjpZyLaJePhFxAGUS7MvCilWkL/c0e0dOvh+E3ZLgp7FmxI2v1UhNvXzStV6x7
BJJ4XKbBdCCDsAxNxcIoqjR26giILa1sjVhN4Oz8RMmX/OW5X7X0W+jpyMC4mMAYajmeJsiqy8wg
HR3bxrDqrYQIvTo6UOqE6BZJK54QC8p2su2rgBX2z5DG1ft17/TGgtnI2SRV8OY2PWEYx4xeZzXK
VZdZxjXxQm8TQs72M2tLRmo6QTDKd4GF402vVyj+RO25r43sCUUF5tW47IG9Moe9bNMyoC+oywIH
VdwrSwHnU9MJQ02zHZn7GBjMknGb+FAVZTyEZjEdwGPz7fhkMCJI/ScB9oiJYPJNaUg79JBw1x0C
zLusGtybiqGp6ugdix6c5uG9EiuNWOOEkVimQRadwAzn+2giYOEC81hVzqSvjNDzEXfpHwOi4Z5l
k8KfYsU+tyAUffhqN6UIihtz6ZntjG3EZDNrCkDvvtgYAWBuGDLJS9v6BZcvguiJ+cz/xwajs0Th
Pb+6YnZSFi8OZOQrkc/sXlTkpVcVCmHrcR4lO+Kq8R/a8qesYO2qrkmYJivHqacrClPewtDagSyL
MV3vbaplb/XUNcG/MkR2sFowLxYQybml7ONkqVoYuLeKqE+D51QnIdI/WylSCyh0I8OI6DUgZTnm
vsmTiP9VqnablDfhubbwM1ZUq9xmmufDqqTgb+DtResQv8+ns1XbvACy+NZWSsLtz2ORGayDty0K
3RibQCGpLecm21q3INDYIFsauzrLpMYnSUdUF9TfdlLzfFVU44NADuiqomywNPwwuIWc9ZbQXEq2
sEc1P5iuLmCiEzdd02srdAVNXtO+efRKPdu2sfnehV1yDrtfBMHrh1SM5cZzfdRiIhyIGh/RTbmF
pjIyOXLzq2idh6EaRkKn2I8MtmpjNOGgV62k7z4aJ98t7C0Wlqm0rzzvtWUb+8FT5dY4tcW1f7FV
/hRRgmhPlBxtgRuxLixeLXNVFj2iHrAgvWIoFrJLH4hb5/1K6VP9ajSPkRRnUu0Uex6+4Lt2k0o4
bg8rjPTFBKmEVa8+h/owcJMCS7KoQo1pQWiLjRaoxl3AqW4F9quDjr7QLOEkx/X4WqEXbZ+SAh2B
Mg7SlXA089BG8PU9wFzPWmg3jyynF+qQFc8oP66BSSq3eaLui0Z7M1KvOtVZ5N+rVplly3js4w0C
Lnis5N2grLFrVbYpMN3Hxix+Qp0AI5b3/YF7LVr0ZKpuVpGAl/PSaWt5PoCrWnkN8bZ67MdsaYq6
eQ7GsX4uMvdaIib8UAZK/ewZvbXsxlHwhKXqupq/JUURr/zWf7CKsj935eg/5NjLo88ZvwVZXO8j
NSwhbgTJm50QmyQOGe1kbwKPGow8qTLZ6ysYV+WJ8qS6pvrI+2Mnmweny09pWIBsYqEJQHIKEW8g
g2kZTbqCD2G/WGmCgLeOdjiMKvsla4h9AzRTV+5ctUZV25YFr3clcayXDJYSkFAtXct9da8Ltih8
i/V9XwFymLe9gcIvg5nhNZti8gN00jhU0g0Rou3wv2RVx6RyjTK/upGD8x5Muons6L1XDZKc0E1Y
bu/7DoO/QvBH3crBBmSKVR26/r03tRuxcqDZ7+RgNeoBPXVzGlZ+7hQqS7Ntky240Z3leN2lC0Zn
k0VTeXKTY0GE7hm3r05T++eZSfOc1cMr+TnvXKAssEPhAXV9Y+gvok33UNq9o2MoqLHItlb7qCaY
WfemzuiTBxOkgq+WeoR0aW4eyY4c3B5/bTk+r6N0xfo5wrAddxMn75niReSJ1TjFto7cRaYNP/PS
6j7KMtQxRjesC7z0eBehG9WSDrsKK3kRKlZhtpfrB2Lq3TL2huCtJnS8MdA52MhercH2o61S7yB7
CxNIX1N01yByjVfx0VRZsNPDAtHynrBdnNn1qlGqegtymfeWG0zjwcOmwlrHlvPPZjpvmlpW6ct/
DfjXpplp5SaZ2V6B9Yi5bfBqc3mQlseVggzQq8G/7eanGBHNNcXqzUscjI+yFk958VCBzpM1MFbW
ycChZxHN8upTjciTOwzonc9HxaDT2MzqWqvYVozL6Kt/ClPZOwqUw69mJvzlIfUBU86DvtpTE83F
cIzs5X86iiBWF5WfjduvwXII8QjWOjZa838/zu9YMFq1pr1gTLCB3z2+u5Ptr6bW60+jlqtnVSfc
JXSAgzFr5HBEbCKafYRkUc22QnIrNaxZBwNj2MnBUUi2aX+30mJOMnfY0/6nQw6Wvaj2YvoxH1nu
hudvgI4CQhbrCRD1/agNsWVgTySlxAIk8yoZp/xQ/D/WzmtJamaJ1k+kCHlz2366x8EM9kYBbH55
7/X051M2oGEObBPncFFRaaokerqlqqzMtZroR0NtYH4m8p2fpbcaVr/V8Mrvv3BZpyfdDMB7mX8d
J+Lqs17pv3B5NdU69q93+derrXewuryavgmUn7f/1yut06wur6ZZXf63z+Ov0/z7K8kw+Ty0foLf
MYzeimq9jVX86yX+6rIaXn3k//tU63/j1VR/utNXLn+62ivd/8c7/etU//5O3SCsWR0aBaS9E0u7
aPkZSvNv5BempAkZlXNGeB11lTszKV7K1wEvhv3xCqKUqa6z/Cf/9arrXasDLDT71fJypv8033+6
PpsZtt6DGbM6X694nfX15/BS+/963esVX/5P5OrtND9a1dAf1v/televdKv4+kb/OkQML259nUIs
6fInf6UTw3+h+y9c/vepXK8GOrc2vkyKFV06pV8QEkk2u6S/GrEk01SddeNR1KKRXiMDVl/br+OL
mGsOkG68FFo2YwjeFkZnboPGoraqtZQ3RZQCoNaOz+yCAbJdpLSkkrAnv2Wxy5g5Mu0zp+//iF30
PjhRh7kGEUt00jQjaBm2SRJYC9j+LXDRD4B6pA+Vq6Q3g+tB+DxQ5+vaybUBoTK9K3MQSBcvI0lg
khNr5CikswXq7VUnZj0xv/ckUBE564CWkanKcKTOudTV/dXRB1Vy11iRC06yRX1JMUOxw86ePEzI
VA9hAperC96NRf38UD2YBA04t4+p7lnEKXKqh0pLqwdN64xjYFakrsvo3mimk1+R2fBitDN6JCbn
3SfABZlRBjZ2CS2R1b5Z55Kpw8FoCGoGl+t8UVZ1t3GeAsv785Lilo/DeKezsLi6mTNbNEc/eWo9
UsQMX1CwsNtfyeqBR6ZE/QVxfadSfzVPw9Hi73YhKTe4DZuFy963GCRKGb6aK/JEPMUzz9nQkVXh
lhVFpzlIH4VzU1ZOeBU8LfLIhln0Jem4AFwRvLqOEOU6THHmZMuhR7t/Mebq2Uz1fkiz/PJ64KxN
4U0XK29ezSWiVdh3RLqtG62x4KpPIVqb1SG4j7osuJceyV4BvK11cPRJmeVcG+tqEL/Bm5O7mcrS
xXUdeZ3I6N+6bpISN43MszQzobMzzMjmWXoQpk03mZJtxJj9chPRN80gp+CEEQXF0ZDNKpveU0kv
g20sBHisq/T7XlG0e9H2kMntyak1tmK4Whd36Q2zSshbD27Fd/XgxMk+KCWQHuRr/PBdrYkWPkEy
pBOw/c1ozIV5MnX3y6q3ySfUwdPKC055fPUolvViHhyGZNUNQJgsd/3rvq5iTqkepYbuXm7CcgKd
T6TOQNhy/bM0VlHAWH9tV+2Q2GgLakKIFi6+GZktEF9PMN/N6aC8mMCsSgIG6ZAq1wmvg15MWI9g
vSogNOx0kNEv5tLEcdldRJTe2rzSUacHbCwbse1q+J8mWIddr6GP3qEA2i5n41OPtxlbRBiQ9ewx
VMP8MbZydlcxhBJiIN6WwEENSe1CTgkurXumFABySpHJPf2hdKzwGaIF9SB6sse88zpi9a2F2FKm
kbGrzyuxDEaqMbz2ZlaTT0qXc5JRWiC5mXHyFJGgduM6BA1UvmEfqt44iQcFXB57bi98dJY09ryg
uq6005qUKgcI/yWdpF/SSbqJpJ5yLm2OHpeuKNvFIr3VR4Y048EZoW9aXUX9JzGSFJV1plSd7/2+
nd7MnvVottnwXLHhPpemXu+nOs2/BKbFkRIJVoTOJkDeliMoNfE/VhaJq0kF/Frctv5GaacbSTaW
LGRp2sb1t5blZftVJ2nLOVV1+4z8ra0YrunJvufHR8Plq/8i6Tlo++QG5MWvV8eOKu4mAjEXgiv/
7FWed2bnauYb6UoDFrtFCkEDp/1VW1OmPVa6dTBWT8BOfWg4Fx/OjaCJXRoZ7lZtRIIlYYHSbkYQ
Q3MA1dU5aKHNiZr7ugT3WXrSlFNGtW1uktXhNz8Mya9eGpDkAJKzeRRn1TCgg05CMFFbp3kY8/R9
7HsO4MMpKadKChvWL13MUdaDGMKl9zd9Nubv019zJP0zYcvytvXK5A7s/+Suq51d4xH6BNTrh0qM
czXM5JM0WnkDCO2tOrvTsBGfZiCDmnNPmOFzL6E+cJkr69smOko37azvbqQXxxc6uVT8Twku+K30
FUKm42hkAN2Z3jlbmtHWQKRcZenBEwwvid2cXuuV3jv/STdaoX9WIH2C033xuc4qWpFljDT9ROnJ
VixVNaknTpV7y9YeTTMs37fEm0OVRHY7Dc13RD1auyvfB0GuwqA+kNevFu81KOQfrMF+khFx6aZ3
dcmisTSJ1todDxqTkutLmIf+RXrZUH6eAtc+iDRMlX8JGlKSebn/dIl/9VbdQJopbDg+7BOLdTVc
B8s8MuOry7VU6+zyNlsw8X8btzr/GBupsFA40UENo+JYzWbwRlFrUOgrL/1I9O6TNZraP5Bre5bJ
0a8bxE+pk7SfvD7hSCfuw7dh7PLMtGLlYrd2enk1Twfo1yUcavBu+BLfamrj3AxKSfwJ2IFNC3nO
bQS9xHTXgQp46GNSL8lFsOsPcaJ4+xS0ro1DoJwD0yzZgzvW3XZLw2Hdy2bViYumavukdpWbVS8D
VlHcRJeXhn2aEw+utt+mtMr55RXW8UbMcUSbZY++ZVEIlULu4IBKfhQxVcvs3svSexJsk3Lb5bBZ
BCFsW6HRgvM1wsClGdG4AVRr4OD8t6aArxe+Vwts742Y4kEDx1q6ZZDBAlsRVnuh9KvC3htDTJab
13SHSEu0peQgfJKmMwGQgOv+jUhBBQDO6jEsbgMekTP/9GDVRP6jBr23VuXNjmPH4K4WkKSqTVm2
+8W4FyXQmeHdJIBI6eIkyr/7rGNWn2aBXRJDHBvBSSVXDwSh0ngHVkjia+W7voGJ7qfw01IplXLI
qY6iGGZ57hlBsY+BctjKY3B9KhYTyLjhYlh11+foYjAnn0D68liVZp1qNazD1qlW5wLCJuK1Wc5z
vZ2fqPUfNy4n7uc5gS9Gz5yAs1ZKilLH76ptA1ZJ2Olvx8UIMIa77TQys8V3VGzrEjUL321h9BXH
KtHFrfXoQaxRyV8kz4AxF9HhZP7eDMaFSEh9qqd9T31MQyYdKQsL3blbGDu/s8ObHKKL28wBhYs9
UZnspAuw+NRs3ILMTspQ60M75WOzqQz1h+vVvg6V3hAtGAwTexURibJTzTSShJcoxVuXauN7vzW0
54lDz62ROOYNWVPac1g7Lmj3gQ/jdAlUmGoOW3s5fbWgfL2xjOpbNasu29VFR05jQBJYV9/Myzms
NGagmTdR234TqVvObMU3onTnj77LnOtw6cm8WqHUN6B0pZcxGSrq11lPaXwOD2ZNwozoeo1qzdbz
veNcFcp9SZ3ufmp72ObGoNyOTaadZ2nShgSnYqET3IjihWmxF2B9nIOs/9ETlxfeRhJ9zAu1PpG9
U591FWDJX2yDQjkoYhEVF45FwouoWmElbDKOzmw1XyD4f/ITinNtUzmnjDqpx1AWvhgxauXFsp3g
cp1ALOsscw7c9e7XbUx9w0H5HKRbKyq/c5RaPnECVT0pSvqZs/7+1lwkTbXGEymTUFktHmWlV09F
1O2APp8fxV+rZoiIR0qkxKhYdvNGbwndL8NlkO+nGglHcH1fL+Cm2V2WW9T2G2W5HQiVbOzEKy7i
TBbBfKNPVArJ9WGIUG8ml2NJgKud3vjQNbVx5yikx4roBIAqzy1VOSJWntNsVDNx7vJAUT/8GNP3
mnGnZOCM+5VnfFjHsIiNH3Udtr8QTMvISb9m5OA8FEvDEab2EOqZtR8X9tJVJ4bMLOBJSGD5EVEa
cQnN6GkkO/G8qqRHzehoE5xZ5+Hs0D37OZC/vy539dSpNfdHj1zX5RakGR0TBPU8PA6+0l4s9p4l
aAN6e9HH+mQPwXRytbYFnhZVqtsGVSsiS1e01zEy3G44RCQVt2r24Uz+c9cWfxhQqNR8JpFy0jq2
ENKkfeCTdbXIjaroVyXlLj/Mq+Mr3byM6OzO+zFYzKaR6keNvPzXU1up52Zwe/42bUnpy8mYwG8E
FyTdJTDOfNQ6b+BNa0LSaQfFR819Byiy8x6gs/quiaEMdMY0/5j7U7l3A8rL2WID9FyrG6dQtZ23
ZOZDBZ1frCVzU3qim0lEJ614sUhT/OqJCEwaZs9KgeUZlhdvMdyorJlvwaXuHrUw6x91zfJ3wwDj
zaqz1Sq4a0r/KKqBoktQZhdIV2NyxxtRShMDDHG0SehYcK67x7Wxn+LWLx7JznTYKloUcRZN7ZFw
zwWr2FbvMotsNkpMdzHwmqeS0+r3XcMn1MQWlMMLEzP1v1RX+117MRdxaMlgpULYvxWr7YZfhsmb
7mUoGbAPWa1Xj2JzzfLYmXb6VmyR0m7IwEmfNU/z3g3QD4Pw4tnKcwRS3iMJm82l8MlIXaQMaINr
r/NSSAi0vrkRw2gF9aNXu90JJC3WI4vzauhC5UbVzA7CC9zElzy24NAFJKasvjI7JHJVEobX0Vdb
WJOOoRjaXgkC/+ANITgEaVA8SKNaUEPNLQS6IkJo/MPQlA3QNKoaHFbnfLFCOTHswqQEeu7XLMmo
FQ9BqHv7oSshCPplkBHWQNQuVhzAmEzlYIO0fcN17JtcgzVmAadUF6o9aLngChZYy1VezRAXAngp
8tS21akxKV4Ok/lYcP4PylPQP/qGzvdt6RnJXQwH4ANnyj80sV8MS9SHP5A4LIa+bGsqGEgmJVq8
95WUOv3YAycQANqbwWudx2lpqMqFBbgmOpZqkfMYZpbzaGm+c2zHxNmsOlNTtFsqnC6ikqHiC4zN
ps31kBxFZhOjFgTR9TKrbr2M11Nx3INNc/FCp7+hMJvi9LScP9gsuXeZ2RGPXEQXNCrK9s03Y680
T4npHANVn8k16YNLSobpNhLRdJJ92gXNSaxRNX6J/eWonuycdxXfXvECWwXgezaEkFYwddVo+QFY
jugo4hxXZFFqoXcnolaT8ankH3Ij7O55U6XXQfCzgDwMUsNevErDUjZ1TT6/iLkDYKcO4bZZ8bW1
ywKmBeCAbprSyY88dI0nDht4kgMk8K/IBn4bQPyvYASOWweq74dXviY4AXCx4JunsLyzfNxRvOvt
WnU2Lv3SSE+aCCqqi1OFfgUGOhaFdKtNbyQtgJuISd28Nbw2/jAkrRc/l3nXfijV7rvWRQfXqao3
5aDqz5Slkx5ZN6wUo9B4Hsn22AXW4B/FGpns92EtMUjAwHmC+fuS+KRJJYtzTQzxkRLwsxhlfFx9
S112Q6IJy/hTUCsgXC/eSgmw/wywvGpZ6i7lp/ZWGoqvVCt8O1h9+ZZizplYkgrY5ewn6dZN2a7m
pgkw6i//ti+ORmhZ97qjf/czCMnGQUsfhoInJctJ0PHJRnzolkYMY57bN8GYvWvt6qdqGZDnbnlX
2/H26t/ZwTkO57tOIEoX8HnprU37B92UWf/Jbx0Wx3z/C6Udd2YaJORK+yDuTCYVw0vNqd6EOohB
NNLrS85JNiK/MpMLGp3CyL8V/XUGGfLKb9W98CnB6jjwe/iuqZXOIoMLv7jSOkR6r+8mN4kNjSzr
Nn91lBnXucXPCBVrX/FUAakbjoDt4IIqzbc2KQ/Wgi0tMtAmEcnDJDSuumE04DB6IS8DO1HKmLWp
XSc+l+WgvCFx0Hrqm/ybUljDrUiEXPUDezNr1/O9eYI45BQlxXibd64GSw6VGpMd6/Cb5vqD6KTp
cwuQS1cv9iKWykzubtXPN8Rs+f53dfiebOiICjWtgyuwyA+mN3V3SdJ41KlEwVlZkF+ZlMA1CULh
XAfkoAfhg/QsnbdNoXWgI/9ugGWM6LFvfRC9PWcxMBSLi5b+0wwcJMkcWeGGgEOMOo85xYZBltrQ
68TiW08cGPjfUohJLlmbFhdnjN9EppUd418q0Vd2HZab192Rina0fNDX0WJ/4fRrNtH9fcrS937O
3pbBkSQnd68NXn7XpFEP0AKVBiU1JpvI7sPvOWmeFBH9w1/mowE21odZK9qdr7npQ1GAJAi4n36a
7Ep7sFmj7ey+K7eU7nscPrTzbWiSnn2oQ0qJnMYZdy+U0pXGCEhQ71vDJ12LnG1yu/X5djVPQNx3
m87nY4I3+ctqiICHhWMNzks1K97ytuVxDBypSFRKmJemmD+JJM1QmsuXZqj3ejMVb0WnRgDB1LPL
jxuVD2k2R7XRXmzmogL+RD/OitFtV12Wte5m6klWXycak6++Bnf5dVbKwc6UycUbmUN0uQe2rJ+O
8UF0LI6ibaVH7QmckYeinKD4gGbpbe/Z4x24mXfxIlEmX72dQOE/AJo270SUhhj+dxLlY6KTuKWN
5T34nHjLIFG1VFsfQTbotzXA0NQJjxOZZD7UjGOpP6Rkx5vlHN23iyR6PbTNC2uHs0iuOptkKepT
dXSg3NqI8to0qv7g61CFGR1Ic6ILB9W4N6d402R1vLc9pbqPSovTWaB5T6mjGff8v10Snh3tXW9z
gKL2ZvivqdS2GWAoFHP35jk3o+JLWFG46oJKBdiRouyTuXJuTRBKzl6jmkeHoMhjTz3kDggW9YNV
RF854ar/ceIjjBrBgedMfXSonnvsPN3eFlWAzu46b1OwNr/tWu8sVltJQLxPJ77icI3aJ5VcyJsU
ipudodf2LWXz34FUCCmg0KD0XlRrs+psMNpPhdpRb46H6JVxKnuwrH8Oo3bz/2W6P11VdMsdsu/S
9wGZ8vVyfNkuTbecvEpDsdEuJuH3dlWJR6BP2qHTVf6gi6/oZLyIFIK+Jd/duhFpnZcqmRwskGNB
udS5I618oVnOnqs+pVjU+QyUvffQcMI2NXl1KnQ1us+Hlupfy7DfEA2CecrzAVeCh3QDLYb1ebS6
pyHhG6yMzdYaOONkl3+54qu+gFqV7uRl+r6uTEplFmRV3bBopLc04jIv6KzdErWO5uyfWS+nB55o
wFyPYf+VYpVzRVnlhwBwoyP15f2pivwYGhv1q8V37JS7DvA7hVO8HylAOnruPO1FbMa230PUlB9F
9Och3qmWEd+I6OkL+BVEF5eJR+X7ACQryo2A3qpUVbmD/5m85hz4tUp19Xejlv8Q6yXeKqKXeD5Q
ZP0Pq4jZY2nup0D93s+zB/KrrcI6lJrk+rZ5Qnb0wA7G1mAs4T+zy5RevRNJmizMFiAL/Xs8GHm2
H50b3SbQT9jAoBxGNa69ZbFOYUw1cAhEoZkYTKgcrlZ+aiYlSot3Wlv6vtQHsGd/mb3KMsqdzHid
lsrazZT7yr6FKmbbp31xtpIMnkDoYncz+edfVQsQBt37rMyDtZ+1MDp3tZs/GYnxFRLP7FgGAXk6
XVDcSeP6Y3s7uA8iTE1VdbvVaCiBtrVqKJbGrhpOABq+9/OKYkKv1jee7ij37UIYwmlA8JCnoC1Z
mvFCX1Z5YG4GF/DJqO2IG+Amo0Cg7W/mHqZLji/iT50ORqVtuV/aIeBFl5TgxPfUZXRD24MZUXhf
gAn6opV9/WQaU3JmqaTtgXgeviQsj1PD+2ISqeOktlTJhdW1t+bsfpdx7AN4fVN28mak4pHziM7k
vRtZV0gydXwyNVv7TEUp3J2kiNzI1lGajK1Q6JS8ppbdpDRRRdmn2lYQhOeOC9JwOTt3pWfvZBPq
xgtdWx5sNb9VH5okVh+KxodqM9BuRJJGjHHibwZq4+5WvaHr5m1XGnMFVaXaeO/t2ZjvbD+aNr0K
qeAMyNze00f3KGKmWO96vdjCxgonxgJbY2pxyKemh7fSS+YwazbSDQI3aTarSXVbNi21RmY4Q144
/uhC+7cxW9sDzXEeb+OlCYjC5LvaGD46hd0dxQD7lg/1SVR8sM2cisOyDhv+1gPZQ9INF9ideCG1
WF44t9dmQfK5ylenjiM3Da4vALGWnGnJim7Ac9PYfoYOHKPgUiuEiuFznfVT6/fGu4Z0ed7qsXFq
M11/p/b+DyvQd/F5GmCGY53gbqilC77OTnKsY9P8B4T9mybuCPIB0sD20b+xG6d4lEB+qlfzRg3y
8CJioIXhvlKBJnMT510zzvAjJfNn23fLQ9qOBB89p/646ItKnz5TMgssK19hjne2FRlS50Ido4+m
mwBm7DXP3QQKZBb130XtZkN4LI1xY2Unmz3aGeRukJqXnvm7OCnjsNAXYr52r+4h6VZQhwOe+2vM
q3mu3hr0AvlmnTPwnDcOdRDHOneGWyUoBgjvobKyBu2hg8vchMwXnVgTdRxupSnq/FkZA+eYNLHt
34kOaBByaPSy3sgIkkwiwtPLrFU+JyeN858S8le4vqlJKtPhkPwq5uIP6MwbsVpR/Klo1O40t5pO
VcMyIgpbToJKO6JK75ejVIEB6WOTYPaFbWySAG3Zs6ApWYTULYcYR6VO7EMJnhlo17qm7oKg/acs
CeUraQVPIHUvVFb8JHvn/wrtezf8MAgB/FW3IGS8Mri5Q/HrOo14C0v8lTj+9/n/NM2qu9LH/xqR
WyCr8NvlbqLlbqKFHlq813u1Qv1tYObGRlOaakeMoXiEYSx/dJYe+QUUMNkPopFmDmGRqwfbeeHq
pe3Efuh0HfJrhrGaMh5jfreXkTK16ar9/UQsS1Rm1ocwXlgmYeQojA9zbAXeRuO9ele6w14TUcZl
ZVpwnKmaBzWgbJwyv767jcgIXe9Mrk69r8MDf+6Pq8Fru/7SEHS83oapLiRgyg4iZ+dNRtip8wiU
6lblvkkbz7wj7+UsNnVRFYMDUIcxsTpaRDG0ZTfsa83zdnrMOnzLDs7fNNgXNmjn6sMf9cEGvOdW
ZuGp0L2BzWa1k/vX3oDqcue4ycmNOuu+tYqU92vGEajWqKTogGxwH8+mdS89N6iNm6Btn65+MiQY
0n/lfj6fMv4ZBL4Z4fCTOLWNEW3sZVbxW6da8kInpyzO10tqYGVEVGXthuW0cei7gBK8sjyJCNc5
RMAWpUgiuhlQH3X3BGGAe4Ffwrk2r0QxiK734uhQTmEM8iC5f0Y8pBv4beo3cMzVb6KYMy+z1Kn4
Gqaaj5mGOpOXOnHmLdju0gG0DhHFT8a2MWsPkwDzdeyr+ZombI9lQy22Buv5xSz6H43XOZeBRQMl
8CAtUUz107BQllcQIQDHacVNUR/ALgdzApjBSquCnczwoivTirdYfBBE+KFBjTSrkEdBvgklZpnB
Cd/G3i0l0wTZBgu29HLI1N1VpgrVvb16TV4AgoUdfn1hsWRQsYwH9ZztN3WCLMNT1itm7SuXmapC
1lc0VlIq0DBz6gegj66dk7GMbiPqXEGfN85xlh4CYpyn2KGsai4r68yZrX0KzOGtYgxUWYOKvDHm
vj2wgZo+J0QRqD+dPuoBmAh8Q9pDnfZXfW7X81U/ZPoLvfjPpJNc/c20U+5gVQSSZQQ+aaiq+3ph
100TtsdtOUXneeHeHRyoBTQI9A7NQrZrsHE58YsKd2INgGa99e2EF9Qytson+1FVolO3+EJ94J7d
wH8PhOn8prF7Y9PUoPaABbcBsdv4Ymgd9BhBHwFnblLiqjf6Jo295L6PyvQJxqWHCjTxT6RZ5Qc7
aBQA1rzyk0clM/GjkmI/ONo58Ic1MbujRLO+A7oaAqEKEqDBra+qwA4BKOIkv77TaoVYWkZ6tjiL
jxhElKZ0qGP3Axh5gnDBfFkdpacskM7F8G2dXtQyyaobwuhz53xKx2I+1EYTaIdqtilaVNiu7SAi
rbY8RxuWUYvJipPqduwMnuKZF6cHAkjZ5v8aRS5VfDY8Y3edROa7OplJ/0FTjPoUG3F0vzZ2QRb1
MG1XDfBI0T04lnAlzJH1TEgyuBHd6iK9pnTnra9pym41aJPLMKKmwdHqM+oOl4tdldItajI7QG/a
Gan58i4Mh1BcV3Zf3DoZzoE/9WdPdX40ohNRDKv4wiWulHTzQv41jTL75taHVmsr1nXwX+dylgsr
bRme4Gy+AdpjPkajE27qBUKrBdkfKAC33JWKZ1zy0AN6S6C2EkCj7hLOd7aTFRHs9etJheWSMWrB
H2Wa9Yu4AD8QgawEAVMQlNZpTB2H1WOtfBoG7YbKOdC41XDk8GvBLl/01Vx9NxKQOqI41O/L1jw3
YXcYlP4cN1bxNczchrekobyLYrPajY0yPNqqFR0dsDUuLtQT2y6dSqjtdMDv2/ZL1jjxO6NUnMeC
QuIcuLd3Pucxz0VwFpM0QD+Q0qw28AbizbriTdOYGzh3v1VwBT8nkNvCXKFsRbIgM3p2Rn5kbtLt
JtbaO8fY2EqUPAVh1z8lYxbv3Mxvj2lm909qUcR3PAHfi1GaMfA/u6wWb0UCjsM5Nia1m7FKWGjL
ZO4ymeeEPyabm7Q7Egi+m7qWA7+5YA2zgPj0IGSTc7KIIJ/snVY/ViloQFGkDLyEfzLxCDGOljYA
O1vkl66Gqim/QPPiALFMFEDJQk6ZxuRRMq3IMnyo2ix5lCSsxdYsktiCOH5o1FTdTC2rDsdqS44L
E3VDrn751inM4i1raYol8jk/iigGo6BOOI6de1E1Vl/f6q3zfPVfBgXKQpcasOlJpz5Ot4PZfo29
oLuICycZ7kM729t1gKa2W5WH5G2jmZvEYRGclFFvARWc+jdepjzEdaCwWSLx8x7Ksv4+GxrO/9WU
ohUfKM+j4VCzAEdRffR9zeBD9JttZYUckS0v01RPwDaOof1ZJGnEWCweq9u/1009LHxjQ3FvouwL
2wWdkD21C9zIfooz9zKOYfUAR0m1haU1+/afPTLmGH+fo9MqOEmMIjhVSdo+NZPy0eceb4tFqvMu
PM3DqG0VxWyejGJsn5L0o26myVvRWHCMwGRoDQexRZPn3JsjOElB075JY5205sq8Z28KM3fW918H
XtmhpcQfW8czDo1nRDdFotr3HQ8De3D9S81rrqZcl+44e8reLUmAhPXdBQ5zhmxpbvV3E9BLV1Hv
bf1d1/vOC3G1ivOfxubE/k5g3maz3t5K46kgH/DSLYBy/KmTntqBeEEo2OcUJF8SPKcMWl0VZMnd
Vdkt2aRx55wy25jPcwk6toCydzAg8U5ynnttVk5T35Gqn+vRJ7UytoB+hl9JnCQdLHLf6U4MRWJJ
Dk7SA+xqRPfWoOj3CQgyFDfxM7nNgnJ/Ndpx69zYgfohpKSBox7/fdHwiPDsuTv2ENjsCm82nqvQ
bC4cf/QbEXXAwR+jJoGkp1a6rWF80PSyexJbDcBColThvUhaOZVb936OeJQ/goHjXqZESbYkAEAv
MtnTXV/Nxha6pfCrYzgHVkrWh74tQRXRQciyJyV8Xy6EYIuDjEwWYpJ6BNFJRrK0jr7OlXXIJ8f6
MAxDeeyTfRgA/T2TMVz/K6rgOZxaTXlv98PX2qqTB5FU/X3Tteo7Uuq6Nxyu3aVpAfN353OSqafB
VkQ9H7IjqcD2njy9jxn18TdVbeczWfbKfCrJutZTQkPq0ljhCObUr96YgZTBZmA4iEEarUztq58D
4McF0LDtOj5tOESB/qhrQIDww4OTw6I1uh0743pK7r1O1XliptpbkJqHbVI2Lh/6HGwapzaB4zLG
bekGxcXuqsq9djO/LC6aaxGCdkoQGZVvnQE6NwG3AqqhkTTwibdUYQzQ4nTt8KT7C2d4ZsbfUt/f
Enrs/sni/tEEjOrTPPGDMY2qfGy9pDz1g02MUMv0eyOu1F2ocWAPZvcXGTS5NyUoRN8da8g2oZrX
7/IeovXa8ftNHcAAzvlgD6Iov7lmMutTm9jdMzGJhWuM3Hax1kUYcMhjfhOjUwTeEx+MmKSB7vw9
/N3enUiG3bhbwx3IOFumBrr4j3OJsVJm9/e5IghPTEPz7sxlsMwV689Bmpk7Cbv1VpfCbhS1P+J1
L+R+VNxt1oE41Cxr61YH+2MGD+YEVoT1nGqxc6j6PNm3y1q7j2ugbxWewP0iqqMx3xO15twXSdFK
/WlM3shAmcyxyhsYPAbeedghCKqo1sq8i8ylGuOfrxS8K4OIV48R+Ncm0FuL1NEwiQ5d33QbsXh9
9cMs4tVHzRrthjyPm3VwXLKzCMAP2miTwWO0Jsftottwm5HGyllgyvN1UfkL7LkaalMELRPdq3cW
kVyraPF5BiJPdbVPlhqSZtx2/mEIiumzMYM99VPdVSDtilp1/qj+zVsmyZeY3m/eog7j+F9eAbbx
qLr9iZ2TdUxAo382p+Bbb9fTN0BC3ioAEL039diiuMpSqdys2f5087wRD2AWD0PvUc3phyUJ7d0H
I9bGrcEJ/B2rSZBXVaUt7kTuyBsfFlwob/jG0hrarsL8Jw/Ke3hl3E+DXsN2VBHVdoinHmtwds5O
0ym3fe/p+7kYmmeAzQdw5ZrxW1Eby4PH/IfA0BHU4U2Xe/NzT2IL+CQqOV7Lp2bVpHv8QQ+H2l1r
lupz4IIFO1jWD/8IoqjVf9Uv/v3i7zv4y/zygf7uv143YJ5X/nI/v/v/YX65/3q5f2cq9iMHKM+G
Z30PjW741oECPScp/DDuhkq6CMB/Kz8RMtC/wZ/+rzE2nTMgtz0LTss6gR4UH3zXnz6D1wYUW618
cHQwj6tFD3nx9BlEnq35S59TaHfVL/6za/YnoiftJoNw5dKYSV1v0kyxL9VgOBB49PpOLNKIYRWl
VzcGQ16Zi7g7d+E4nlb9pA0WkbJQfYLWGVymLNE/lX3zzuVU9R/wdjPFAW+sm4fTCEfNdgSG5ZCW
Xg20Hw18WvWtiNKTRhk4Lg/MtgEJhVeSQolWObd30iSl195FSyOib43WFoiXdrfqarMjji1yoMzx
wTCDeSPjZIgYphJUWWo6a+D9HfVTPxtQvdXBu8K1ott+cLSrfoqBOBlTGzpNFUYS9gbmfT8A/5Kk
2blyOljUU7K5/g9h57EkN5Kt6Vdp6/WFXcChx6ZnEVplRKRkZm5gVAWtNZ5+PnhUMUl2W/UGhB93
RzBDAO7n/GLrZhh3o92unEj0wpuzoSJP+qx/l02PQ8j2xs3ZbtnjI+4g06ODdwGU0g7zxTkG7WbE
2JUFR2hB87PEFXLb+NgMLhK4wDJQPnarcukPDoyCRJxlrxXOPCtQYmtND6bHFiGueTfMYrJZ6qru
vkbB+ElDl/CPJL7aKBn6C8sCHzHNPEFk9ddtwrpF5MAOOrV9FzDc+i3Oc8EZCah5i6n3WPmixDXs
VDsAGaAh7KaWxUG2BlIjF3lWXuquHG7nCs/YlSkS3rMBIBAcflhDqQ/1vISZeFdlxZBvq25kyYyg
3pLi5HBnQtvK0IJC6Ufvvnh1vhyK0UDvtlDWvpqGh1jrp4fajJCcRVhuN6imu3aaoN44A46xmuIP
L008Cz42WbAXUTu8jE6kLdgAZvgw0DuVMU8UDPCMNBxwKSl5Yvw4YAL5Z5P9UXRQ3BI9erSAztCg
uufabpesRaiaRBq3jdjHE2duwrNH9K7LVtGg8yfp9qyumYMlJgW/topavBbK7CFex+6Fglt1NECX
4A2ldPAlg2DDxZtF2cCOyBxH3MsDi/uLrmpIGfpol93iyA4YSnGtQW7f5wnElFBMyG7/NcUIy568
YfD6EZoQ6dypOgntj8tQJ8XYhifjbWqNMOUymdpspXkYIVeAce7iSeifkOIvfbX5lJvCPzuIeS5k
WI0FDhqG9aqhakm939lgwQ5uKiahuFLEDFdWs30VV66yaqOKPVKeGZup09KLE/vZ7ZBidYIxNBLY
FlCUcw6ycqvq+LCZdTteUr+zYN9o9jsSzZvC8PPved+85pU2vBi22q8VEdUnHN76U97k5aoXbfPU
lam3okQe7motnF7ILwCj8SvIF702vgRO+66ANYEmSEv1TdY3af9oZI3xpIKd4uOdXjKcea7B5D7I
QeX8lYHzoC3sEKVlkbVbRR3iTWmg3wf3ZXjWO/ek8Nz9bDnoYOoD4JwwxHUSSia6dEPffC5HKHS5
nTj3A8pix14DBzCC1P5cknzTXbv4hPJ+svNtP9zWjdm8zSUjOQCXXjRwx6w7VJ0QjyIsX1ryrluf
XMCumoVfG1fTnmbE0Sau7PCA6S8kSMSslph9iS+D8kcplPEbgFLufvDFHwLXDnd6Eeo7p/bU+8ZH
2xvhsekb+CEEtJSvle8k4G5qcfVtbKvrzsZyFqhDltfR0Z0VpOXBGyf1BPYn3YwztOIjdjtzEJl2
Gr5Qtx5zHhhovMW2bhC0f1yH98bCCBV7tbLIhoM/2aQWfz+VbXkQhjEcVGgk/z5IbRSVsrPfDwcz
KrkKAMYAjBBSCSogMz3UurNfheZ9UQ3dNXI/R4aOrXqSBtnJH70H2We7jXkfFJ26qzIwqT2UgmgZ
m4Gx7nJLo4Y1t31UZpfcmnNk3xjuGmg8Fs42LVH5Gwuh7aaKkjRkdpt1sEbFp57Af2Ng2bXXug6B
/av9WbYQvG2vheWQYc5isZYxeZj1FPAq0M4YmXApGWs88ZpqSnO4jTBfReofyFBMaIl2cLdysBZ4
x8z4x1LY91Tvo0uiupjMBM59qpf2fZaazQFP7XAhm749iAtuiqTwOmf6XGv9YRAgXRQ3nnaNYhgb
Fh3qGwBE5E+VfT0o92SeuvvBLuODYwp34Xv+H0YRz0u+2cPafLRK1iYNdbPFgILys4ijZFV7Zc3r
JxgBgBK8s2sWLLYNZV1NK+fYBmpNxTbvLt5sV4BE7PjYtqAER0NJX30f22bbRqjOslAXgOd9X3h1
/AUXP3/RpQbGHj2SarFTC8wgIqAZdpc+IReLF1Yb2fctib/1OAA/hDaubZqyho0B8GBnZUI/dix6
937H2+io8z1CtZqdMfXxHfRvbkXWEF+wWuSxyC7gfpzNTEq/mB6xN1NJj2DINtiOifbKoL3inxDD
OORHbSNk2wR2+c1Qx32RzSL8ngljuJ2wOEiDcWF1mv08Wdjjhm3FptqvYEiLeOXWfvUKAglnCD1H
fFi3q9ciWbAX8l9H1cpPSIkkSzkqseF864mD7cg8CcmXlZNkyKKKujubtVfxm7YqrFBL5cUJXEiR
LtmJXHSPpq8s1fEUmOcuKUI8a4bsILBQ+qoX2TdTNaM3VQO+GEYOvrKaRd01SSaAshZSF6lfnaVd
j0C037acstAXal93F2emkUkmrWTcgsXskMPvHpyZjitDfeyjzpJ04uA6SfE4wV08YDLdLcoq7nYD
mLgN9kjqJW7CEP0K7SxbIGUBpswHlAubbYw+MU9I34jWpd6LhVKk1gNyLGIxDpb33rXlBRcIx1/w
qLVmQVte9S7MYpgjZRZuMj3nSdnrsQI4KsHTVUQ2xIzGviNNpU8rH8IV68T2dGuWnSc2jYkgk0NZ
mo8hijZOrKnqQY1rfLaQGV0kwivv5CGdizcV7/xwC8bZDvUa4yQ71dRAfYQc2bo0MfNIHFAhjeFH
50RPN5aC9P0IDoyfcW5co87Vr0HelWcIhqi6/hWq57MGhUlvGO3jR3yIFWNp1V2x0cLYRycaw87d
7XLcEcHujObtUvLCWI62p7rq/9DqCW39Ici/p+e6d5rvSmy2C8Mpx0enmlz+UqM/sLN1V32Tf2EF
YOGiQQm5U7OAShgUO9n86Lg1KV7Fbp3d/RYfjFZdRehqr+Swj0Oek8IwsquMGE5aOKth1NqlMNxs
PXgHVfjdgzwEDm+tJzp1L5solWso/qLEM9Tdg8K38AGZy2zrOw7u8vMsGUNNE/a6FrkHOa5vIL7E
k7e5TZiH5SLINvXkjSs5q6+M7qGq1BcsSfOTDA0OXrNdHZ3lJLB7OW4jwa6gQnHWehJxo4ZzpV71
JGOR5efuKd4UP/U3hqX7B9LK2oM2Ie8qRwx2/YXslvpYq061r8y633gNXsFqHu3rvDB1TF6Edy4b
+P6ta55QJUHCFS+BlWnMIlVYE66Qga325C2dV4uHS1jYxksQatGpB4O2LDzLedWDmluhWkXssnPz
xfSwP0mdYNnkIOY1zYn3daprJ/Bp4TaKov6SN02xRm1UfSBbby2Nuo5eyjLU0JdJ0aW3xncFQ4iv
dRfti1jXebY54zb0Jg9eCYc24ObsZqNgd0M23vIQ1k/GN89MnGUzudOxjDv7OUysdVBMxNFf2WoT
uqlmpg9vmSAr3SHr6pGJwIVcpwQyTx9zYGFBMRSXtpiqey/oP8vphSOsVWoiyy6oXsdhekeyWd+7
LlDzthi6s27b2TrAbffJLDUTCmsWfq4t3KPllqfq92HXW38gcvBsWnH+FuZ5uVRrTTxkw+hv5BV7
th63K9rotp6VtMd8arDyp3IYTKD9WvjZDLo7EQs2UVwxA1XxTaPiNX6dvWd0EThvVqjzefSWftLT
wHgMemAYfWK/9TpQFgX1gb2BivSj6ifsIhEomAo1w9Aru6Ho/Mxoj9w52qVE0YFqbZdj9sVzyhAD
Ks9ZVloldr5Ls+8SxJL6Htdk8jVgqBtjGypYhMveIWaHFgDJXspevYTUbkMtxNvPPCqucFZoFvtf
kmDNw1/7UrZag2lXqp7MsE4uo2JkM1VteJoRZkUu9lVtjc/s9YuDL6JgLYFlv8bDOS6BaL/GC9YL
/ykuxytDUVGRTM2dmkT+JnW1AAt6PXoOOl3ZtjH6B7YXxc+9UIqDJTC/lL25lijsO0aeSHOv6wrc
1IfkbtLmIk5Tf5FwD0PpkkPfI1Pwgf6QMeqdlON/oD+UwUgOMiYBIrKjNqkL1IBDbR2hYxeHtjtn
0ikjK5F4Kx3u7LWwsDwp3hocr1+qWUCfJCAKZ/PQ5LsZb9ocVKPMFBhja5zlmZjPEPS/DMqUHGTo
I55nVrPtf8ySHRTE/5zqNeZPs0Qwfaum2tgJTYsubRrbqxy6z8osUFmXMXnwoTbsROHiagWJ51JX
XcsCF+4fPC9j2U1xx1/4YwruYFu3bJ3jbZy8ludBmmxm4spPQUX1rJU9gXdozTpUVp2RV7sKodtF
4tYBhpvzK8S8gry2vM5t9vwKRtHZq9TTyDvprXtvTRpMO22ovrn69yKPhi9mkelL3ob0QmnZPAQY
hG0EdruXQItNPNJqe62kLjtLrcteLLWDnVOKdjfMzcyskF6OneogexFz6IAyBf1pVMPsxWzTdzfq
rTOc7uzFiNjK86s6NAFfGzXhVetJLd7A8CFvFBjROVLc9BHm0EXGTSfPQWhAGp5wVHqz+2I1ulb2
gu27cSz68M/pXorEWIiK+lm3kv843QfU8mZN+W06IuzG0bddsbRTHTSGHnrL2CXbE+sjewGnjT7V
7auLqNFzU9XK1U8opKdO9KnVA+dAiqfB06aIPw3sWjeqXYOW4jNZuIpVb8Xo4TCnV8F5aHBnH9CH
3tUjFkmKP3arJijMlym0/igS3CnK5B5qMkvsmYQBX2MRWfnZ0Y3hJJ12pR/vHOL7jh2H+ZdF749Q
VeJZ2KeRB4S1avdVUj5EqFOrWzgBzU9NvGPaPVZRD2Wr5ucgrmAYem660g0DBcT5kKbte4Jcyn7s
SowDxyZKLxqK48vIttuNbMpx6tyRjoIiYqVntwtUQ7Vy9QQUXqePT4NHFiHS61ccCEsq5KO5Ao00
JxQQ3EaTO7kbeKi9mE2yiM24eTV0Sz14g6Ms5SzfF+0yNbGJlr3q64i83yuJlvCUJjipwfFuWL1H
6WqsveJQh6q1Iq0ZbLqEJzgaA50Fj5EdmG3cTnOEumsAuSfwQ2RJOqr/cVCne32WyVmx9nYWTV/x
fEejbEn2MXp2mhhkFl6p39MapJ5nfYuAIZA2tqdHPcOGdhgM/2iY8NmQigjXig3n3qxy/Iom0s1U
09FHNL/03IUpDfpIW2KbsB28wt7D3bbOdeiWK3dMxGslzIt8ISMMdjFcSKzheJAW6gTUIPeiizyz
6vKbogQ2hcBf4mXVuBjY4y6ekvrcDQobzk41u1Nn1f1JnrVZ9OeZ3ZvKUQ2BijPgI/zbUNzR+1tv
2826KlZBYjKmbBa3QbpzsbK6lc16PqC7UkSvsrOY4SJ5uBgTJ3mSxS9bMT6zVMruZBf+AdlK4G+x
lZ0sQZLbtcrQVQ7pQDk5iIV/xcTOXGHUBLQphM0uY958Rt59raiCcjEuhbd46Yl611G9XcgRHxOS
EGkp1x5KUJp/XSRM+a84ISI/88vIuJwVd46xcmPsyGXHT1fnBY1LGKnFPVuJ9rnOnLtw7ECCzC1H
S58VNXTPsmXX+TcvnTU5xrR7tnF0x2uymE7m3CzAMy9Kw+mBTjBTRbRmKXy3O7T11D3HXTAuU3zy
9nIuGW+sJSNj2sm5g8oNe+wDY3v7P2gojHgdrglyrkORa9PqarKRvX3smUAfZ3+9EgvOKrWwUOz6
4sWzot2kCvvdMhRrlQB+gDwUFE/wB6+3OKocq5j9/EkdsubBMcRnGZfXCccadU63ma5WBve6aybn
fWgNjbttU12CMHbPljAt0hAaGoJNOqzqAVvJ0gn6KyzM/qrM9PyKx+SkukDOfsRNYQYrCpcmKzRG
yA7f1DCryFBgmUN+oSouwq7jJcOs5ChjqRFHC+6Y5qrcNxHgb41V/Lp0xbiPKWw+9fl031Q9PkEN
ucDRrrsny4aMiEPAqZ9bt1CAmkmF5qxsRfDV8DJP+qNsjl6Urf0kGDdeDAbRaVtrk0nmjhp47aKY
TzGP3xhVF8xLGGLtzO7RwPUWqyYKAOHMOFxtirepOx2ywlbeGm6pZsqKnK31DpFRvl0gIt+a1N1h
opY/85CojyjEzg67xNEI+jrieqNqj2af5cFqvAZlqR1DltlHHZ6M05IhF9y0F2Y/VA+Zkrm7YIyG
7RAl41Mqhq+k/q2vkcV9BL2ET3lhJBsH5MWBZHp4RQIXORkrtr462YOlDu2XRmDxa3tWcnY1QAF1
DepVsVPjiDZCvfBY93CboykPXtwbxzkxA9x/Dv506sqo3pbphvowmo9zf2Nq8dKdt5os75cYEngn
8teGs+ptNVyFimKv2rSxzzh4t+x5In4tQVHuOl23wdfQ4Zs1gNHOHCApcrPeySAVLefWbQYBZBPX
6hYDSl2rVkPvRNWt6QHvXHM7G0th4TU2KXfj4TvmLhU2DdH04LtsOBFZOcuWnED1UF0N81ZVVYo2
ZWHbLsukrq5yiMczbD/lmrXQUQN+MOeDLxDf8LPY3cum3vnJOVB3MJ6vUO5J61cvJuoL/gLi/IPK
f/kt8OMYu6Qwf1ThrqzVFIuBAlWWve1NwZ7dkn9O3BA/JHIvj4FfKgt++M17VyZ/XlFQA/nrijW6
WVt3ytQ1VqFiZ2gxmhZV5b0ixPy9svTqGsAkwO7RfZHhUVdJr6STu3XmUYWtb00Rak/stidM34XJ
Z028Qx93NYDlPuBMVb9m6Ur+GyanfrB0trzQ6ey8gIudDD83cbdUFhShrGU6Thgt9UZ1ihQIp5tx
Pu1mKyB5qLXSxjuEMQUCKM1CBj/G6Cj3bs0iVZdhRtpROgNrYtxlDYWqiN/kwgSj+TzaiaAONMED
9nN/3VeN89JY8zco/4SxmHv2+/CPWwvQ5q5mtbcKjDb/NJZpw63Vy/a+p4Qrx/O6jVKCuxYuTl1p
x5PK67stX9n8NUP0pJ0TtwYUmFVcxNh/IkR7b/p2vMDabPrcgiTlCZYm9yKOE8qnPmzFH1KN8kwK
Lt5UGW89bLRZ5Xqbj3Fd1KfL0Er1ZYY3X99m/XWcD0npkEf3i+9tigaIbMm47oewSMuRtSj6y7dh
blKVl8J8laM+ws3IAscUebr76CgLEliRDYBRXk2+Xq12GnhXPYs/F72/Nrg1nJN6wOeqHcOHDCzP
UligUMcKAEMf5OW7pjUvmF6G3zOdaqhoueu62jZrtYItoOEfhFNjKqWY3/Ux0F/dcgzI4KTDk+jj
YZUVpXHtkIDZiDqq71oBo0T0xkzo7LvVB16+C4Z26RQuFD0KZlRY+qC+k901fFCcYfrvNRvEbUk6
GCmePMYmLr+fWgsfHQ0YV6YU5N5jgfkbRpN82mFzaMHjvcLMk8Mj8iz7uKuDZVX3+Y67FLKLdWSs
gvmGKw9NExXBrR2bVVYt9Bom+T//8b//7/9+Hf6P/z2/kkrx8+wfWZte8zBr6n/903L++Y/iFt5/
+9c/DVtjtUl92NVVV9imZqj0f/38EAI6/Nc/tf9xWBn3Ho62XxKN1c2QcX+SB9NBWlEo9d7Pq+FO
MXWjX2m5NtxpeXSu3azZf4yVcbUQz3xRyd07Hp+LWaoQzwb7CU+UZEcBOVnJZquZ4lhhvsNbTi/I
BO+ie9FJtvras5+gvYM3uvXqrCyRvLzIjlwMUKvKHF0zB6Euo0vWbaMXr74TOntnSpqVbKI1mC0r
J41Og1EUr+0KRHX6GusUg5JJS5ZykBp33colFbo3svA5c7Lz1AzVVTO8Yuf6ebfQ9Bz6uAxmpQNd
LfBOskVKtbpWmjKus9qNV06ZVtfc7j7//eci3/ffPxcHmU/HMTTh2Lb49XMZC9RQSM02XxqUc8DU
5ffFWHX3vZI/S1N4PQNTlE2mtZEW81GnvshR7CYSNtPsCHwt+17MnBl5MDutxdMn/g40r7rnIyce
xe3hxyhzzpT8CKm+ZaDKq7bLwo+GlwTdismjXCBbYIMho4QvQZO0D9nkQOZljK949TkyDbIi179/
Myz7376ktuYI4eqOJjRHV+cv8U9fUgHocerYKn6ZqrrZaEabbgzWhnvSmMlz1OcXx4jUz5mTUmBp
zZB8dhBdAjdRFrKjcIxntHW9R+jG0aFL3XEdDyU2e1XziPkolpVTEjx0TZTsb81gLh3I+oFKQnbb
KhHGM0HSwsH80SNrDCN67nGPVdlHxUGeCUW37z7mylkfF/1pMPPl68oRH3FvAM6KdCDfd6AcxyIb
/aMN0zy/tQMdG0vera3steYhH+MQyAtuM1w546M7idLMWmI67/+Xu4gQ823i16+rq9uabgp73jw7
uvXrJ1SrWo2eOeTuTgnLTZ+qLu5B6P84LoRK0gzsS7FGO0de1Z2KxoWk3+XNq12L8KgnXXYfmlF2
ryW4fya9a+xl7HboYH74QYEh6TxOxhC3TclddO1WNtvRyu77QjgkUZNmM8oX97yCom5edmsoIR4y
GNCUY0PPmsVQKegy6zGnJYh6UqROvYxtrTi5SQEP5qfTBsHhXTR5V0+tQbtHGe94n5g7fpvWaRrK
eDv0enjJo0SsgY329xG/iBVGjPGT35GiYpfuvShFD8VsmJS3JAi+KCrgc0U4J/Smpye4WA+VoTW7
CWAUac42vgpynVd5BlfmGxdAmfFHKG8QOYya9MVwp8G5TShKH2ZmCi70Y37TQSv0SMOFCr/GfBZ8
m6y8jD+TVoGYbCOy5KulvTTMHp9fYUL7nc9ie0KqXZ7WU+jegrIJ0Nw4NH+YMbVffwlWO57Tgcna
bQIgzPLgxzvDGZU9xc0YBWul1peaE2ABAIn+hAS+d0qUpjuSb4YAT0vGLb9iDf3TKaDmNWrs0+Fj
TO6yaFvJtiWsL5Hh11svb/ahWgTPgdoWK5Pc+ymfDOfsUh9e6nOyu01nQ8nEfOURk2+oHhp7DLmp
j3ot9crKGm8wfYnMHzwfiz4HKucM5B87lzxrDdxIdgK+jS59Bd/f9KZiaVTpuBjVCPurebDeuJRZ
s/AdjHdzmtxePYOW/POQZRjQsNe1t+xTJ7Gou1Q9RxqwPGTbN3KcpX1Xxya42E3s3I0Z1uyDZwXv
bg/rIx5NthtdbV7tAR03N9fD96rLIR55TgI+xlAeKTOdjc7znsnJdAs3OlAjGs+KV6n+usM7krIm
MDK3LC66Am8ASVqss9OpPMpYBpYTrUutuJCpeO4LtCMqdqD+mi0eiR2wnbsRkWJ/XZgs2pQMXISc
J6fIMzeIINIk/DUf15ocBOETfizrJEh4YyOwZWtj8oKVzXJ5rTWCJzeq8WdYDvnR9CrrUtvCuowR
aLq/f3IY+u/3JV0Xqma4mqobGgxu49f70lB5aeP3tvl58Ly1PvsoaPOBzFvLtp8zE3E7D2zaX8HS
GYJVRXn8p5gc3YIOO8a5YqA2Ms+WbXkWDMjKq1NK8WnSkRZs2g3Z74QtpBWfq4Dbnjx0QxbhlyHP
kVVQVYR4GCXbfuXCKvK7o5wj47chQIie0bPyUdSpNXWRmxl8Nh2j679/n+Ry4pf7t27ZuuuYluNq
wnDkMvGnJ6xZRrgbK1bxWTGibGmTFdrmZYG3KECmt85EwQ5du5fccdoj+WT0C+a4E6GUqBbmdEkm
xbv6pvGtL6wRn1r2Lywn6oMpBvVTVBYLGQ88PdyRDS02sqllWISC4Hgia6efjGCobpcttYIFeaOm
58kM0k0itB7jhSTcCMd3uPfG9qceeaN4BsX+Fk/9pVG0+bs/xs66xxhon6C7+ClU8xvAOEKr9BbH
zbz9lJBPlkDf38ZnxCVg2A2VCB2HY1g5+eNcl1wVWWhsZFMZm/wCK3UXk+8qEF4WMLyDLt9HbV48
YpBNhaWpv4+joq3//tNy/m09xLPWphBm8nmZgjLGr9/qqqx1hypm8LkLWpygtfzTZNXefZSW9rnP
q37RmG3/NrQB+AHftWArO9ozGjkbLLH7N7Mbkq3TinBrGmmzrgOQLjr4kqM2Hxwqa0fZlGcyFpiC
Wo1tHyIRZ1fWO0i6qPxsSryQr4gFYhc7cHPpS7U4edrYnwrMMp6b0bwEVTRdECXKn11hfqfe0dzJ
VjAnKZsiqI+ymbZhv6xcu99X88zSZ6vmT7q9lb0huPG1nlb1xndFeghmyBkYyPbUzXwia9aOb5dN
3dcnUHtALWVE9n2MKnuBjLjDbiGrUZpqo/4bN31rru+lwqI+Rm7zgedYsYujmmRKopLCiFWG6nE3
D60bf2d7kDNrd7TvbKTcpoVp5PZdXhnnKjfHfTl3yF4Z1xrL/i8fvPxgf/6ZCnKUpqbaumqwWdN+
Xwj3SFF3vevr76Pwq1VuFSBqTaW/HWK+8KiRuC95FVkbthTRnVU61n06IbxrI7AoW9TBk4vZGcBB
2QLPplLdOveMcJHV4GrGHikzeUArKjs7Nvd+vzEUFqN4jjuoTpFqGc4dS+L933+p/+1WLUxd5eus
qzBhdV3XfltCxoZZOroWae+25n2qITXfNdxlfjoMPep88B01FnKTvUgRl74DNdKvjMxzr2Uq8k3M
9h4jJTRIzSz3DqUTWgcVCM2uS6bpzuuGalNgzXyFftYven1sjkWokYs3inoH6BqUUDKtHS/19gb4
vYM8K9Sou51lP87+U+9H7GMchbX4vzzS/u3HL0zXEo5mOLrpzpv33x5pLOAm9uxj9R6l6fcsu5Ce
9+6GKLLO4YzlkfgcU6TxCsUjc/URk2dx64iThsHWbUKJRs1CnkbTDCLWy3EjLyAHyw6UbObsh3cc
KVqPf0K9OxQGymAM0Fpx+rsb/FueqkM9SzWNybonBwruAMKoANADN0zUF1vqmMwxO2y1u9sQUF+3
pj4P8dFcWaA1OyIDW2fXqk6fhGMaB2k2hBNxdvVVs9mZiOhCwKIpD3Jsnsa3sSl4f2dhlkG785Vh
00eihu7rtNqiHco7kPLOe6Am2NM7gPHIkNhsYs1Xo/Hdd6u3myXMBdRFtN65VglirGLuQGyIdHAe
ZBeQNf6lmDxEN+eObGSN13gjZuBmkN+1gzqnh+iIpuKTASDy738mtvwd/HIPsFjTuABbbdsBhKj/
nhlAsjLR0LJ9twaQ42UdkvzCXWAdKb39UhpevzLr2toFc1PpwXCrepPdyV4e3bj3khUeC9N8ylhi
yvBogZ3i4fYFNVD7pdXAfzi5oS5lpyuwYfH4qXCYe538Puj7J9yJyrNZmvad6Ydi2aKs/AWYO4wq
fXyd6gLUH64p+yz0i6dKqT7JAZ2S1QurHZt75B7jY+BPyTrxBuVzEy7kgFxk7qpwg/HoFZmLT7zH
o3++NH56T+wDrCdWMfpu0BXcyCTx0kkt0n5+z+eLzNFW1aL6fpwP0H/+jFWZUd3LA1IpP8fk4I+5
StTVt3EfMRGhlMSa4pdr/X790gYVxHZSUD1/tG31HMAJeUt07IXicsj2ea3Yr32Ebnxtv3UNHLqk
UyvUmjzrzS6xA4eyyAK+A1eCwQgiZ8ShV0JNqDPr2mUDmtcJ1FDXLfddQeEPoZCEn4nuYxcN3T+C
PleN/ZGFRx+8uHnz6AiwLyKvX1wIAneT0TiPwNn0de8i7hbiRvw4+lWHzR2+RxHSFUsWLiDMh/Yi
xw4TDl5JpXiwVhnraxTDqnxKFrL3dsibpeFG033CxvFkDpq+FT+EUqTeyW/yJx8iKxhpT1usmK8f
ITnht/m/NX+7XAujb1WawlrIuVJm5eN6KZZjB7XA0ii3m3XX5/rVLLSGAgcvq89nwxyTvWrhitvZ
34/L0QzfuCo1Nm/GuFsS7i5P/dx71lvLuHWQm9ZOrkTIy15nHi3PisEHnMK4mBrRpEOCmFiLgaJW
o3t5yL0GMQMvTJczmuYWa0xj2tvZDBeex7XzQW1a+C2xuHxMjexWOYupXfbRKNaoGz0bjjve2+pU
L7W+q7eyKQ9DprWLvnPSfdcU072MaSnwYAXSk2zJeDG6+9wpxruPUGtG6Oe30TXTzeZqZt89jVJx
neBoRKp1fMXW6zv1Rv/qKprxMGjBuRnt4dUsLR00DepNOKT8PKqPudNArTyPaQEuH8bgMhr1tFwm
/tlD2uzBVZXhsfYjsg2UDLd+Nw2Pohz108w/dNwuK8lP4gEFzgWkIGO7XHEgo/Bw0uJHwTMCXf7x
nu1y8agOabu2tF6sZXN04/A+G8ulbN1GjKW2NHyhbGEsk2L0ySUg7GVXG90z9GMoOlZ/fbbDJtLe
mYbV13vZIQ9JD+xz45r6rGXVVws5WvY0tnoXJEX5oLmIZ5eN2d/FtqOdvRZAEiDS8kuCAFmKrOOn
PE2zbYae4s5U8+IZ6697OeA9FL59COxaCVGjg9fhNsbd4DgDuadxuECBTc+QARa3ERormaMSG6eP
EXKYX2S4qFkNyGRDdVgsVw5ZhABr8sEc5vcsqY6aj4h8kNJMrMbbZ1mvr1FrKFHWJKFjD176RUdA
p4yt4RtGRQCLsdR86CYfeZy0sXZepI7cex37NiThN+da9leLorJkV1yzLB33PI9TFCs+tTC9MOkb
EACs8z8P7tz8iBWpwcc4Ey03INzcRUAt9xWrvqVUDkgrG909FSBmVOb2JVB5LP9/0s5rN25s3dav
stD3XIdpMgB7beCwclaW5RvCsiXmnPn05yPlbrXlhr2xjy8KjFVyBXLO/x/jGzMxYBziGzMp1GPe
8S6PeQfxGWrj59GaLEuK1J8TmZKeTpiIqjNJRfm9yGul+IxvCPWRb2d4aZrmCWuuEafF5xGR/8at
xnwzr8bqPu9d5GH9UGzHQa/W88kgIRcZPrfHTpLAO7nRsJq3+1WwrUNF3Oej3O7jThfL+WmU0jzL
MeVCN+1ABzRwJ2Nh6LgF3f5JJ8bYKcw5oGgcrgly/zxvVzy02+i752CD/lPUH/zpcLWW5K1NYN9q
PiqXxUWvDFq+KKBPmpFLEDu7/mkQNQiAwonIW1t0kSXuDbkxnb6uxk+1V0WkPQXDFxF6+NZL9ZsW
plvaJB4iTOk1wxsZUtC5FMzYfYc297rLkvIl8pJrqW+169ELUhzTor9Kkc0vMEy46yhSJ7av1Ljb
Qa0zxnq9X63cMHZK+IkXW0ip62gKDsGSt3QdpR6U/PBJ9WWbGVZRSie3U6RTb8IBi9TiMG963z4v
yZ3b8Z9iwPlhh+5r0mrkxTZlb5DQNUYXKw7A9uiSez+kWoyi2Zau7Cz3rpnhWI6GhYNOLNsMr0vP
QvWvaVEeQ1nrDlqv6Be59sSFvJBowrKt5k3zQ4LQhpiWvtnTiqSC3TBksGXFv+8iBLdIXyJUJE1w
D6nDvERtwfWKnYYb9bee9pIVQXCfy2q5tIaEzCO7r0/99JCrIXiHtNzKblqfZMvkYVqad86HFbqW
LwQmvtW87cNxRdwTe2ncYdpRjqUqj4fOTgoCdKrwbuxpg3uIL14CcjNq3X1phR84Lugp+q3euPJQ
jL2dhIGvWIex4gik0gdTBRyr4EhrAVZq7VbS66u3Vajy+nGooMM45krHb3dfpwQYlDk/k1Ak5X2B
UXBFMJi/sTyjuE81cJZc1U3SYlhVC50gUSsDejmtBqZpbn1Y0ot51WraYs8AM3xbhahoH/Aloj+a
Dk5GQz6pufctVu/caJS/IAX/GiLRfOqrwnW8Uph3calWy8wy/Gvcf9k67Hr51EtFT5F/kPfxwIcU
GzmIFfJ8FoasNlc4bKOtzL+doQz1GVOeWHrloDDJbr8pit+98tOQyjh+DRnZORHRCA9FMPirMkci
/GqlarKMjJhfgBwa9rEr1C0xi/wAct14SItU2+fuMFxNa0Wd8055fnqPCjh2JEUbgZjKyb3p6Uii
Pancz3ttJYW5CNceSTx71bbvoNzZ43pepWscbjoKeqtxSJN7eFS6kzRSdLSzyr+oqvLKxbB9DPwk
2+b4bFYGYMpHL7MVyn65DJWFvXbrH1W/zm7qlCuI8ADbTJvNQi8PuJnnC2r7WMO7XeV9JW/mvXxZ
oNzHZYw+i6fsumWJTOlBB6N3MTv9b6+LKTBZzedoTb9WiWc05La6IXEsQ5pcENkVGcHZA7W4tMqk
egSX/ogzie9n2C3oeNvP1ugi1JpOEnhPNr0viAqfTvItlFoascaPox+/nWRY3cIqc+vZ6xIAFWZY
3XjTKyWq//dXQgRXPaal92hInvSSFO3fXglX73aUDIdrqUAlOjXj5xb9/FAm9fo3k7yp1pHNzfq3
rjxtNFWXDQpnCJB+rvM0qZv7koyfwgx9DfBnEx3UMlUfEjV8Gr2wugD+Ux98LULBWpV3fcHQpxvc
5XwQXmxijZFav53i18M+1FEVzauTYHIDhU7jg+MprF7qlrBJtO38jCAiUVnkEU26ae8QhJeICJor
hVn5nupPcM4yN936MTkLjNYAf4gxOHp2nDl+yJQyC3rcpUlPMlZs3M1HeP0jzLf2dt7vEzvCa9fn
eS1QuBUlgxzvB9t/sCrbAJiiMRuXjY1batIkJLSOeEuxB02rlZSG2ygKQ/RGrNpx0YPXtM3tvKrX
Bs7QvFYPvjXcciF+UC0jvTGjNr2JmHKgxKST0eb8FhZeyI83SJPDvBfFSHP69SeoaB87D1Mn1LZl
Qa3GwCUkPpSzQpOrSVFZHTO8fthQIBw1urcjF0Y3AY5VE6Ydnhoh6wejTPlS8X/FaOfSaDYGceWm
z6pshTd5mUU3BSHWOysSNW3EEGO5DUtUBky8qeRAWg1Z3n6SW27MTaLVF6+yoK3k4y6W1PbT2Hbj
dhTIOH3gcJ8KDfLGSAnsbOgk5KAPfzsde0i9syp+Ot30bHmDQ9a2jOLUEU/yMCDPnk+v8jHb53TR
CeDisGKSU6R6Uh4T1KeP1vfXtO0qOlh2qi/mozwB0E/h6niYnwMmEk3NYSlZYb/oqQReqRDmrnLC
Fzwub+f3TbZAE6P1QNvmbfODSxTPWoeu+3YqOGflqBfGo0yI7tEjX3GbaQm8t2npfds/Lf36ODO0
vz+f/dfSh2eJAltskE7Ta5Wvq1ZyN6EfBAsmaOM0SxuvlcSP16Jps+X7Nk9pxmXbKNpqPm3e0epq
sdATs928bzOFBTBtUIu16MZv6MDBY1aK4JfnyTuhUcYaRQepugqsG/jv2cJI/eZJbcUd+jEfEY60
YgMGJtkqzlrRVp9//f3+qeGvacwRaKsZuNAp2877/9YwSg0mOYFa+0+AaoJob5jbSkvvMHjVL4bV
bMRQKZ9lzxILXzW1SwFTf1f6o7HB7J8dM+j3ToZw0EFhxZd8epDA+i+NCCXovKpW9fnXf7L2sWui
mbYwNYqbhmbpli4+FM4MRfYCn67U53Hol6E9VkhEeNDjnMxn06y3TJMjp5Pd79vk3iTimzw7R030
9slMqwPWPuTmChYr2giYp5Kke/LQ6zuJSORTBzPsVhqSi5HI3VNe8gGpRMpsE3+JbTr3UvU01CWl
zV4nXzuLuckbtqUQm8ieeWl+mA9EqdCRWxVkv5FqaNaHCxP/ccs0gCgbpk5XlD7jj80jXPQoMdIp
fsDgginiIjvSn/GmIG8WzekhUb3s6OZ4zilg7z5sn1fnI96PnbfFIoPVGutk/U1P8uG499X3czMb
4w6uphAmrN7daMDND76wnzAOUAOp9IGABtMTa0uv2DsdghN00eOcv5o3odbqd1xJR9i07JyfpJOJ
caqsQN+Co+tv5LzogGlciTDjKaWW76ZXNlBbphPmJ5HcwneQT3iH+UlwmA3niOi4eaeommjl5p0+
N0oOMTVChpzIGKLpYV6qKz1zwCw3qw870gRWuzMfaPBTWagKINmyyU1wetG48LWgvTNjYzjzhtw0
SQvda3oo+iccU9Ht236D0iiD5Oo470PEoqZpfcxiMm+Moobl6vkKmQ2afIyV4vvSvG1+iKa9Hw6e
t817q1o3d8KDTtONXn6Q7YbiwxBfCyXPqYv/+TDvHC2A9+tMH/LDvP6+Ww5BGtM06GnS2uTtSqO0
1qY7rzI9yOhXQqVJztZ0H0ZGE53GOr10b7dhRPJrwlobdArT3inNBwRnSicRVcX8JG2RyNeiWc/7
5qOCZCx3UFcHBirTvfyfXlVph13g6t9fNUx6eWH1AslGMo4QdAlojEHuPVUofnCl5fYF46Z1mVc7
dZCe1I4qvgaA4dj2anpJ0voL+cLaGaq8fp6XDFdnBkhKhlHkOtPEERHOvCNknk+MRFWs5tX3h/mM
Eq7r+yaZ5oPTKBGYlLqTTgiBgLGpqbX2ZUM6zdveH3zD8xdeHsR7qsfRAYYXCYDT0vxQSe6QOfMi
Xat4DRv1EjZ+fAy9FAKWlacri49hWYZ5uUrAbECVgAdNkavH+Na8ekUGP6Nr09uqpm7dDaq8elut
mubaJjZI1XQ3W4i0pPRS5C15dBzs211zTsPxSPEnPnn08MCeCstxa1177HvVWDWiGjfzakY4oKOP
Q3Qp/Mp7KBmxKHasP8bj0GJY/uEso71KMMkw3KxD6gJq9cyveT8g7nt0jazcZB3Tnyzzc4iWwc18
AKS3wTF917jqA7s9iDwDIdzb+TNq0OkJrFyylinCqQNgIfWqGfTRmXcgFbumUlLft66XQ5cBKBul
qNcDS93PB4gCJrVE0aW1yFPNF1Hi6u1dZzNpdWG0MXMu15MJ50u/BJyIyCrCwMaQWdu6gao/6BXS
rGl3aEWouQ3mK0lXGivLF/1+Ehfj+wI9J/nSoZiJc728TE3gWbMxw8ujnV/lCb5cuz70mffdsKH2
7Tf6Cfk1GWjDuSwK2lNIMJ8qfVwpQS1d4C0MN4NNXSlHQ7qNUrW/UaEsXjf6cd43bykVM0ed5BuL
eZXaxbWu68aeTEV/VwWato5kJfs0pNV6fi+MvmkXfj1W5yQuaOENQry9vYCYl2mapU+Kxo+aVB55
1/t9cSsIfJrPTJUIBFou8CRUCJUk3bNXdj/4n/FqvH0Qqgtkr7NgdGpkdVzkuEgXRgkYQWpBXqY6
bNOqwCeHubWw3xaGeYEkobeFv3YN8v/mmJ9fgudJq6achgXvLyF5qvjNbVn9+a5MMpUmI3LVTc2w
P96VhfBqOzGa/l7XR+sSxc2F+I7iSWnIx2xhtGzm1RRsh1GqFMxKOoOLrqEEOXRLN/OkNuLtMfNF
ChAPk6AUIon/c0nSTZtRxhBu5qW3vYXxm9YkmJIfp63TyIq2pGESkIuESPs452HuUBU5Guo7vewA
b0LdlUtN2Zo6MM556X2b/Q/b5uPs7EJqqDNICV0pmDHxLqA4vW/HgspjbLv7Vs13QzqG2kbpXXM9
NNx53tZJp1nDM4aJ0sdPbVPHS60qzX1hAxQV1W1oSjGjMiPdBX6QcHlmNRzab6QvKldYmTRMf8G3
+SgqAMlKs0gym1dL985E0vKYI6tct5VVGue4TwtYc0H+qDaMPyq/Jv9xWg3ybOlpbnnnJaN+ze+P
Md8k0BlMkpcym8RNn5meFbnxxofkdOno8h5Nt1/Pa0PU2Jd5qWwsGcoYeXqRCX7amTdKRvIEQcvd
vR88n0+Vai1Pp74dO58bN9yN541tT+p44Gm4ZDXF3XiBXDBW6fJHSsAmSoA83s//k9C2b+hc6hRv
g/a+rVMqvPyPDPIKFnjKe4hbqSme8iT44odj8jUYwye9zHSG/b3LF9RCAUo45N10QMB94j4QBZe6
zkYyNw2X3hbnMZQ6RHyyytBUC13jj3gfWJVKk7uL96EUhFIyF3DHbcZGT9ZWMBY7xuPWHW3ia00L
tC+5cCOIiZ521jQ/P3tFxU1o2tH44znnh3Vvy6m3M4OyXRcdF5wq/Drvp/Xsr8aYSHq9lqdsBrdb
aQz/z3HMuKJT7PyLaoePuLxasH6q2NPIlZbzdt71RUg88KeJpbrpGrPamLktffKB18wHxORHrdRO
K/fw1cO7NKBAMz2h7OnlwhpG64R7WLtUeUtLZtrRuDR8IVlJ16pbuYcxSYqlkQj7KuxwuMAlfajK
rAJflnv3grlB7inDY2ua+XEodfhJQzo8YvMI1nWgpSjy2RvkgFUlop/O894Sz5Opp49QlvpzSWwC
UxKOioJx3AyeBAypCcbHOmyihUz8zWE+ybS9VQO67U6qOunKTEmSnV8Y38vOtP12OZ9E6GK8rF3L
2IE0q05lCJtlHEaEHdU0awpC7f59lZyo76tF7pYHSkt/X533BiUlh/ncekpXCgqPkm5C79HWafwL
390HXiu+L3Lra6d86sLdK9i4pdVP++YzJFestMiQ0YTsotR1xaeir0qQHQDnEKpSso9o0LSqsYuz
CU3n5jK5UmZ4yAdX3EajdfO2PbYNqm4oia26d68ZTb/M2yuGJIukAgiAaSm+Suq8dvxJaiINxLUk
vqVfjLHozuhkyYMIweq2DcIa4LwrM63N/dsieTXmfl53acZsiN2EkcNNFhiOfkoHMJZVQVTP27ai
ME6BPEr7v4lrpm2ecj0gaXe5WDB8ReXWhsFz2Xk3ZugGL21XbEgqznwnT54TAsJDJ28uzIyF72RR
CNHCG1+qwb0YpdU9k77zbSwz5Ukd9R4qGIC7nrK3AyUezK5rmiAFY2YQGNhs7kOyC0+ztShyTYvz
QfNSpdVkRVlWspi3SSWWGUfyeY5kfg46CMEGfufrvPv9PKsjesz3x2zVuknv2GDO8ZpG3koyCv3M
HFfGzaoou9QOmxO6LTBxwq9uJZ+xsjWW7WdIcRfXQ63oSEsvbds3d1MwmZpmZ9PsYvK8RDn4I8qf
yf9UD0RTGFqSOW3ZmwjQeKDYh00kJ7PO9kIGIphZVZ7+CoJau/f86pMy5bPND/bkJG685ERAvHSY
N82HGj5QSBfO6fL9WNMneVAR/jYOS7FU1cG7qEk9kl5lDCTTxfqpDuV2pdpZekculor3VvOetR4J
TMUY2mmjfBmB9fma9dFE4FP0ezsAfjg/U+kp358pmwJaNUNSN4ZUihOlrUwE/smaVmKGoaekG2PA
bl0RrCtTmnIR2GPGeogPkXzOBUpIqiZhvWUhOfbTUqgUydHLy3qbkUD4tuT/te3D3syrupWMlR91
gLy3qY3ivpkWfUOW95LgYV6dH4Rmpcbq7SDIhkIlaINDrchQFpmSB1ct6M3Y0uJHJD/q3tKbaqka
WJ3hZUAG86kOYFdLrqxYI4d12gEPLV92dmPtC8+3H8q4WcSG3pORgkUi7dphPa+i+9qRJCfuyPYJ
aRdjAIuhbzfkufJWM/rOgsr9TGh7sEiyCVAmaeU6jYP0CJYXLTPY3U0xeu21Yo/Dwvdxr8sxzQdt
qjB5U62p7gJ9Z6Xl4/umeckqOn0ZTGmGMoE/SpRYRxLJLSb9+OYgzYmFOq3O2+aHMWfk4uA5JCLS
As4HMei6pAC2UOiHAdLNQSnM6+O03lceKqZ5nbv4n+teUj7qcgrzK5U/yeiHk1JOX5kgAu1MBfMl
hAZ+pBs3aIWNtW/lwcEwE+/UWFPDSarL+yZLoV9A9n1pnuM4yl5TFQ1pWarWvcRlD+FAXJ+8rlT3
mZlEm7hoihtmnSA+kiJ+bgncnM9S2vziDVytEO65Cy6tm19X/lTxoz2JLqFum6pMWdgWQpP5Ov1Y
86JG6beWnLtfRTbhD0bNOyTU+vDAvKqVVz0n0bj6JBow1yEB64soOA0q0XhKha1YEkpwadR+RxIS
kX+FqzEiy85BWFa7xl5qZh5skjzzb/z0Jo7qS6Z5+l6WhLanWkCgS5bHi6BtUMDomDKYNenLTB6g
fvWxzKWDp8NBC+Nz3TwquqQv6wF+G3W7eoP9hHKyVmKpqX1iLZS9MYlvTBn3FEDpT6oCXCvVPoUv
KGe1qzG7J4zORukDwVilv0lylJUeZcVVNknZ3Ev2SFCRRwMTr73Y0k1NFhgrpYMZ3lL0gOqtdtVF
DCRxuS12pACK9EGSTVruEFKdlJzWdYIyddm55FNZfrxwhZKtsbrJ686NtfUovja6mu5aSi0rk/r4
QgAyXVMB7xdmmTP2Fs3OHYN4ixcXrcyIbigSmQOiF0MnGWpSwJ9cZfR4IgHDOSmcXg7G2w5odCiR
3jj43POx98IUUSNzhY5JWiG8y9eDZqlO5He07qO6WMoA2Uh+gCUjdeqXKAPZ1xppsUo9N3UkqUiW
iafmNyFqQCQF6gmItXqq8YJFStCQyOAvINz0ewTH9oEEQ8DnFUYyeob+bYRpchH3KiVHct0QIRbl
Dg7fEh4mzfyw3o1w7IE15I7RUzEIx+ZrIhfaEfnMs+drG9NnzGQUWZg6bjsUe6rhXu0lx0TTH/rQ
0PZeLZvLSIDvZdTiLULFrsmONCp6LHfM6pIjZv7kWHCRHnygrw2OjDJ081tfz++EqJO9CGhVu/qB
8vUFLJbxiWvvzrcIdyd33PLTU6YZ4WMpxRvF7DpCrYJqkdGOvNYR07Wl7sS+ifoh9wmAI0EPp2zo
tG1bnxpjPyKDWE00zzWhvqcmtsaTnyFQkUy64ljYjrlLyqyMc21t9rrY50X4kCVud3IHirIRzAxL
Kd1tM6jXFvNRh0uytQNbChRa7W+VsGzO84NqQk7si5QIPr9EdFXI2kEbKqRymnnM6cZeOpQoy8Hw
wfebxNAitl107ujU8skrLPGATdOxfP9QUMXeS4nU7wa7fUrwj590tUcbrfExaghcF6pGsDAzesSN
6CeXbQkgwR0tddMzkl0mqrkIJO2r3BUrNVC5vQx9f5LT5KrGu0g6PfpaTPLgMQatXkZpQxB64q8o
WNib2DOzJRDlpdF7XwxVa39zWVN+rBlwVcMKoAlFIAbHovCT6ZLKmp1F+NG+JeC19hAAjQP6kSWp
5iERQTF0JqJDXCfFpepQPHTJ4Y4J2FYt/ILCWvz6ImsrP0z+57+GlHCArbat0Pr86CTvkZyrLV/v
bzZjYigcTUmcdPbSWv5koRnq5ajbkWOEcEOs3nrVpOhrU9f9senscZfp1qaQTUbQFLG2jFT6vSv5
yJ/qwFwrfgHlfIRt2LT+JxRJ8rka/XNUmQpSgzY4JY0abxpyIcRqnowTnPgoZYHrqHl4FzTFLddU
e+XlXUK+Viw2paw9BjGxg6EOQ0w3IhhmU7k7bOyGtwskTlMY8krx2l2SVOrCF3K7GDylJDnKxNQy
rZaGEa+qzjx4GJFIIUicpCebEGzkq10H/kYE9ZOajoD+8uwms3R7r3rKvgukW0hV4UPEd8hRLPs5
yUDXaUMjH1CJ6NvU43KWSXG4Ea5aHkJvVU4q26Z5FYN+4duJJ6uMV0MHzbR0o+aoynWNwtMmQkDO
D3XR1Kc4IRzY8LJmAT03ciLZCqhaKFeg/CW6CQG5mdUwvv7681d+usfyTZy+j6jTddU0rQ/32Axu
p1kIL/2WmnJ/1ZZ2TtiTq3cLugy3la8ySM+p8arTtzMvMv9aWOFv/DHKjwWo+TsoTIFRnDoaoUgf
tfGw+VLTLu30G0I89TEbUBiSpmS2Eha12pQoQ2Djh6q2yl3eWb0V+StJMubGZ4xHclB0VOQo2kfo
TpqgHfDRc7f79duk/vQzmZqliDr4rWj0ID82ThXJrHp8suM3JYu/EoNWH5E7xODYEg9ZJ2iVuZur
RuUJZcSGKYu38welX1EDRi/cZdY6EOozJP/m1JMuC0tlkA4xJvxwSOVl17XqcezI0fz1n618qO3x
1oLqlnFSWqpiT83DD3oGJWL+hRDI/BaU/D7kSHyxm05dktQHVcP1il1qGmhKxvpB+Cuq3Tto49rn
zOp33OtwwRLcx107785SmzuUK+19ZQ6xE1rA/KH/LxS+VowdLeUuKBR5NfjZFqCSvKwr76BYwBpc
Mv+MKlkSOGLsem+slpQarU1nURzr6hgwSULAJmlGExc7fnSlPl2bHfhin+buoUBvuSpcF3SJF7RH
0xhogNB3xeNLhmeThZVThMNzqtMM9LEQLiJpaFaD15vrTFg+E7esXVZhW2AfHOy112hrPxPltdbV
Cab82Fz1BF2tXV0PuYXbDO+E11EOG2sMYlqxLHWvXrg5Iz07/IKTzq+KZ0nXxamIGZBJEnm3ikXS
ZoH/3THDYKB45N7hLbN3nR68NgyUsPnMg81+2MGszbd5VSO/pUyx4Rar7IHOBlB2v8oaObgQNbSy
JYgqq/2dMTWndOanxEUGRDL6+q7qvH7Vwfxa2IZIb20w5lu7bV4E7MGEUYCqbBUcZFd5xdDugmKH
CZGM0HTvDkdbzaOtX3SKM7R6MFJeSBeiiBcDWeFXmimRw1oAf+xk208dSv3SdZB+SnU6/kQ3KMmB
gEoGU6my9LpX6NzJbZXpxlZvq3FRU7OVhXIFEX7KBcJ+l4119Zs71QcHzdtXWYcnYVKvtuHUfXBQ
NbJr87s03W9GGfgMP9rUiUzJXkdIdtaKHDR0adv2bBiiPeueQiBm6B2yGM8815Z1r7e37ZTQh9Xv
LuFD+fUvTf1R+zX/dRTQcfgoKs17U/9g7lRkNS6TIg9fesIUScEgpreTs2u+Jxkx70O3VU2Cx3Ja
J4uccus6VipH6xAnz+T9fARkFQ7kcGjxWlOMao1GgUpfUCfXmZzaK3n01fU4TU/SqAv4+GNtpSeC
2LzMf6y55Pzmv/PT9c6kuSBsBAeKoZo/AWY0tRvHqO+ily5oLsiGlVvFRu5eojBeuNwpl0NTxlc1
NDR0Eu1CUQccaYqlLGrBBVvSSPWuKiX73FsNCtrI1BBBhu2t2d3ZmfU8eEN+59Hz/51YxP44muGN
11Q6MZpm2ToXkh9njIYSVElFZMGL5AG+GUEqdpl5X8chQwXwpWujV3vHl9xsh2eH9hCy2Ftow1dm
bO9TxRC7eTLVytpJqnr0eulO7UjLyhrmOwr5FI6HutKsu+qkKfkupHC4USxvApZgrIGYZu/LbpQd
za02RAN9HVCKPWmRhXClLk9h4pYbasPRXdKWlM24mNZN//jrT+6Dgm3+Ilo6kzdLFipaV/uDXmZM
GsgJfRS+WIlarezI8LiDu9i+K+taC/LoYPSKscIr9TJIBEU1/V4aKnFI+nKFewkAceeftF4ujyLx
c/jWyieT4PorzZJ2JBa2Uq0/YPYlDRKzxhL1YuAUVdwuKKrAPgm94jym7udGbrhGu0yq8Lneu/h6
DmUDi/zX/1e+Pz993uh/GLSoFl9SQzE+XBPKLhGV5aXpSyyEvERJ251xA9sEbbeeuQsYZl6SIFqi
k0lP9ujd6rX/6hajuohkVaxj3fZO80NmU9qF3APsQaCsxG4VNk10zZXX3eVW9UQEc3+UKPdadbIK
pPJMoHIPqILyKO7Gs87fdqUDHAr4bm1t3SPTPpb0q5523zlKnwJzx306Js2SHAeoBqmtOSK3sLvK
2n1hNCuXHr0W6cqBUHK0/HUrQ9olJaxBN5Nij89Nbo3UvbauF/qLhtAQp/LSqfnBFGu8EUnqDLoh
EWqSgErBoHMB+5Ae64l65CV2QYQ9QHC0NPxhopEepCEulrQoLugXs7Pa39X1GGyZcnrU6Q1M3Uma
kzLcxguE4Opi1O4ZEiLxrLqXxmgOdlGS5cPNBxi4Q1MxusQMo50RQesqJPHESSYOvyFKooqL9MyY
3T5YRhYcaGJlTh3pYqv4br8frOG1DxqVrkOq7N0p0dVV0xe/KUBdUMd0CA3ojzkpHW5BLmUN26/n
yr4WjLqwyFHwkIH7TKVQXUwVuLY1HaJnDn1bAhUL4wdDL8m0nBJ4VYuaG5ohvDHKofKH6qS3rzTo
60vMYMgBI7KD9dZtdLeMHhD6792SGnE2PFux5B25ghfr3oPqXSKtc8IBdgS1cfkgpgcc0g4JrfnR
c/NnGEUvJT7wrZKJM2Bn/UZvmn5rQlPt4NJe1ABJZS+Sr2lTnnQDKn1teVcdOVtXwFIXlZLckByR
vZoet3bjTG3ffEyV0XAGWg+HVFbPvVDU20HxN4OVR1cdc0yYZ0O95bJEfbvzOyKEfJy06PW2RkDp
HzwpY4s8sVchI5MDivfh5DWUqkbLrq488s9+M6I3f5pVmIYiNMHN0LQV9IYfrsMtyZR86/TmxSA+
ZhH5A6O4BF+WZTdcQxkBXSyr4AtZrVWy3HMn9ACeGIq39Alm3BjB+DXpA7GJI4DzoQA8/pmqh+mA
ybJ3UThVqJg5cTs/khCJGQQUHpc474Q3w4mMtCP9xTUcVcMm7XWDtVS8AXx/0g1HufocxelWQ/R5
AyIgI0AwbU4wSMQ6zJTXmZqDa2RDdom2Ez09IPBl0VNStfES6xh3kcZnGsJrdUkg1nhi1A3mAbyh
XpAdOqBa0ZT3mVZlc9uEqrIY27uEzhfctT5cySkIJX9MX3oLpZHRt/XGc2koRdNX2C2Dcxu2wykw
xFU95uXbHOb//ECNq2aK3NcMrBhisPrD6n+fv7T1S/Ff0zl/HfPjGf+9ecnOX5KX6pcHLW//792/
XrPyX6fb9d3HI394dv6C73/h8kv95YeVVVoH9XDdvJTDzUvVxPWfBLzpyP/pzn+9zM9yN+Qv//nj
y7ckSJdBVZfB1/qP77smbT6Tn6my8Rdjb3qF77un/+x//jjR2n75hzNevlT1f/6QDOPftmZgDtRU
MUkkbG40sAKnXabyb+61Fvcm2B4GTkHuUWlW1v7E6fv3JNtULdPmDqWpMqWgiuTSaZf2bwAb4ClM
mYGTzrz3jz//99/5f28f3T/zAD+MjYUOam5iAcpM9DT75/tgjW5HquHWU6NzwELzg1LwuS/lxlG/
Kvvyc3Mn7bzlCBJ3xyX+b2/U9z/m7zBC5ceb8PTipBNyfVVsm/8NNMIfB11ZKjLqLva41VBFycFi
rA9xd07AN9UbOXB6fvbGCzSY/8+XFT++bKOTalMGvGz5qSkWfnJppA2BecTIOG6FkGyNTvbXLzld
td79HT//Rz9MpiMy2Qhj4xVr+FjjNTNYeoOe66B/qsOHX78W+qGfXs5SkD0zX2NWM2GQPryvVSzl
odcW5darydv0DXNDP/PS1zaVp9QqTuQd+ystI/HdAOy3HEjPOtnTtME3BbnLKkrHJCUyXHKt/8fT
eS3HyXRr+IqoIjZwSpqg0UgjK/jTCeUgk1MTGrj6/Yz+qn1gly1boxloutd61xsSVq6PXSgbpcLP
E5O3xonw7JsDC7fAZHf1j9SF09CVho4VG+hoaf9d2KFXbjx9itsCcUF4lFZzp9lxhauBZMNSPaXa
QFhAqTjKDPDLfSTtah2J1B28BPyZ7ls/IUnST3ZnvqBBsMNdx0oMP5MYE3RGJqK5piBvZzxz4fnJ
D+Jq4EQV5Lh5PWXl5v5Y3Tr98YjpGptxXxwVFXacMk4hICgLjByjZCF/jdvKyrN+5RuC967d3hwd
07x2Ru9eO+dRLC5YxQj3Ey6u45yh2Z+UOf2xOv9qpntFWIr15TQzsZXDJ6PgN7X1DFxGPDTVx2Yq
4rcnruxeGmShiJSRgwxnpdl40ax45jkY1onfczH2odgIttwXe8CuRr2tnG5h30tY9VDfcqZUbaEl
uAvlDCNdHABWmgOrI5n8j9GaX0igBhxOuBNmVTDQ46Xw4cD9gBG80ZL7ZHQwOOstlrNKYy7bURu2
n1BhRFc1MUWcoAgOjQbJX1sYa4B1a2zb3aebdWFZVLE7b1/Vvr7lworIgAsLiWZQFTmB7+RUt2Kl
pd6/LAsFWv+3bcZf8zjU0cZhjUvZqEETDreqbGJX9Z8kVYEXkzpIMFtiieUNG94vXXVxcccD7q/T
WOubjp3Q1j2LgRSBasQPHLygAFGMQJACJH0vGU6YePuu0d5q/Jeui21zvOxFiqFVU6to1vohaMSK
xs+ylgjsjSvbm5ES+r/R5DOeVq+rgqazvzSXAYAxQcFsdABU7Tk1gTuAZf6NFZ+gGVMUMdpEDDFK
FDRTeD/U8mdJjAJG7CMRvR76vdxd4xk4EZtkGAO79aXXRR8g4IhT826hyZTOMLoeN1PeyGATrbO3
exPqyz1JpTQfa5RNgxiqMB94z7Bhbr4hX+ydZVIb0LpLPBYXza9jS+8IrIKvOVFWttirJGpg/QzV
pIK8bomP06MipbTMq0GyZPiGZTh832jfY9MZ0l+e7z3zWlnYTezxKReDdN9Dr+ECAvgeoXN8zHqT
pLTif8u3Nf0pSIfuj1GKJVq9+ga7kDlRNjKDsb0X0iJpOGo+XaoZPSgOKSmWg+u+K6rTfd0wXXmt
GnVlzpoxIJ8+jUFk4ahhRkRWUgimQPPv4yG8mDo/4E5sdOavWmvn+9zruKDP5/F9QAxfnmYdN5/e
ohet5HPRrsYB875Hr5/etFY6QcnMO/heeYC7EftuyzSk/zQZQgZ1MTTkJKVxIQmwce5PXOfqLJiD
TnCtj9l6sG48swN5yseF3n02+7jKGHLhwszTWdHJS03/aozph6nKa3Uv1GyeVOP+G2A5MoaZPd6W
zDuFeoPKyad05CcTVRm5/nyTG47dpb8dGIgN0B6ZTy/vKQgczGkK1WZq+jAbVpy8YNoaWb1H6dyc
7svJ67Ql2kw2M8xYI8bQb7X1LgfTTnTK+cBpxM3ptKQUPJA5A9Wt296nvldBqvOI5+me7C1b/vd2
VJEkP2KZvjXM+RyQlrlm+tKkfCh/CHTBDykz+2sa2aiWjTtSe2z+mFO3Zvri9VyKkptq7+aXrBV7
se8fd0u85NZ2ELyxicS0oMXEtrCLm1zUYZbtmwbInRAzgrNhIb+/H/Q4cbAF8E2FUHh7k34zRlr6
hIVTH+rF6iLcW99mArgyt/gx70PMpgohWNlfJlqSYFb3PUY2n4RBvg0t2ETvBqTffmF/8GYiT2HP
NE76at2UXd8MvbnRW/xjDh0tpLlk5v05trmj+8rlGrUqsZduRkLVbACcNM+pux1srTmn+/g461yK
ZuXuzOVlzLms631zXzX2INdD5j4hw3IqWpJMiSEoOH9Cua2PtPOcmn4mA1OaX4WrsXeWBUEGT/iZ
DsDnW3VcF/ZPDep2kHkA06t2d0yQn/dLsg0cMabNTDbjaWqALMNq2b8/oMFoKxjm/Py94J1++iSE
5dxiIYhdezzyM8ONxjaC4XJwx+k/TmTklyZSZSh/gc+INtbH5uba4yNH+2duZT9llZO74NoHQSTK
BY51ANMxNvwiPfhrDuXPhDUo699kmvQhkSUidFL6cmVUWMjLfQjqfYJIoIp7hlXYEdN085TcjhCF
x3BiCBMSkXBjcrGEnS+hM0hxoOu/yL7lEcrlxmSrwZOHh8Jc1bPd5dc5HR+H1tECbOiC+n7yYUP8
aJXTzda6OYbg8YMz+oFbiN/b0p0x4SYTRb31qLkSBjKEQ5ddG06r/2/CNL2Bmx7ljd5HBrbvo8dH
mHJUV7nTx9qOfk3jiWUS3jahmLY334W8Ioj1YJfVDn3fmBHZHllU4J++jQ9Sve5ZEzPIfJpMmUW1
GPaIaedPObgWewdoDZiGObhL3BhLHbg0XyFEvzrWHV6KQ/XvSLgwnhfPJT0fB+B6qfjVTRBttnQ6
4tZmfijClzynOdQLZU1azg/EY84PpRhYpfCT24YRkMZMyUYeExSFPYTK+U/QcAZDhxWnvpqfikTQ
sSPeM++Z/st9PhFiE3cq8592ud7yPdfYY21sM3H6quqsDReoIiS4txAwLD5U3npczlo0CabSr8ve
DVBOdjKN6vq31t0zQcTOWbFkKINnDfJ8Ls1osPsy7Bqwlx2ODLmHc7Co6VQig8fPV4kwI9dTpL/t
ra7CatI+tcmk1tE2rsa2HAs37GD3hmujsN83TTSD3kn6QGelibXp2Dtk6KyJW1LA8VGw9pUIdPR5
93AokBdzH54sJdqHca/eM43NZ1nJp7N2xoEYojlEw+KOiTmKAWunLYYQxalOWUbE3mA0RWDsDvaV
nvqzu317Lsl88RbHiBdG6QBKr95E6pZnQjPMlo5FpHsBv86bxZkubYUNxfiX3U49iOUuUN2NeFrn
OvDU/IpAqguxl/0FUW8N/vcmMMINl805EkZiavvFX4tPo/GLaNAV7hVWrXg+cmqDrhtDqyBXqiuy
pNT0Dy1jyFVM/VEAvqLbvyeL6n0bwG0kznlCO0MTClnGft0soIvcJWkB4elZmjb2A5NhxJafkhaN
13DYL5Y8YO92tWuLOhDsnbMXE83uBKu5jx33tHYuwXX4mdQknR6AGox9/Uv+J5NBhFWPBZ7abMAU
BRMhTR66kwAzb/04md1LW5NcoA3jn5FHM+76v0XDgsiX/I+NzWSw7S6Z4jXEbDyQI5+KNyq3KY1X
aDrO+ncnOCBe2/pOI+3Yt/eKp4Utd9DIQast3vz3imKjKFyPvAUnfSw6UUb+mqSuXMKC3SPbLobC
aZsQgTYkhaY9ciWseydhIAvbSG3P0uKy4m1aO3+zmpuNoUoZO2376FR4l9kzKw2foniFTxlvd+N7
qyh+w3Wv47Up6EDKJsAXUIOViikRzS2VDdT/AAcPC5BToBvKRk56Y7QizdTfCksj2sWs4pruK0Tg
7h4q5fxqmgXiWXfCvAZdVLGxDTh4RGXpIeUIT8pR3EdA079VchCrtfpNV3QfpbRkTg42tXAjDxqi
QvqHjBN920OWcRlNJMPS+jgJWOA7o2rAXaOGP4Khfmh0V7eotNDKDa5Vui9hn1cvvY4ooFzS1wr0
6uAbAyjwTNlijgOhaSX70WSGPslGkdcsZdQ5+LoW1e+8VS1n22l2zSbEW2MJV9u+is75O9Owhu5Q
+wfpmFPs0W4Bef6FnvWvtffqLB1KW/LimA2Y3FeBz8VhFcNJOGMVjnpZ3hUOH7VYXtzeHQMD2Joj
KGf4LFkFZjrdZL5Fi2uoOHfJ+czgUcg1jZ1+pLHdyjfSjPJEM5U6UaNenbZOTMIJwsKzusQwF9Bj
SosJNzt9AA9nGhJTU4og7fE5LMeZZoP5XC7g/dApJGIrxkPmpolFEnUIefQnE0+H4a/2gzDPF7Nf
iArRmvFQW+CwygWzzYk4yhjhQeumiN16vK1L8FqneLSc9Ef6WLeO8zJWnQzztMojAsNLZlC23jlh
ioB6IVaGngP+FaNmhu7l/tvdYQtiMp0of7HjzIcQh7qF3WYhmObD98gtX2v/h8DT70RlhWqQjN2A
qyZQRbts4cq5UAgzrofCFfkKjQqeE9ABrad8VlsoRtmGleV5yaSbr45pP2ne+tuW9Ra5BlaAmHeV
SCxPraTargWGLv36m8Bgn02R58wY9Y4hekvv7o15xNVluU8q7rCwjFxUYadJwb32bDkGk1jp4sYJ
hfL9cSulOopZRHuzeIEJp+febbI8faK710wmynW0A/x2Vhoy5Mhw9IOFRQk/OyHTCpWZQbIQju0+
hlAOBaVmned1Oe0atX4+eFvCrcq7DHzWOBK/4ITCBXsYwRsY3cHpYq8pXQYZ+n4kO+KhU/0jIcrQ
2MR2MNO7tVFfkfaCWzlBWf2Kjk+01n+t0cfSWKrz0tS/XS3/VGVcFX+kvp/honHTneFXZ2v0Batx
rgz7PECdn00cUrz1oC2DC0bS3PR9+Kq27WRzBIekmyFcxWqL/Z/1C154FGP7n75Be+9a44Txwq0r
tF991rgBdfYYQELkOIHJuGAjjbBVBKPwMbxdxujJwHKCFSv/6gqRBVZzYAWt0R5crPx3SD2Q2FY/
7LqX2aGTTacuD82u+l1aGeaSLQyfze73kB/zo7VBDqt9O+K2vRBtEYnZMi6p6z3IlohA510jnPCw
CydPUqO5msQDHIuN9ZlOddy0BdFcQ9ghQ0mwcSYLr39ZmvyH26bvDATLUNQDLXuOLURWs6m6GgMT
h8znnCijwvkO4DGjGsuaJPViEzwqGBSqBh9emay8/aHHfAJWHh7aJix2ad3GwsYaS9ahJKX3UOJa
OdfWemLCBlFXeEfbsS/+7uxHUi8ftRQkpeS2UdVazxDJeJfZpgX2CkOAMNWDTYdCalGTQPJ901vw
EzzvyOEu96QacdzN+uZZjDY7M2hSvPW0d9OC4eVMYR8IxG2HtNdiMSzPk4UZ9ijYxGdd4P9E/qvR
aiEsXthM9iweLE8/Fc+a7i04tCOAa8r5n8gFo7gDGh0AOiI5QqjN1Eju7EXwg7LAglRGc7SE+mBg
0J6SLjGnUd3AjhU4IUIxd9/6rfCTe39XYaQVbwPqNqKjBKPCvGV7K0vvkOqbH9o5n2Dor7PL45hv
dX6pS8qfzdbOnW6+1Gr8iYpFj+xtL8OlQVHvSp8NBeW9VYjD5lZ7kjvQrAyjhYQ8btGG+QjjjQId
KoMmK4cqWK3INaZ1pWtDyIROaTxuzaaSzejWI2Pi0Lf4W1f31geJ8Jd5UApmg2yZo+zdQ1etsSh3
P7D0XjstWEy4qPpOnencrMGyHlqKoPS+1Ve6e8ZEKNHu5iqw06hY3dQIxw3k10IaEg5a5hwtfR0j
KC6/cwx31Ng/wVF1I4R+fuhv20NtKJlAi7N5nH1GOmjUZ1WfFtN8wgzBeVh3EpSzQR36htMVaheK
uhzAacC8LaOxv5/ViIuR4tOmlTldk+9zYDu4c1P4uz5wmp5Hah8+ur05NLNNrZmzs5NExbEHXyU0
hUcl56bPvtVFjcKtr4E8nfRmfcGeKujWfXtalfpIyw7Ojql7aODzc+9rFMsuJPNBfe+L5dvyLbDH
5OKMc3KE6iw7qHSZwsVs6ljaQK2D85HihxubpDNJIf/2DeEWFesMZVl93itOhdrBneR+AU1HnggH
YXQGda33IdFUm40Yo/APrVvKcGHvZYTrJGPrv3vOqOGqzTVtq3GMHa9KGk8i47Yx55IPwmluORzo
ePQ5MdVKuPNURSVIG1emTZSACsyqCYytamkoR1hPuiaIq9iSbYGIa9/X1zRbxUGHghcYqBBixcoh
onCkfftzl+ifCXZ99zPwWwhjI44hUSUzWqP/0FhgCRPRcZN5R0x31xj6eVKAj4hReVaM+l8rBL70
eTknjkNZnsJvjUeDNc/iXh9AfP868wAoiPIP1Mh+rC3taSklZJL1wjS5CffVrJ7tXvvdVlEBnzIy
9f6XL3UMXzNZHzmKjHP2KbR/5t77B7dmA87GDaFZl/sHGDUYIC0MFdyAFsg81NuWPxqyOXb4YYR8
FKqsWd3QB+KvSAPh74YTDn71t13Z3zd/QDP81u1r3LjoMBZHl8Hg4i0zrFRsVYpv4uysoWUsfji6
zcXBpxdjRtafp4mr46JALwkReHXbxYsKSznhRAQz7nv4Y7jwAAIpQIL87r4BQarZUVt/v7I+ea+j
t+HJOnB5zeqPUmtU+Vtzw4hwh0B2AEV5FFqrUZT77Cb174LI3tBvFUKs3QgIKfMD072DgDvYeKeG
J2VivUGzN4WN6t7UhIN5JhkHpEhxewOFo4/DWyIN8aQ0AOhJP9U+Sa9L86r9dVLkl/vkhk29uyGa
g9uwIavsLXW/aYmz5MnQ96fZHn4NzmmTFZNY4kKj0Ul/i7RI0tK7Ulwlvi3j3XdmygLDDzLhfSDc
guWLm6W77UE7GRdNAGMPcLRGnnfFp/A6+auS8MxLn+0UbBT2U3y3miPMu0Yeirca8hmnyijcy3GL
u5dVXCyxaUD8Kzx4qDYRGt08mCR+magGsh5CCNbXr1qvs8OPWbTcm4xcMyDa5beszU/kyBogA3lH
LW19pMRd2sPwyzM3hjazdqNC/YULIZlt20eZeRfmBLfRYLNT2rkvXHjzpvy1VnDSVN9BE+CjybX7
BTD4UazW667Zr6qqk2JSjxozRwKPfQLremRGrHjC2/cfttaiI+YLlSYf/HHWo83RqLX8PhZa/1L3
SE1GDstqd7C7Wo0JHOvnNEzwiAv/0rAWgs7q/liaDv1Csp/hDlaE23tjGJ8Dmsl4ss2YqSZdYmUD
eHbs5HOzhwOkRfwsXEgA7AuMwc+yRopMf6WnNqfIUI70MaoJsjV/XPw0Ju8zqpkPRQ2RS6Fjv3TC
9n9YKS6KBU2gxqu06aAH6+hVB9lTcyOQOYhSCqx8zCJCKsIjGfpk/x10HSNS5TXuXUyqbt0yHF13
/TTLNKLRfhrBl2Lo6XbYi/WZRtIFPz+2aQPWZIrHaiQ8cRvdD0g2P3WxFJF5Z0WQSok0q73mk1o4
oyWeECWdu57NFJ1YCIuKYyYXcxl8N3l1BopgI9aciGjMNUSi1bZeR4dtvyCYHB/2kvdA77dvwxhN
iI2D1O9+GIvl3ZwKRA9+LK4PYutPptkPiUgn/6aag958YU/yu/WsZw2rSHjNw38rwbPcHbod71WT
Kz+vhFNa+xujZJzCwVnw40jRy4WqYNVbJTlB343tZB3JiIEsz2NVW4YVuM3Nq5FRziUbJD6od2Ug
3T4+MCGxGa+Lkb3IYQZAxYAeavH5u2AZBiAiQy01PLIbmcMy0gb3eS1bUlqZONyEflos/b1RBhJI
qYuzsxYf5Txk2GLXY1JtVqJ1ev7QMasLdCnenEHZx9omqNspDqip04eG2sVmxDQMvXmUTfWyuMtw
Fd586qZaHnZ8jA+2ccC/X3usOus139a/ozYwGwL0f6DYkw9keoTa2vhRixl3kNLNz+vOaTJCHxky
boSZIk++XzPPvStMFvkqnbeGPO8TZPPsqH0Mklz2CahAeue0B78a7nXq91mIvHYBpH2BAcBpsBIV
4HBkQ6u8WhoAcAOoGtcQki0vjTSnhZDWu6+ObRFkuGInju4jKdKR2ejKGFHn5n1v9DAWYPmq9DY5
fRngoPD7e+lqZUiLr9cOMUaEzUd1DuyntH81xPgI+chFb7xn3WinqKmWa7FnydCME+PAdCa/Y/m0
V/fqLegsvp9z+pV/hDjePLP8LQsDXHno/80ZUVEpL0safRmWPVTCdMNX9L4altp/9e/vEU1owSRs
jyYP6GLo7hUROOJQknXbtd09HxwglFRrQkN4PkjWWYuOl+w5zcg2GqPSwlgTK6OwILnwbJb+L18x
JsVdKO5rbzuWFRVA6TZ5oOOvw0ZUthEUt5abk95m+4cFsHh2O5iCxGWx/UxxcQ+SAx3OQ92L/Z1T
eR9nRt9S0bJr/8pFbWdjwxSpbfdIuC7PoNXs1Ce8Scj+QF1KO0444PsD7RO9F5WjrsXeqv8rjN6I
fUh958U9G5P4u4+5f7bGTA9gBZBE6k7r9ftP87jgn96bBgP9tUj8tKijGbM/tG0kfOscEcQRQWC3
4G1jidaFParcSNt6zAeq6mRUR3e9mRrPbDk1MLGQJ8C93zqYeOzWmfFhFukD88r6jKUBTzKGEcGd
8/zU61Z26tSShWANUV5mdD2cj0eprc+Op7sAFk3xNOn1V21zyqxCzkAKiMdTs/454Pohdf9g1fZ/
6GbW2+5stJLFcw4yk2R7+bfVXcakpsfUxiDXY04/nQUatcnbD/vmc1PZDJRdUzW6j20e7fvsB5qY
yitejnUw7Ggis2L4aKsUNIpmSjvrxThGuVH+3HjnPJNz+eBIeju8SaKiomnl0EZPDbJgDtYUzwPy
RLcTfxQDeMeE0ArVAN8kL0taVdb/ud3wrO4H2u48Wb3UOfBQF+dWucSMwdrAKLZ/M2YZ5YTDMryI
54U+InCK8b+2HQ5A/3/TvnjUJvjztaUDveVOETQ+c40i2+kOs/QjmzTt010SF0kaHdArKXhzsLrj
l89cPtJGoE7w3n5yiRS9y9xtuGLJxmg1sstCJJPrfJoFEWzo+HbeFO1+C3RuFMMFKTJDpGYZT0Nf
XZt+MA+tOcwUJGPSWQywjHT5pam2fV3xeqK0rA/gWm/t1ncn7AJDk4o1XK3KCnWf+Wdhofseh4Lb
s1zdaiuPjpVtB6qbOwq+Lhe7t/N4VnHb2+mbSXvWL7YTaGn+atgyjTj4PMrAzcZ2wj51sr0yHScC
DbU/9Ff/nJGhvhmwiPrG+FVPMwheXRsHxWqMahYvedu4HGNFAJsax4/NbquLVW3/TAYi0bxs+9kE
WzrYFfqFnGGnb66AQ0z5k3xNllSoB3PwTyP+/wfhTFRHpnlYS43Fh78yc6KuZmK7MN7VZh22SVGy
aO7cCSN2bMiwPobcP3p9gwHrcIRS2BAPxqzPc/fhxbVj2KviMHf+szIBOsW+0oR74thqVpVM5fJU
2co493vjhSCucbungCn0Q9ngeIlRu0+9mxm0HX4+kvzJbx2n+Nky2tyMYRr8/x9NnQVmjHiggA/b
Ihna8fq/b2V+yD99/99hkrv18/sVCv21TM2ghqxAZ1FgL2YvRSC5j+DxvGzZTEVilembnvXOaW8f
cT/x5FONdQFDtoxQwqxqwnQxfRgou3/DL7QMCWXAFzHv/aOBEAOxL7402ZOfS+3Xi9g7iQjAT6+b
y2Jpzd8YZnxVN0xLjFMx1QR/Y1fRj+qhwtHxmc9QEP6ANoaod9dDQNDri49nRo8jt5fFG7EZtxYf
mbgmqBwCzJdDxgIIme1CbMO2peLn/TA40HdP+0ECiVXV/kVT9ql1Jkyj+/6/Kq8mkAT1X9kYYbOm
y6Mu8gUtkt3ADihy6hrrMZM2aZQ19xA98NvaqzvNGOjUmovqoWnWg19wRRrYtBhMOsvjXRQMo2U9
9iTFH01KpqZsk4LIKVmkFZV19dI0nUy0qntbTYgZZdqcd3hf7M2YVBrN/DF16UVU/Y+t0hjTmtOz
kNWE5b+CczLKBzCpFr7ZssRTvThnDc8xWipCcC14f6Gjr/cOq2NDmO4Sd+zec4p0p/7wOxTTCDGV
k/bcXhQYM0jpEHRG+aA39yfdhp7nWyuJzVZ3XZSLcwDIIQrKESGD35wGnemyIqFpkri6tyqLSC9i
5A61yhMbp7APFUwVyktc1xqv804FBbv3aulmc9h3X95hNP8wMlYDfXDmN1g6JY33luQFflAAgAXm
//5RwTOnIz132va1tV71AaEi8KCEL6SGndoR7keRM20e2m0NNwcsryXLKBa+icKqZbHD1goGBJTk
++WMvnqsRkQqzGDWeP6rvv+755ab9Ln30vcKZIIIv2AgC9u+C9mCJXfKB0J/krqR4rzhSgHHVP0z
sa2eu6amx8tCd+/+lZbz7qjtz4yBNO2hfUHV+MDsLbq7IYfSQDAGsvQBLS+Ps7l9ZRE7V3szUiro
Wh6nfLd/iGdPK+bbXJDiY2YAlrpRRpa+t9HYpSLCpdQ9tQ3+BW6D2RXTrbOEj8qjsriPqW+rg+OS
mjnTkB/lhFVXCVx0ykfNPy9L6p8Ga8zPyuFjsPybEzFy1gOhXCM9iG9exJzuh7UyrUe0515SWYtz
JTKdaXD+OBJCdIUPZcbSLPVn4rzauB2s9rgz7YHhIr1o6sbsxQCHjBzDWV5AYOdIaY72YikvWjQK
OC9r1h+TzWhdalPxOuCMEGpy0F9nf9jCzHabNyg7MhzcjgI4Fww5GZSfjJSGyuYJwxA3le+KNiZs
ykq++1Kywp2ifyd+nWmBPrfvSBkwx1tF/W54HtJjxVxYl9g1AF+W7+P9Rc1N5u9goZDmjCp7Tzfm
SxNF6tuK1V1Yl773xsYEID/27hv0qi40Fls+p5UfF1tngnBDj/IkjMTvv5b5bl4dHHHitfg510IE
vWK2TtwAo8VBe77bYiM2GdU1zezlOk2Fuqq2ty5zzhzz/vVpUFPc+83CnMp1HkdjQv7vHo1ZeKjr
vLcJq1I27N/1qooIA1QwEc2o4sbL/iv3yQnrXDI+zkY3EitJaqJFy9SpQsYknoCtL9wIbe2MCK7b
H+aVG1mH8u5xLOwYc0JgK93YHk3qEoARTMSrqfmlbftFxyTwGUdrddj7q1K4q9dD5T7vvGOtFJc2
K89+OdQv+DMx4gUIB3v12c9INkAQiYN3Jd2Hiow+DiImgnYPU8JunTthR5vCDk+XxNBi5Hr4FE7u
8ujYC9MTlXpnSDtW1Mr5ZcrKh4mUosMwKqY15N7KojjOuDSc1zvnC3HwHiwL8+TVqi8pGWrhtJ/T
AdkqwD6VHeUUh8D02erdfmTINsbNJv96aQngVl3N+66d1cRoiGaW2OI09EcS36n03tcyJQkVdFA2
dzaRdhkvg+RoEPnA1E8c9gwiFkSwHoKACcqTWygoigp7626kYMe2k1WF26jlCEFAGfzXaiA8GVn4
g2HjhtcCAT+hO7sw+XoYpdzRfXpdgmm2eWJDWI8sP4c3hlPiOkBi3RO1FIDn7pbxvSNUEJdoIKfO
neMsBD392kb6Rh2S7wudQ8lg0S7fRmEMz9m2moEFKMa2vR+sbtjOtEJmVrzv+7K/ZMAIF3eA29Ji
lfY45hjLWBIlka8jQqNEaTvLZvZfs5VkMqzmwY22FUyAD4k/eD7tz+5umCB1jygGq+voiQQxu32p
iWuIW3TlZ3sRxIERUBDU+nbAD+Del5l45zQQVS3rQyv7r62WbzlEZlbW9iR6huVoWdDa7ey4+bgs
wciuhZQCwfnagdXOsrzg7AYoUG6EnfjqCaLF6rId+7pozpz9aYybRBvqGyk8K/ORTfcxzZtx+rdX
Wz3g2EzClfs02ZhEkJa1BXNPFqWWLzq7/nxZoZdhArEoVETdcKEyu2Z7uiQz643RehVaet690tYZ
sI3waVj99UxWhgS7J5ypt+eYceyc0JnUZ4SPMlYbTLwu+0/TEV15QMaHbR6etxVbOEsaGAWo7Kdp
0gbllncHf47SlVff1PTQHusyIbS+PqSVNcR+CrlqEtl59hoOz17eRosOeKEgiJD4gaG2uRXtK7m3
ZqpfqGw2FiMSaXdK1Eok0DqKp+/GkSsZyEZoh3zYj8hxMuACGAQLYVZrJm6akGY4zE4dz3weclvd
R8eFjovZtIgrnT560E2Y4Vp23Ruzv4zEscSatTVxI2xgndQHJYSMh/kKvHEM7d9xdKjP1d6ekCeK
B19Ml60k/M8uy2en20BJagy5rMGeMfdT9EJTVhsPWTcbD/vCfLC/H/7fX/v+bbn/a7r70NIcuQFW
N+QjNsIl+0CMx8xx9QdobJ4WClkmdjo0J2vd9Ifi/g/ffzLv9h6t79wR8SmNvEcCn+zbMqHBD/cs
gqkgzuihYYl6t+Wngu7+mkXDqYiM5/an97n88QlNCez8w9ASDeA3pqyy32kX7NvAQrBjdfO2x/QX
tlWTuo3DAeNE9ps7rLLhhp3kfmD8ly1JfyiP+rE+tLH4wxeeuh+Cb4VGjx2/0QXNu3krxutOeETA
gwHJznlu/f+j7EyW20a3LvsuNUcE+mYKgiTYShQpidIEoc7o+x5PXwv+K6LStMKKf3AdvulMiwS+
9py917aJha0ejX24mg6CuBLcpypHpU+R257u0mhhXWgRiu/GRj5GykI5x++6sVIJSQRitR6cMnay
z+ICAtIqIeTcdYGjn/wnNXXr8r0rDiwI8MgU9hFamdlOqpeY+xXZaf0VgLn2gDIaqx1la4aZhb2x
4MaQrKI9GEykMPJD+Z6LduumycE0LoLwwVdHnLdSHuNmgbSHGlP/WW4QljS0It+axB6OKjKtalFs
i3UZX9Izp24124zSUkSuyNpxwkPSbrKn6El4RUpAKQnbwzJft9pSeVLfE3kn468d4HF+NQfl0dpG
DFW3TdEeuz7NRLvblXv0beAno9fuLSVv7wTI/Z4vNy7Uj2HdPxfDtrsGl/ZJWlXKAqntQaAmPdnj
mV0NCdGaG6eE0c/GR27YxQJwB73a7JE4YtQkwgUuyxDZQ7fsGsdrjtNd3TvR3sro59DwoVxpJxqB
bot6CwTJxf6Sr2j2EElMd2tnBDbvZtwCrniS7ohz7BeqfmplN0Hhe1C3EG26djvQhziLJ+Mij47M
wBE2IuO6dK7tFm/ARG04Wgj7dGceKBxzkbwQmTzMI8DnxjG6/jMNu26VfVWH8kU4DdsEhf463UxL
dfeIcHIZHFK+zDMMIQQ1VJM/IDSEb5VD7e8ofQ6U+23NKbE53FXsca/YIZ5ZgFNlM7Piw3WvrlFi
NGyqR2sTIL6uF8YGOJyobKJHU1y03GSBJFNkZqo67aVcZUfu4WgJyG8HH/eUzLpqhzeCK5VI3Hov
2wAYzsOjsI6O2jrcGI9Vdj8zkWb4nPMsneR7b8PZNC7t7Llp7Pir2sHB6u2aYgm11ZUPAQkl6AtB
Qddq51EGfCbQ2xEeoBdn6Njsxg2CFWoSsirekm11MO6L9dsQLOq9si6WqHJLIDzDc/yKIeRsnNC4
5FfVzqlFgxyJV6G/DMxF8yv6lTSkpy1qGJ1L5Sgq940r7Sj69K8sZco7fb5ZUI8CfE31O0GWd1R4
MCg1XYAN71q8KF/zR6K4d5BW1EuzM3vkDq70Xr+K8ZJGq7UUDuVGbBeoQK3FsDCv5cY8S8CtPnCZ
OtW6vUvPs6MHKe5ki258TnpXuFArihpeKeUg8aKu5I/6Gr1BbyqXxlo7TYZdPReJY565J06/pMRu
MO7vxbNysk5BtKEM5m0mCshYmW0u69EW0nj9PnPN1hw3siVtIn0bbPM7/dqvjFdvX+38deYWv+pV
APztHczv2NoW0Sx0T/jLbcLAWxGepEufbtcaD8kJVCFAG8FOHqnbX0V4bHeR6pAkBw2xdlMWIMwz
qIF++eKB5KSoZUu0jU90nOOIAebYI61RFoD1qwuehZK9hkEDnmIkjgJpnqNx9oRPqGx48nbxFLwJ
Bl6jRf3BjXVYQhlHnUgzNrGDZe2CDkZ9vCaiUN+1+5BU5iuDKZMW89Y0ax9s8644iQ1VQgcgWBbi
i18b2gIBNPI6fVlvvUc4ZOq4EKsHBJHDdC+coU6ND9Ejem6BUrCdpOtaXUqH0cV4p7p0Y5sFq+6H
fzQPReR0jrhs9sJ5uLf2051AE5UTw8Ha+1hBv3pAtXthxS0RH4ZyYUfEHJtdtYtxb7z4Z7aEF2Oj
fAr72mX+ESWKmJKWFxM6cKunaosYKEQpuhDvrCVmhkXwov+CnncyIGpS8nyRKPT3Nh2Jjh6pKx0t
KLZrGrnWtvbRKRCixGR2LGtpnivw879g4Anb6FXklT5IG+mubN+iffrsMbQ5g6NXJr18wa0NmUzu
8H9yfNUsZaPnAhWwRXzVm7p0/E06riJIS0/CZJuOBoqtUUlBXtDoFSwHBCYzS0Vd67Qv6aYuXFpK
aCoMxvlGONCCRWU9OuDYMhog7nQKsrUo29nSd5p+ESwNpNknZbTlVfNkHSRxXewwQWqGXa6Hvb62
mCbSnXCNl43L0V2+D7/8Q5Q75qfYQQ61xftRstEutI6RrtEJcwhSPzK32dHjTPmK5WPXELVNlsMC
psqiC5b5MXuxrpzRJdButmEsaAMKb9T5keN6n9ox7m35PlaJzAM8R3L6uyWi00NgfKg8lgVHOOln
wJP6sJ12iVOva5ICFuW6PACufM+e5ct4TWkavVP6geu2y46puqxfgqdiXNYfTDnJt5ud8i488HRX
GOgDhwdm9Hc8iImQCZzflzhwLesUEcgrbbBKaw1lTd4Sc9pWnsVwq5vLYaOBULI7V1pPiDSujdug
3DXtIrD1Ty+xSXWviVXbwQ80Dt2vRnRJ8ZJlakHr7KlGMLjoHoWXiSdNAgGXsTtzFyr0m5bZ+JDs
EqIFXYu7v13uA1d9V61Te4cwMR/GxbiqP7yNIiyscNU+RJoLq7B+FHBgpIQzY6CxUx7eDoPiCMeN
9rPb32lkxwdr3Bjy3viVM7ZDW9Ns40BPXjsReKAI55HzRrjQnqpTj0z+PUNzuQQ+MdwLKx9JDcpa
A2UyEbRLJibU5bXppo1bQZuq7fo+LTZS5gTigoYV8od2lzQEXdhjtpUf+PcNUtVxG8DCeRi6nRGv
Zm1lbLNW0UfSg5WSrUxty5091E+cFKL8UYcH2zi1eeEiKbQHDmzFV/XQWOcmckkt0F6jdCOdWKCQ
P8lEDXITfajvwNThqdxCsPPP7XNcrmMaLxprFMYhx9iYHFyKD9EgkGThP2l3g4JPZcWtGGWA7vr5
sYy3FOc4zqFCCo/+m/kqH1gkkq/o1L0a1O7cbgnpaV9ugm27a17UhyJZj3SE0ZSeYSbaLbYpBbe6
G8BfW5aQhl6bdG2iKEp3ubIYs7vMcLAAguz17vzpnH8Wr+AHoe5z9QtNjuZfvrbE7pH9wtuVql94
y8Yr3kVsWAk4AxSgGhbGBWfGZmXcVbItbimTXrJ12O7qM91O71kQ7Okw/cr3+jm/RubCc82Lz/Fr
mz3hQV0osH/x5h0KzSl4WVhH9EXJZOUtMdhO5MJWKFAWySPnuCZ7A3CXUxo9DNT1nvmcmEMxD7B9
bWN03bFtPtBx84pnrTsJ9+kZp8wAz5ppxq0Dqeg7Ys/pi42txBix8zlK2BBRxGd0K+eaW8cWuqNG
r/1ouoAYeHzdtNBO2gEdffQ0rjzOqO8MfGHbJVvOrRh+HArm2WsIZ+qr3UMYZsqwPaGqQ5D/BHFa
2Hou5xYnPcGprRxtlW+TlbkJD+aeCEDOI1OwMA7BHScH/5U5k+w6kr6wwKjrRrSLsz5ti2g1+21j
FOzLyrp4WGMYbdpWOxqpPeyoq1OnUF0PB1+xipkR8qI40/71XyUWLE5UJFuzzu5ic508eZIz5Z8v
wmsxvAI3golQXqk6g+b2VpygwjUSBYTUHM8G4u3Ucm0+tMXS8znWN/j2OfuItvXJy2BXjTnGc6HZ
yLZwSC/Doxna3atlOJD9Apsq+yf4bO2CoYXupKQ6031Fy29VPkMCD9iEPCRFPfvdLuDgJ68oBJuy
GzwyQcnYIWxsm578NSJbsHXmNtkk+/ytM21/l1z8Y8EVyuKs1CLY+aIQ8KC+05/hIsqB1VxikyHx
0cXfFyMW34b32QMfW7oXX8WTcqGYwY/FHcUd4QWvDwxzzuLiLnd4uSDdXqndcVFIvqDBIyCZu+wX
/5PVOIVXD/vkaD5j2H2PflVuREtvUyzVDw8ouSN53Pk4I9v5wXrAy0hdr9j327ReQH5dBp9pRA+L
+5Db2KhkrtU2WrJHMV7aK6UC9uv2SumDbKEKY4sjO/6d+iC8pCvxQxxXhW/XTNV74nIxSY088uaN
KFf1o/rFrtWXTjMt8tqBONo5gDQ/vF397Fe7CDHvRt4LjrFNsbkFDsFPrbkRV+WLBe1nYIbysH8h
oRc029riAzHQSjjEImhr61SdmkfEnM/m6OT4HxF+MldRhK7GffDGqTr6xeongd4MneR9pMDn219d
gcpyxbEJfTa7fPPcngJln3xqV0bnQ/jmrVPX8pwhdKydcZTwF37SW0B0YU1PAQXMpaEghbfVV2Ev
ukDhlKU12qHD6q/vaJ04wYFhNdTLaFNvAyzw99J5XmxmkRh3OGMj3RfzJZbgr2xNPc8/jo/S9VpK
tOUdyj40bfGcszGWrwla9sWwUo8MHF5ScJJ3wRf21xk4b4e/okv3wSYgnKVV9pJdxnSds0+cvPWw
Mc6sUUwK45Ou217ZE/SIUfglBt2QLKYzf9nw0vhOO23U2KZ4O0aLYMOJ2PtCOc51He1t9KVyxeBk
pKKctIMD9irxgVXetwfsFgfitqJLfszfkKNb+7m+KdD1WXoP/jlgPtnec/LFGO6uHKHHLXpM8RSS
O+RAnRewnNm0u+rn+ll7qZ9ZHoMHcYeR4L5c9c/cXSHa76WVsdvEJ3FpXCtmW4mgNCdNal4stRfO
1o/da+/SjXkuHhGoCc6IjnRLpB52uysXdqBR9b5AJ1k69Uqk5Uez78naMpreq1MpUJZZxIjCMqe/
mNdx2FlOd/Q++uE5qldCutZg56ncLW1U/a5xjCn9M21w+HCJ67Ex2uLLPIGGY9nvQEWuNNmd1FXK
CYBEqtL11/yL+VrbjcfijlUQzaG1Hfmw1bp60LbDmicg7pVlTUPwEY9xYMfUg7KnQcMLtAnZKGlu
HefjM17C94xjWbAcluIn/Ke4XrKAP4NBymbhgl24xqF4q6/YKWQuntJpTtdY+FrTMZVadW0ggu6t
BNgtrZnt79/Fgz4jwgvLqScxcoyKKY14H0PTqx/PaVFK3E8UGkIp3OGVDYiSCn//8xgRVho3JUOF
jKla6kxwP+zjeJ48EEAYppQpuQqJUq8MKG0cVmpB3opaxm99M97iOKTjBwtZDDl7oVJGIdq397EY
lesEWrgTFB1WZ9LWt/38S4TsZtHS2cDjPSnI4Oq9Kg0cl4b8//0ymNWhVQt9HetBApc5o0WpcqAk
bLbcWl/WV15b3d4SoCHbyLkowqJPWKaFwE3l9y/69Ejei7+muUARE4ExCZwVWZxJQDSM31ZuUHAw
R/eIBZHCM5m1FUoOSrSAOkUtuggxdKNi2Re+iWhAwvpcHXtV/pRjsQZWxmVON08e33cblrT/yrR1
iHTmDCBw/7Zwd5f++KUU3sFrPJkjrN9iHrtGOnHEsg/wGQOlDTvbRa+c2kI/sT0OJ4PwufWE1YLK
DI0zr3hS6+dRRb06/z40hxK1SP0pRNHFSopzNdQPjTABKZvURT4kb71eUEIdn8dCUNaNKrpU1lfS
aNzHo+8WgnxUuHhanfeQSerZ8LgcGTLcbX3kxlIprpx4J4/mzrJvzKeinbRV7KMG8obpsZ/kO14H
B5hc9agTFZ+m0BER3rVOJQ4fpqwJW8sLcPQFrqdU+zobgKXjsmKdSZJNZXB0NQa3F8fgCDqf80OF
Uxw017ojpHERqnMXszYOZmINuw6yqG11FAPLlHIQaVlry5I/RorGS2hunh0iznDIscY/+jy12i+1
R/goeMw6sGcrLeG4AEZui4H9GJUBt2HpJ/ix9CemSlNNE/GSoelwDi2JH3oDdNEHso87wazcXoUP
kVtgCjr2C5kcwRqQGmEu6woyaKHIbMbV+Ph//j9h6Btwzt98l/mnW5IimjodIvWG72IM2tBouVG5
Ytz/8gbVEWuf0kFEFUOYBUpepVPtguT+A8ZG+pNA/T9fG0ylYZkazS1VvqFzibVeDPIgVXRaCMGs
cIpV+jo0+vtRxws/iajp0+qADY94S/SctJO52ebKRrX67b8fgTR/xz+QOrwBIGFAdVVibgzr5g1I
sSaOyEMr1xPBIkSlABZC+ApyE1XkXXDnF/QnZyAMw3ege9Y9auD7FhYn4c4ffyCM/okh/p/HIkto
URVT1Ughv/ksWuhJMvxpeuUllOcsYoOfsQLJWLwFeNE8wVR/eBPKdwNQxuJhYDERdVW/eRMxHbup
KITK1TPKfUZPariioZPkpNVOZHvOj9+Qmtei8ADGZOsaJ2o5cLRHDoDLhASoxIuQGIN5xUprxzJn
fVXjP/LiFbZbHFdV9WSiASmAEdtNyustiH9AWklZN3tDHLYEaXj690v97p3KimJgkTVn6tXNuIaN
V7Ar+bVrQnBf6uBhbL3sf5g8vwfp7cgB9Smamgh/yzBkRtZ/omwHnM5jY8mV21XaBTbNqUsN8IkU
vxtmTEEJ1uiz01SQsOZb/KY3N0OkHfB/DNjXk5MeMKKSurjv955q7nn368JUv6xmZpYUr0lZHaYR
gEahl2tiNu7FNgCIllarfz8s+S96FjNAkXVNFgmNhcE+D5H/fA9LUwfJlxWuAxZHU+Dz0Ap0NE60
WsaUdzpVYeqmhrIZoD2Jc1nZXGVV8uRLPQJHGOi6Pnz5lvxlxtVjPTMXFB9awdT7915qVj/MkW/X
DkWlcTczx2T995//5+MqtaXnRsjHZWQtWgmqDYarxTRjp6S0e4xpqc+e/tdB20UwUjFQ8Jg5fibQ
NX/6LN/NHoWFW1RR1CMMvRkCPsISSTDHyo01uidGGY/OTBsZA2pCpVyufY351HS02H3aGH2Qfv77
3X07fRVLI/QdzpvOQLx5d/hN/mcMDgiKnAoKrh13ISLR8dFsI+I8CA+v55lnSTyfYabEKJ18jkzq
SjNOZsAmh419+PJmIMqE2H9BDulXY8QUXP1DkRSwexJu2VaDvX+8dIH3Didih42SgmnUbWfKUjNj
qP79xb7dGIEs6wa7sUzyyO26hAaVASRWbp3vtJYSu67gCkS1thpAzTQRWuJJsjYJhfMI8su/f/p3
+yIjbCaeiQD3lJt1WB08tVVT9oRx5vQIlCZ6gnOYtIQu+cZjpGUUSPrmh+/83aqlihCTVPg+kOxu
cHLx0GbdmPSVOw28SwQ3r7qZ/5C//dPPuPlmodbI+EQZsIj8DpNerVUz/WHx/XZMMhkkXh+j0vhr
TFoRrBa5YVKU0krpaQGMrCIWUFha3Nlp+I0JUsOlVhK9pWYnTE0049EPJ8k+8codeXuHTsQfClIe
vm9Cl8qgYhCQwBcW/qqpUQB3CiO5FcbHoGBvHmdglG88FKH3PgPHTA+Vxr+HhDRP5T9XeyKvNRO0
9pxfzoz7c6apWtESUGpxeUOcbjds47aapAR1A8OOUqaZUSePuLtpOYC78YWSrknB0bewMuffH+VP
xPR8SuCTGKbFYVWTJeN20Sl10MtjoZRumf0SfJrtgUz92mgk+rjjaagab0dSixMou3//3L9PJ6gm
TYR1BlEEivn7Cf1n4bV8qZmqOCndaQocQ2ZO1jzsRV50+NFYdCvvp/PQPOJvnjnfz9QArktEb92e
jq06DKdxNHGHqSb8CJTZHGWvRRU9/fubfftzVFmUeMGs5ur8zf/zzXTucIpVGblrUruZPHkt9JgZ
yAX8948x/z72KpLxn59zs6gJSqJ7CEdyFyRFI5AWgeabW75uCwOyAIlEzCh6SMJ8k9fRwLpdvKjR
xiijC1+fWkPXdivBmjVXSrpU0GNJSiCuIk5C9hSkfGKC/vgzyAc9CrZSBXDTEhsJSWTAfl+I2Rp+
qLAcNBFFL3Qfgj4RVXj+2U/xgQFMpv4Hc7as/dXUrX7Hs/UqHTqpM3Ly68irjPJmGeTTBz5zYdNz
ocQz2SOPpJdftB9EZSEviAPSmkv8YgBF3nrD4XpKq80fGvRq5otkoJQA+1hgbuobJ98gQ5Iu+Bi3
ph+89CnxKX4LXUcb1JNfBL9EmHhO7NHBNjSTGuYkGatK067iSo6mey7N5dqjwppbNMA7QNCLKEY8
YA7BE/GUFz+8+/crlL7ZmDhQGhpTkEABRbs9LSXJJChc03I3SgECyEF/7pKMOAf5bFbWO9UIcozG
+ISd59lKo/vaClQgTT1W/30eatsxU8+Y16+aVC6loHichORV0pWEnbqp7DyR19MYUNgpdScU/aeK
/ClertcuMCUS6yh+VjX+aiM+YWujS6UGT3lH61QACKpY70nfn7XGOk5Neybt0K47b6XOMRpCapH1
HCxVbIQN0HEAOeFCGVon6PFyRqdUVvd4SU5y052xzPnVZzRmG0WRPomvWXuCcYQHE9tKJb+1mbQu
CEDNQx6759HFCsOEUtOyrCbEFXgWFvPnlFVSz2qjPQe69Pn7v+v0fZ3XJ9S3Tt1BqJCR8zVg7wfF
czXagm0lvtVR53pkZ0DWvypytsFnsSUo70D4wL2vqXd+DBsiqB6FKT/gdoG5EwSPQR+/VEEx7ZsA
Jo/nCw8NYaJqa3xamk4136yec+yI9yDT8W5l91jj8gfuoIwpD8PVDyPkm42CMGZJovikoco0bhYT
L4VaKlcj6mgwZLlfjdsGculCt6hDppW2ClPrM0TAjiSjQs4i8trjeqAJ6im9+8NnmbfzmwVUIa4C
3IQFy8O6vaJQZem6vkhzFxwI8vRtLAjhbFRLlyZ6uVaXui3Ce3EhFP3bYDQfUi6e6wplTRCY6jLv
CrqJpuBv+mb4YROT/r51KNzQRF2XJRMq5u3aXvljR1CTnhENaVAPFgoTqSyNF8Tl/s4bqhcvnaAT
GnLi1gacrUDoNy0RHD9sajMc+fYRwbdlPzNNjf/d3hWbMTZJZmnBy5qPEAHSNf6/VFj+5oZg6rCH
aBh3WYI4Uck31UzTaGbPudpZyIrJ9jBF/UNLdwl2Asrywz28v+mQewLyJ4wlskrEsIVy1qsIstKF
e4VwTrJMGxniHGwtNZ9WXqvbWDaS//3lROF+pIBk0KhtyLeJQXXcFEmMpwpCa3tsZIvWe/UGg8ru
kupS9tklaUekP8oELCZ/+/fI+/sETegPC6QBEpoYD+3mnBl3Be4mKcKOYtJuwq/kDON4oVq3CvVy
38vpwyQgHvr3D/1mTHFqB3dtkOXESUC/uQ0VdZ63ftcmbh4j+URLWMT126S3QD+iO81DJ53hkRve
0sg4oaL+/PeP/30E/HO2qaLC15Yl4hZ07fZg5odJkalJmbiT1qj0FjtGhy4jvRMXlFbvokQ/dZgD
aG9r9KQF0BY91YmyU+1BNJ+rVrm08x+bYXw31nj5i8GkYpK/jeOD0h7A+G2jHIu+Uf30tv5eJvjg
XDo4tJNSwbr75/mn1Khb623KB8d0Hyi4gSfzM8KED4Lyh9vBdwNDoein85g4CWk3PypAKuyZjRWT
1QjXwMDh4RvrVCM9EZ03ljFulI31/O8X8/eBma8HMV0Bcj4vNrfHLrUArCmQMl6y3sVkZuejdAHJ
4IiF9Pj7kRNStVRl44fx+PexUp0zQ5Xfh3V+8M0k0GqKGI1nxK7Qttsx6VxVje9CXdz/++tJ3z1T
TaTcpZiQBeXbMi7HriEM+btdP9NOOhGfkBmVueDGVpm/lAIpkqq8ikRtZcIWUOs5L0vBadWOmxBR
IJAqDQ7cZDwTS/PDOvDNcYlnIImc301Z1LkR/jm0BhL5sijC9lvhA5rC4KxoA2uAt4fMv2u7F8mL
EPlEMKKkn4aaNu+0t/NxXvoMDUgYO83Nz2YDaSwoR7FracAlVIx+VEBgLYhGzrqe95sGppuNQRNc
AySSTPHZpU1Uxal/F2CCt/vOmxbABw+/gbemhBHQZFKTvb32hjSGWMNO4Ic2056CmSRXDs44RCFF
m628mlhXFRP5MBNkfkPHmkLFQI+bBJ9YMjvaLr9ZBkJpLrUeeNHvfx0gngU7CegTJnJKreDg+v61
qbVt1YFkmHJxNsX75Ooq5QL2MUiO8J26Hso3Mj0WQt65gLishSyVbwCeV8V8DfhhwM2T9K8Ha1pz
aYaoQfV2wE0RDNdAZaEbe+HVi9DLBdpSH7dphRqtBIjiae2WWAuV4G/hE3fOUinq+39/iG8nF5ED
tC8sGf7/zUKSqiWHBz9PXDydSKr42mIsXUyj+eHS9k29kRFs6dx7WdR1an1/jmDcbkpWlFni9gpN
J7SJZguyg3W6LrstR6gLzAP04LybRtFOQSuTr0jSijn99EH+PqnMFXqJNpFJ8ZOn/+cHmSIRGzFo
VuKF4V60/OIM1br23+J0vGqzlbOuk/eq1I6zET413//3D5ynoLKhE8ol3lbkmAZ6FwesZmPsfc7P
u0JfllbeD4u1/PclmSIYK+OcCEqh4XbWDnVM2EzOiqHHtBgsOP92UiSos4xTPEpQHlizIqVxQ5Lj
7b5hlEOetzs0JnIFRTzG8MDNwZ0sjrxz+y5UrecUZo7sETYwIA+sJQROPy/D3602xFCo3PCtb8oy
pl6ZIPy6GGVnuxX6ZisUxRuPcpHJ8n4Uf1z1v31OsgLrDuyF+VfnJuEhGTrVL3cc7gSpBYkcF2/t
HDdfVibKmiR8b5N3FfBLL4Cr6jmR6uU2zBDA/Htg3GTtzAUp3hgvTOacoBBOcrPPWa0M4MkvYxeT
MS4dQP8m4AcIlCXUyhDtFyapvKnvA04THAlOllmvRfPFMNVLirYm/xp8rCth2rk1x6WIDRLUdECU
A790Fok6/aAd5hjDsZEv5kAxg4jxk6gUb2oTP1lKcyZH+80aRCJ+McTUKCfV6qUytWXpC6hrOS9R
qqYEaV0mqXxQoDUVVjiDh7/CnGZ7YKbKMpf1PR7jh04BAVMY1S4gqtHyxBUdfsczDICn+nMWcs1l
2IsoTgcRrKW8DxgOdqyFsHZef//e0Anomp9yUVJRCfJ3so9+2FXVb9+9QYWV9Q9v3+3RvvLquaSQ
srOV1TYDtmTG3banyenME6Lqe/RBwehqUltxgXnXedKRJV2iKnuL/OqjDerNJKoXYU4mbnoW7LIq
z7A47ie1IraO6ldcBR/Ru2SBHGkDRAn6eI/Dy81hkcUzZ8pIdJTRgv7ZMbjMQqsXnYLucV6LFYM/
EiHgg5cqcOt0OAly/6Gp6WeREP3vwffdAUMSVa6RGLyt+Rr356qYGO0QhQBEXKGRbGnIHvzB24rR
UvLLx7wa38Q559JLTlY+/vAW5G+2IInFcD4006xVbs/7ssSsVrFvu5MnfYJruwL7fzKkYFla2Tkq
XltJcRV3/NJnY5mGcCe4irmxzz3lzeyac1YC1DMLun7FXKla1wMCCtnLVtR7sFRZzTmoks2/H9d3
qys1LUnnvM957K9rdwdtdaj8PHf7CEWbkRFjSX0n7c9VnG2mIt6KhIkqAQ4tVJpjxodDR2L3YntO
GtQR5DQ/JcFdYkwf0aBeU1P8nGDBReajlI5vcS3+cKf69vVKEm1JejHc6W53X1WworAyyXbHTncs
9b5CNPTkN8VOFMMT2dSLLBmWY+QTRab9mCv0zcGanz1XnmVJs1ir/xxbLHl9U6slY4vwlIXMaJYG
dc+sWWu5ownRGWc9Yb/iZ5GIn9SpVxDb1lnvHTW5PWPNt+PGRMYMfFoRsx/yPr+77PLhuM4onMG4
ud2sukQ5qgDneZNTk1/Bja3GSbvOUWVAdcj/1LW9mFFb8jXtqPvWVh38p3+PJembexVvRrQUU+eC
Zd4eAwtDJR00o7pUjt15fj+9bhHhB8S8uapWdxbF+ClP9f0Qm8cQPxk6jzxSrlE9fTaGfxIy9ZoB
2RdUXLOG9MPs/GY7lhRUNZaisif91Z3v4FtmE3VolNAt9+r8S9PKS1IzgEK/PJlt9lMz+LvBohCz
JWuSjKTkdiFiZHi5XE+ZS3VgVfmo4eGZ2JBXnUIPzlEw8g+HH6bz/I5vDuL060VNUehAq7I1r1D/
aVwUUz9UokfxCsfy84SOccAbbjQHP89+Knwb373t//6sm/FmCVEcqepcKLPgY9WkpBeRBKmLG44U
vpVDDoDNRNaoKutAJISTfGxMOObOHC0mre5gWb/MRN9UNVY+/byqGDdirj4Dqk/p5JNOAm4pmdaF
1JJca4ibWiguWGIDEPpKQ7EWisTO2BVtdflNPkaimdJ+hM1XfKmZ5I4K50KtA7sSTZs6kDZlZiyz
vLsbw09fNpZWnaGkM7YmHmxKLvJAUHQ+rsXS2hVVd7RSoC/CuK6m+ij05SUG4NMKWE0xgCbdIe3G
jdLiUivbX1HUXLqaT+lnxyGDYJJ601lL6JTIFpFGOSbtRWiAsEmGyS7ezU0Qcz3LVQvmiydeibJ5
iWvdrUCWCaMyLgBpW4PTiYTkKBBpViV+tN+ES4uvslJRSeLGU7c6miCDfNNVOqCUFtO3AmkWlcWa
HKxmN/ljAgs1Yx/RS5J8ckYgeIG1qkwyUCQ/3DKDcYLSallHfo9ws+lh0wGK6seIgIg2fmhTDomK
pQIGScSEv2Km7iNLhJWgHYPBCMg7R+drUsG2CWG4eiU668hS1hmxQKZQnMDo4dFh1E9mdgJ17igF
5zFDHDZ1xlaoQY2L8Qt3ZAdZ8ZeFPcgI64vpmTvNrL66MD/5VXYS6gYthYfmScXSnn/UpvQsJ/gW
CaV8ioYNLEPb0MHd0jh4NoAjeQUmbyDFVuAGGn9X7B1EQq1awAFKoK0aYTMPiUEvT9ZoEAM6YiLl
Q87rAJD0NfrWtRLDPfSCPWHD19zwiSZvx/W/l8tv549kGBKLg4Js5ebCqpd12Yw6C5Jce06lsyIH
/f1YkHiBSkgd9WU7WTu+4g/r4HeHFOof3F4RU6BVuvmxGsmXJWJOXGS0fyTROmZxSj0/+2El+nY7
0jhh0uGk5Az45s+lSEUcBLzeytx+tNy2b/FEQYJPcetSTcmR0wHdDE5WJR9CYnFK6eeTwncrPpuq
ofOMqcLeXhytIi3TotfoKODhSEoUpy36917Q9/zjI0IBLn2m7fnTA4v/MghRvIJE3IsVgGST4mNL
IE/TVPexTKSWqe+8VKaDpQFL9gii6SFn2qmUMQVrz/WT7JNM34c28LdwxXfW2AFTIG2q0yocChnV
fJ+gEB8Dcdq3zpjrF6UFAxezXLbj3CNMhIVcQSsNxtnpJI5vSja52UTgTmAsJMs4poGIkP/z/5J2
Xr2RK9ma/SuN886+9GZwu4FJb6RMmZR9IVQy9GSQQQbNr59Fdc/tPtWFcwaYF6FSUimVSpqIvb+9
likzgjmKAXy8XgvPSu5qcdv4FRl2m6EBvZ3e5nezggzG/NeQrfzUfWQrlRUu0IYRfFZ628BbgtzL
SuQ11HqCC3PHLua6YcHRw02aUKhR6bXPIhVXQQpOgSqULLx2ZaYqosoAxtEAIZyHyRblBxYCAupt
Lj4ZpAJMqsPmHhRYfoIRfWSjNGjtixj6ejOS+fdEG4F3CJjQNuBQ0Hv0lHuQKE69vIkW3cCMrUof
p0xA3yjmkDgzn0nIE8xYwT8+B391v3QttugBeTcO1fkc/bf7ZaJLRMWZKqEf0mMyHwo3P469vs0M
dDX/X0/18xZNCXjDFcjHXexBUizhC5fU2MEkLvtW+5OX9ctVssu+ilwKcTS2c79/XXptiqq2G15X
tpMxNr2oXMdDtZnX7akxvhgRejEm2cEN/8nL/NWqhyoNJSmWWuzDfloiuw2xgjLn8jLQ9oWAXhSM
vLTtyYuDoyF4f3n8x3/YXz+jQyV/Fpv+R7UBODXpFjiGuyZtGABrLlBl3oxwfKry5rPlHgLVaf3H
T/l96fh5nTXnY6l1klb2fg7/TFJA9cegsEuHPF7aSA4VGUeGLQNEo3qzmFr3XsJmwgXX5/e+f8G6
TCBmZI3Q9HOrr2LGvL3VuFFJhl2ZMy1aVqTJtA1Gog2OVkGdwDziFc4xI/RGoStkKG7au8Jzl1Mz
YekV7dLzOd96ptJwDVDbPio4uivOlWOSwJeieSuXRnjf5AzGtTDhisDaVYX5MAT1TamV4yKkEkug
eRWjKGe6QMtWJv4EarM9U8fz9HktgSYRAEQSVi3ZfZZLOP4vqQ91wgGO98d/1V8etRyzFq0gWtNk
UH9/1PZDiCstDopdX4vPfHwMoI1k4bQHX3cy7XXbrVLmHac/K2T+6gCCB0Qhk4Ku/R87A6m0MRam
W+wgVH+mE29fMMm3MW/fijmDMTTiFu7P5Y9f7K/u/nSeSLzr84fv1fW/XXn0oMkIJEM+zLiFVOBq
lgE5rfnW31TOIfWNc17Vl3l98sfP+6sr3r8978/753Syc1U5esFg87D1c46x1Jen3jSemkqd/vi5
AoM37OfThBIoITG2pVwVfiqVI3tH6IGUaWeV6d0wqH6VEFuPqMaaTd6icRFfDjI3uk/TdtRjZtl9
mBnUDQ3e6DCU3sKROyv6yCvoR647nNPIuoVVORQhgFMrJ+SnGR+RyyyWtIHlhc5LSkZybZrE8ga0
exLGYJwCznGmh7YDaTJl91wbYfdCntrE5Z41LWPRTJtIprUxtz19D5e4fqqjfWLsLjhlFdNItcZ+
wwB/vWDnRcG4Yq2vlRc0G5KREOrOobGNlIPjrpXY9BBDEqVal07/oia7RwLHtsdonS1xr1PoRpCc
e+CXOE24BbcwJrJlZMIQzqzh1s7jw7xurhvryWdFPEiODZQK6ygenuxoQoPVXtKqO6F7EGsv045D
5qx78LOJFn9pUzOunbg94JhtT04TY4ti+BVD75/cYn510gSzgJrGA2frz6HOPBeS3KWgri7YXVXW
kwJH0er2kyOcIw3fpxZF2Z9c6c1fHbwBmQymITxaxT8fT+wvI7yFXCDc3DuZAO+J3YbmypDLGhJu
MtuhjLkFJ5Ng54YpSsMiPA1Jmu6itLhvOtqawqTtW2DtMNOvMhTP5O2RW6lpRktkR1i88BI6gOpg
s9a5YgTYcKBB/PF58YtJAZsZC3IeJpcbapU/nReRNuZkKnOYR2GxIT/FhLtOxXtojJNd8Krwb4lF
wlCfNsJfz7QY2V4QEMweKyrkEYOIWtBuVcdVuC3vseqR32LUaYu1gEnc2Woft/mjsjahawGPFxAv
Ww0BRa7Pamgd72ui4t0fv6j/NH6DfiQ0YMyLKZ/yz3zE/NsVLXBHv2hNK98NZrquKaqDUvMvbYXK
ojGHjRGEYlUVoMML07jE8BXYw5eM90a4Qdoy2yYZ2wColX7s/8l16FdBDELbtI7mVYL3H4XZaHAm
ESoutsKPr7okf9Py+jauGIx2bAaRWxwnDRxv6QwX4I/neGivHVpfCxWy82yl99hvirj8bDPeKCj1
xNyKzxFbgdfzI7rSPyKtIe1ja19/8jfVf3EFJRtBVICAG42dn7uaehpGLmWjgnx2g0gpY96vG7ls
hPoB8zMZEf66w1Ql+z4+BD3ogSrNputAh93Qxx/6WJtnGmh0t3OIQVY4+zm7mtSbMb5FE6fLmP/A
D1mu+7I9Q0eFe4JZMRDUOEqXs8VJlLZK4ari7eRkG6GOO35yx8UKQGVZebs8C2xsuyV7Kd86VCaG
HCumLjx3vuCmxAcAakD6cgoUSs1c0/CTOcW7J1lbMVnDQFvrtSB5qll3vpM8lcSQFlZnG4tesFby
Nf8qC969nkuwm3YfkaOvQofVTKl2BNlWtfsKsfQzCqPDEMF+ilJnFVnV7Xw/Ud4DGszXeVHY5taT
bJqL0XUfJr0++uZPKjENuv/8YEtvLzFr/r5X+0C0NMjjI9R6tYqS/us61K1TwN0gstNsS7WQkfSm
RpkSeLfokNk+QgTkEqtgfol2N+Uzd3TUX8tqfP+TY+FXhwKBNEsntMKm9ueu2kgzIZetVeyGtMrB
QloL8L53RSSHLfs5/j5JcKtsDYnnfP1iziYrjD9Jlvxi0cKAoE/O3Jnv6D8XeNFd13UxL9CCirev
z8Wj64EYVkHN34Y46S4Y6/XEHOkigbX8Z2fxL67+lEro6VDGZYX4c/W9pMfe9UVS7rIOiaQo051d
wTDzAN2vrJrxqophpCvfuXc4BzZFGAMPlbtQVHif49bfmmV6Crva3FvjrABUARBCvFy6s1fdEF5D
y1whTLokPuJQ1hZbVjWsCZvmH3ex/3of/lf0Wd38Y/0j//7fPH6vBOLVKG5/evj305tqP+v/nv/P
/3zP7//H37ef1emt+JR/+E2r+/99+QtDXn+5vt9cfv7O3/10foN//oart/btdw/WJdma8bb7bMa7
T9nl7fdvwmuZv/P/9Yt/+fz+KZdRfP7tt7cP3gaIxIw+v7e//fNL+4+//cYW26Yg9V///gz//PL8
Yv/22+VzeJO/+B+fb7L9229aYP3V0edU5vfO1rbmmZj+8/tLFHj+ymyOSU2LihpztNx/yqppY57V
/escj6ApMqdDdGNOH8qqm79kOn8FVkzLmko2RzSpoN/+7+/2u3fyX+/sX8quuKmSspV/+41E709n
KW0pNoQ+2xebXwipwU8VBb3ViNZWlb6300btEF/d1wpCQhsVXJs9l/lVK6SpJzhxw3mjMV6VHfz/
yVmrkW8xc3FlhWy2nMDfUAS9s5zirZERqAzdA+iN7UxXF24UZK+D+FY4/n1PloE9A8ZBOm8hDFFw
1vZDprnVMtNNeeVYzVupg+NlB1rjyBsS8+waaGAS42Ck+HY7Ee5ICGy8Tj5NZL8gS5ZXmSBFH9Y4
i8BoE4vy8QH2ISMC4By02rrJO1euSznBKs82jA0fzQ5CRDRNkOff0yCINm5GgK5vgPTF5sKkDLpi
sb2Amw81zduD4AXOkKA09LNp2xndI9joxWQAoyJOvyWXfGGwD8acZy/6jkzYBLAYxsBgbnXmbAXe
dj+Ur7WPaq+xrzqP0PBgxvu5RWcsrd5TB6M5VBiSDklewwfqNX4BM4pw0UbmdQEg++jB7/l+ZA+1
ef39L4NY2j7XdeiRtnGaRv7OJbuzbZVFFq/CllwuYOFLzXLB0TJeT+VTO5dOxWyjNUU3Va1ty6qf
rqaRlRebnGEVOLV+EyH/W/sFzNfvh10V1jdwbjIdTZ5ljvE6cRL74ilpHtAIYLopVHytqvApCkvt
rAeR2HRRAnpSA230/aHxR+1MM/ZeWT+KYAB9PHktlf3cnU4F7NIjY3lbYbMkQzOD4DzkXU4TZrmX
1lxUmzD/rCynspD9mkZ8FKVnUZDDu9lqmX/VQ9C9ahj/jLVBHB01eFdBD3065+esklzFN0PjJacE
TnoxotVYtHHXLRsSSdu8L28CRCLXbjZ293JM4u0YsZHpPIced+PYt4Z+UlAabaN50LWKD/orHuPw
/vuB6QBD7St145H2MPrUfVCFDzFRS5713MsxNQIxylyZPk8C2/aoO6SppfVMD2S8hFb7qMJK/Uh7
aDXDZINVdUMDoEg5YKrX++VABOg4ckxDcdA+ayC0vT+Ik6oNhPQ5e0ddj8oDAx3OxXS59btpe3J1
GNhlY94PWjV++EApIpYn3G9KMNOaG79UPaf47J7NiNcwbIKwvs/SVyM00Ivjq7sHNyvW8BnijaQn
Ckh+ZhinbcRWRMW3UwhJPsl859Wfoj3zweEPZbbLUBvOwdD2DxLtC6zIQdv40pLPaAXWOSx5EswD
wQogBdtBc8JVgJTkkRitvSHhb+NxCaJHBpl8iECRvvn+atCbW6Mjg57anr/LBCouTxpPYP6rG2lT
jx6Qm+39EKG7I6X6AMptiPAum1ghz47BvFDBSaIkXkSGizdoSPyr2DDJGpZSXKhnIo/jqXMJZLtO
J0Uvp5EHV5kPgWlf2yKP3pAMUQkj9XhTGfp4HWdxuzQLMjw+J9uxFpZ3GPyp4UIRDPcVVYp78lI7
zGwoDWWpNun8+T5W05odprH+/g5PNohflIS1GhdL5RXjLRzw4dax2/66TJLDvz7Fe5ltIz05JmzL
FnIoxZMuLPApJILX3w/HcZ6xJklgFkV0bFA9PTlGdg6rTN46U5c9jPP0ada/urU/YbiPy4ss81NS
yuj8/WiI0BKYcR6xUKEIOg7+hStQsoyLMboa0UQ+FXpECslxLuPQdzeNEzw6Oqh03c3vKsMETVWV
xAYk/HJ3dNZ6mhfXdjPk1xpdqcrq0o0fmVB2xGAlx9C8sC/rD1Xie5vKC517YbsNI5Bh/YkSqKtT
daVqz1yhQMNXm2flNWW95sz7h8tOqXjrjWG5Y67qMbI1ea9hUzt23C5XRZiIjSdEshOudY50lXz4
1KX8XNfehw353D2jGeOTBl/90AW5vvx+uKpUbK+aeZ3VSNt7zjmqcuQQT+AWICRNjkL8UvjPPUW2
pc7hBalRWGvPjapnYCaW1zzrUx8yQAFExRDtF9of946577PoC/Xoapa20ROj2DcK2ePs/FjYkRbe
lga85EBahE1b0lm+qu2bZpQI53VO4br0AaMEBZTproE0Qqnv0at4U2hqJMchKU9hJcBOTEyjxZEX
HfiV0wfPydHj5uOzGQbNxrCj5L7Qq+7WV6DFbD2+r3v8mU7oih0l3fwKLfpVVvvqxs6Exmmedk+N
A843qcqDq3WQ9GQDTtIr5V7USfJgNjW2cSRJm++vQtignsOKoJj2UaR3IduuZrpx3O7WiKbu+I/P
zQ9LlVZrUeiPoZjaa3/+8P2vvuT36ZUTwwfO1HHwTHX8/leWMxefTQIzRBwOa4rVMKpKLk86lS9K
xiCFEtMUqzQrqF8FRX2DiHTnZfLLAMm/DRSiopxRQkCyFbdBNyc4GEYbw5+xz/wROH58KnUMHXLg
o72qX2h59nt4+Ls417t9USWYgVJu7D1AOrPxwisBdwdvV3oyDyJrbgqtLYiAAN3rogxPtvtpTCyI
ANlU20KfmGOn4HNUGVoFN9Hv+5BGr5GGxm6ysFR4DNttqkwwola/YH7a4ssx14PK+p3TNz+4CENT
Rul+jkZbLtyqe6q9LL1W9vBm18HS7kS39BzuD13mQqQY7xM6CRtT4Smme8HTEgz3bLs9WN67N6aX
Ka25omZ0E2MA3M1wS4WR8bqm/kJCtewYXWNzCqxVtsaN1qJ0tkz1Afx7D2QfibKHHa7V6K5hH6l3
foqqwLHlM6UtOMqdw40UgpznDgCuEhEuYjxDIhDvkZzHicPyUWsdkgSgxBwLwX0EUysJHq3afDcK
QGqeftL0cFh29osv4m1v+LddVed08ftPr/PIAsIVWiaJ+xB18jHzHCICobutOxgcYvzMBBOoDv1I
RmOeMLW8q7mGE0zRkaWGZ/UYH0d91Q4NJQbMjxOQNWej97pahyp8rQJwruVHlxA8yVqgRQ0q8qiD
CKc3xrY1bTD9DB06+RwRTKJ3M2MDrRfOLczcts7fk7R5nvCFT7nalmMDhykpYGHkh5rBtcXkGE9V
q98zRXFXdZjkEJPYnv7VY0HvR7wa1poK30og2g1N7RCp9hxO2qEZUfLQe55Y/03qBq/i0m9oO5ux
dqcs7S3r5a0eETHJ6DFo7m5kJjfjSoxmYbgw/BwtK01IMEDMaMUdQCAXOl00LDKV35VefzGTqVhN
vhGvrLRecfYDWPDdd7dP4P2ZnJJNuq9NCioWpQQsBpzZlntVZ9YqsoklesCgA+711iER9blG2bFo
YnnF+ikjWUbILsRpZAwns+wDpgKYT2gUGnfHXAR6WG/xtJ0lxWoLeHiJ5BqbFP+al92JzgWmiJ6d
LixPeaBePIw01VS+41QWW6mNF53zcdUit+DPaO0Kc7rqyakunJoTkYbJko2YtyyD8cagL8qvjxC3
9XEZCd6eJu4wBBXHQmfHj+e8WY6WQJDRMOY/jHSxfRczWqQ/6pV1wo7MfFtgJevaSV+mmoETCbi6
lT7uhCTFcGoOLOTUoyysFzn/HJJ4L9hqT1YXYgnxM/Aj8Wdtc45YWv2uBFBf2aF8ch+8InhlJOBH
6n9wB7gJm4ZfVSTODF8rpf/lF+MP2zWvzJZ+ll4WDRN3cMQk8NIxZ7BWG9+U5T+Ohv2p3P5zxFBm
i08pbX1ZVMWVPctNEYzO4ot3NGm3bU8PvnLEG8bz6goYAbcvcIE69yKVCHjbHMvcB6ggDLsqjlEA
q2ejV09R59xJ1z35IrjNzfGmqmj2jcXwovvddYVUy661I0sjGNJN/BEbFuQSDsDCHsMFJbSN6lJ6
i8I9NxmQaBC0ESQRjQlpL19VvrwJy4yTskEFnk/O3KvgkdbfaEZ6kwr71dEThmbVEgUu3FHKhhtS
S1eRtHc1/ASq5ozCUANpihvMPWLbMRI6RfAcm6I4R27HJSveNE0Ww4zFp1NjxRT+q52hYa2n6bPz
ewyPWX2U7kkr0jVaqXDJosFfTJOb7aw+OcvcbLcMmd74oLlpz76GAa0QzUOToIx6mUu5KYfkuqsV
eOyWAWc3IY5g1/purJ211Kq3qnS7ve0NBhgqzTmx38edLhrWG5XJaon9sQF1hn31EF/b6ZwrkvGN
14SXpGq+slFai05BP7XyTQjC5T26S+/9zrp3gxIwMV0MjKqw56TQVlrYH5QjcYINltw7AYdUGXTD
bjLLs123T0Zs51d9Y2I9TcZsk/XroVnVbOV2gdbjLkr1Oy2/JBbgRtMRNpK9GDidOrPzw+A+cjWJ
1DCu6iA5MIQdbOjih8tapc5WG3w8KLb7GNO9pt5anmel3UYFzA3pIXob3rWjxivFYrUn5RathZ6f
Na03V7Xjn/vex0KhF1jWg5RFSxOsBKmQlc+lH+zi8Oo2Xrdnn7h34jhEVE6Vq3GylyStUDsV7OJL
YrtGS+FL5AwlEgcHG2jZeOABYeZGWz9LoENt469HNv73WQH/bgrdNwp3PdhPrn2vjmbaFPJtHNLw
mLjY9fBvcErR6fRuYyJtbGt9Qub+nVvwpaixHpkA4XbZ5NBXER1ErX+WTnk7hlzgvVy/lp2mGMIl
GhZQ4uT26hdBe/AbgJQlfo4HCWxCUwFu3CB5dvI8hwrQX/el/hWPVs6tjLqhyFCNGLXNxjoKNrKz
xaFxFSayPEZs/q/H35+0AvcpMydv/f35vigFGvPxP7/v+8sp3Gp2Y8DZ5p+HhYoXSjHipx/5/UU9
ZEVoM5vw/SO/P9XXVChrsHkTlqdlaEXlUfdGiVgErwaCLWk5+76pTulIIansP+OCxWw76s8UPK4B
w2k6AHUNkZxsz3bb7KmeSjqRalF27jMl/B+ZmD69dPysLRI53RiuZGDtrb7/nDLm9asqvnATOxbx
EqzPsGyZRlvMiKHFZJufoO7ZU8arRhjX1YiBUn1MTJps8py7AC3Pq1q4KzspUUl0lr705laj9AXR
xqptD9n8QY3ZP/815di/VV975Ai8jliYTrWcL35/iNu22Ey981BnKKiVmbwVce4e9JYKc2/XbFc9
kpHdsBzMNgBjHZB2siMdF2AhD7XZMfDk+508fD8W7PEPottlbX5bOZDXZVrUFKwqpBZUk8Ygjg+Z
i5rdQqO1mMziKbeneDN5VnmoJ3ryZZy+TvTRFiQ7zKOuLOMfH8z/+ZdL/Y+lVMRJzPDf0Vdmth97
fCNmes9EH6Al66R5zgeDJI6l37dm9Jj30VFmBTBw4zpwmncyVw9eMuxikOHmcCrcVZ8VV72lr02t
PNgGHMN0uraMvlq4tnkFRWZtO5hbUVsnldomQ81+hvE/Nj0cG2xSwHKYx7CC4iyFuS4YAl16ya0S
ljqM3bp1vXUbaK81QAciteUpGYIPMcJvluFiXiI4DstZhJhekN92hnP0yubQ1reMmV2Lsj7hB94E
BH0NXXttw35F7Y8lfk2eRZGDjV+NSb+2alwLcooUNbqQakrTUmzQb/wyqFcxo6VmuMNtdQoGk5om
HLYp30zSPqqN7xJ8yzRxZevpthhwVXTgskffPJthes4itCVDymh8U/ZbxYZ6gVmal+lxBJd1fqk6
CpcV0qNZpJpfxhGvn4073NAUvIqU/cVwCKBNek2/0fP2R+jDt2vS0FklIr8x0z19IGNhW+IrEyNa
d+3gj74E198dGLjBI1qy+RmC6iS48JNto0LiV3sTVy3jaErsSZKtBx/Sddtd1UX4UAlXX+kM+Kao
5YDinLGC+tvGfhnD8F7LUURxazpU6U3nQL5vpQCc7oBJo4p9mLp2W5RgyjKZErvFatDBg4A+QuM2
psIaJxdhbwlIM+dWswtgwcGhL2HWNvcTy33yva25bNzIWkgbJpLDxdtWqHW0+gVw4MWf1iSvG3i9
8t2uvENrZzUesfQ9RXO8onBLZXLsV2Z/bWfwo+lx4f7l4CyjBpaM2LUueaFC2CGd0PiDAFZ3SmxW
jxaNxozbWO4HT2nmIFvsukuaYJB1u4kaUf9ck3dM2/yzd+WTYY9bOjXvLSOieBGzauMw1IOaut8X
031uNuYq0DvcAHD5HV178L0sWNl4uuOxMwnSO0c92eZ5cld4+jlCDlzS5VARLUiDeQNbMgH01Hnk
nGOAqx0Gk9y+S8sRPb1nnHpS5cu8Rk/hK+er0XB+GUyl1em5qumdFuF1HspZbDNa1FBOMlef9ZS8
ROmNZdRPeYU0qBRFwWrStTa9yxUNZMkGU/gVINTopRPVu+Fme0tqV4PdncPo0edEtBSrEJ9BXeGH
t0YwYJhgKeIa8r6W+pON9NEZyvvILFYy77lHZ8cJt7xsvPsibfZ2W71l9ZgtdMCQGKJJn7dZ9xLb
QbwVk/0jTEmpeD74rMKpLnGc3ReT+Iq5UJhT/SXIBehhe0sI4IHE7NUgyVRW5Y8pGX4gDnw1jOIL
GtJ12wnGL7zXcZ5YmgL2mPBZbKKXoqL2r4yq2PQGl5UMiBeBcPOlsYd0F0DXIZh9n9fkpu01Z9dD
pfe3ue+/CrR4SBGUopAfoKmkasbQHr3Ch65o/U0ETr2cl6qhKL9arUWg0RkLK7QeGm4BXWSc7QCq
rQ6+3hjLTTV5m5FsxCKdomtufRuqbbc5RDvNeTe5hQnYOBzBL5Zx6li9uWN5qiZGu4foNlXTnWuz
KJuoFM88MadeuX12Y88ZpCTRzkNbHKRDEiOwrxMDcmViefc1OkJMBnvH6qHF4LnByfbS68FdHAMT
9BNz7bE21COoRn1tEm/PeblVDmBdz1LqISMr6HztRix4pmq4nf/EXSEg7QbYZbgigCLemG38rrEv
QzNfsczhJcRoFg1qyhLk+Ii6RabBgzkY173LAwZi183UcPUsJmfv5MWNn7wr6YzXdoLcy3G05zzJ
X6wEq3GSBisfIWUTgVfvH/qyMvhvyfn7RGpzDn3xxeLjAS9rtY6GfJW2Ons0/6Z2aybeR9JHmWaa
S0832H802mLUhyfP5UWZIWt2bWKz6JJEUeQOTIN9kZtd0R7jZ0FFxuRKechhVopuF9MC+o8QFayR
xTdJb/zIPeZD8HDeQBLjvJf9eqwEZ6XJH7BJqWDP2+1qJBxdRcaVK3QKgllw4t3fKwYbcHtSDtEG
JgtnnnCX8QIj32H+tSmWgAQbsgIPDhmBwUEt7RkPYUyBQ/VfrHEfu/ze6VS1SUBkhb1boX7iJYHc
GRe0nbivJL626gYG6xtnPISNzUUhy76cHiBVjV42G8a7SPD8eae6jehsbqim+aPw3RqL/SEdnfDa
6bqHnoBvIef5lzrId61MsoXUj8y1MPXvstEO+nxRdKNDyZV1qaT4RKggVgZNt2k5zbnrOIckwx2d
prppvEzGW9Gnj9Aj4kWRoSIK5itkLV+0Qb25FloQv4/XbqGMKz9nHZr7yIY4VMgxVk7LdbRdDSH3
VjUw8GSaAPwn3Ofcf3DZe8aSttfG7Qxiqg6SKiyexpoCd0Slzce50cbGNomjG08jUpuM7Vx6zfxD
G/sIBz1jkSbxA9iSgStWs2ngdkyIF62+fe9qkKuDPY2ccxEymOBWmlRJW+u+rYcnYQUnFdHLyGvt
mYqtg18Yh3NV7gqNEqUbJ9xnuaElyfgjYYwV5XK2ZJv3NblTuWgUe1b6fEuEk2DUPG4EfZCuqa8H
+zD5Qdne4xQCZY0XorTMFzlXU7htfAy+vrYLjzcuzrL1RFY/Mry7hStbtYnN6jFGpli1/AIq1r2F
aqgqT0HH/EIVXWnMrnQBh7hRzd1NFdUrUmXb2lbMlxjBO8ubh2hilysnDQXOpFiTjF/EEN6Lxt60
icfaNUgYSTBcNpDhRp99x0bbPRoB+6dOngdshll49CLqSWPVnzX8jEyw0AiWRP3yJnvwJvRR8YrF
UmefPLcGcK2bVGnh7FwRu2b7EIXxoy5A6Nd9FKzpsBUUyN9IK0MnR+nmheq6HOxkZfsTf7h4oLwG
id3nXXJ69un0oA6+nHOFw0XPxLUXcc0LKjZoWTzuPbgppNy2Rhzt22KgiKU+fWZr6as8ZUZqLnqj
eIDxiPm1hn2v4nTjuGJfZjqmdGM8jZX8LLXa2WjS2tjU+Q3xaLT0pd0ETDfAuh8CY2ShmM/St5rY
YkQ+uwUJrGz0PzvpU/+nr1dSrta0+QpQ2LSg+zW/WrFh8AOXgGLiISsZXkKWzqI8eHIH/uJNpN4Y
5gFmDYDOwDjaWh08HlS6gMJv2dBe4rB/M7OZlN76a6v0W3KN1ktTeJDF2y5i0rt5lTn1LSPpwCoO
drY2OsnNCXsejUIn1MUy9rnyWVp2rQkUY0NsU1RP1xndlDVcPfQAcSXgWAU0cRqXJWju78QkWaM7
w6pQmty47kdv6+xgPEwfnSVXIellbDKGsVIy/ahpmS37Mr0wd90uTCoBy6bEBcm0RMMzE3FtV4o2
12rQ5KsTxgmyWhbGemiuAw8IidFMj5GmhVx7TEC0PtBKsMjjqoO63nl8yinMG7+LIRYNh4jOy4rC
GJ8d7lqnm9aM/aLfrY4qkDvRYOIOXb9dGkazGgvQusLUFPHz6W5Etr4aDaSWombGBotxseoTfQ4V
sJh0nkLPurWHKF+GCVVC3/BXgVe+VKDbg+6xSzusR1Uw7nIVYrRrtkbp1Rvb7FjbXjxm/sHd61BG
pvzE5WGT0NZ3T2HOmUznydqlHg4QLbL1TWiRhewGbjLCbTA/ZMYnuCdGXhhSiEF3E/7jkg0vv8j3
2Thexb3sUUhO+Tq33X0fcItLy2bPWpokOM2etI+vNYtuQ5IP+yQL6NHl+h4t6LSbfJYhkNWXnjkt
h0CGW63LVk5qJZtSskSwm2Hjq67iBtM2yxRjNSed9lw1HsR/GNkC9VxdHVHeD0s9oqBiNb4Bpi81
DypXLRjtiWtRFUgwUuMPk/DEda6rFd2znBHAuyQapmWtYebG2UyTlhMj0tcVqcCrMkzuw65n4eHz
m40xVTuAdYSZtV0SA+emO4narLtjH4ttVg/WRkqnFmh+flBltZ2SgzQxIJY0FgT77IXm53e9ioIn
OFTUcCrhaB9U59bMPmxzZS6NkduMHchzaBKmA7iQbHm+t5hJmIWhgAV4Be14W1QbS5U/9BS9oWT6
aIo9rrGa1a5HKiJ2hH2xNJHO6HeMPuyVhy/ZaTuEPDZDFKnLejMEY77kf1Fs897J/5Q7p4NN2Mep
vza4R7mVNME5wCsn7Xno6UdGnvGj1CJ57IR2rv8PYee12ziwRdkvIsBYJF9FUtGSc3wh3O1u5lws
hq+fJffg9kXjDubFkGRlkVXn7LNDgbeD6z57C37QcVwWt+R6O4SKtnwkcquS9EBbctVL2cwPgEOg
RhyKzgygHK1Brld3y4iTmJvh0cuUSMfYouoLRh14zmI0r9gduixwFaqnsaBj6t01Wov00fJqK+iS
etyVWavfeyR1bxzNesYv50GlcqTtSGk5lfWcxd12tdcBnZatH5TRNkHvT9EK5r/ViQUI43q9K0lK
RAWz47g7W4V2gVQA84N4CRMPksNCDwd5J+uOzqp9El7wTIzJpJ9K7WWyUbI2tHtT4gjM6dh69F/W
pHBnH8qXArPIKxbExGH8JHr4KFoYQtAb7uFzwo8v+CVXixho2L8isoXGeNCaXhUCoWiuLUToLY7u
DkHYS3uPPsXcpJifh0VFgKnVCA8cybukvq22g061Z9YEgfawu7XCPUHnhARlFUBr43sGe2i3tOg4
dUjdjnPWtRRPQEEnIokiF2ZQmBAf6SjqwO4xJkdyc7l6TUxjwHYh9m5VmUHFcFkLOqGGUJog2Wy3
J8WQLmgH9UM0trZx0IiHlnpjbUfeX2PkMOAzmpNjTtqo7kWVP54JHYtVOPWEUkB9peel/i1GtfPR
bFAdRuh8aKkA5UmrN0NmlnVIT+cTLY/ziVGwYjsjsLoC+CYKgv05jpeLVZcue3Z1mltDbYux0wOo
JnvbHX4nRg7MVfwmc8QLW34RTwkrEl12HKHEsA9s3dT+sWTTrU9ghmnkEQHz3CtTz7LJHzFkwpGJ
/PJ4nZ4XPo2p5MeSfUpHtlEJDyVKdTJYhVtvbcRbEcRWDnU1XX+m/AHKqdhV8H8MY7yLfaIn+dVo
96vHwp7lpl3TcqfQyAayKaDXMuXRRfMUxzN2I8X7yPh9MxQsRH6H916e7qmkdXeFOpwo5t1N85tB
1Qv+sizlvD6oLZLMEduM+TwsXryNF+C6SVU6ieBkmEHeFotlsnKaJzwuv2JRU9FS+1Pfek9K7FJl
iW2DjJlcmIvvS3LdsnQPsWaMYkDcYEKUv/OK4avAAZ3mkwq41N3ufuzsEyJtwillse1cLT5i4PUo
CWZkqsKgkEytMo1fGUz1W8AKfhuJ1Wlj5mExtH1QsXnaIBpBNlcfELpl1Fy3JS+dWffJVmMfD0Y0
yW2lhkhjx3Rm+slWkM2KBPsXozhMLy2IV7ivbhQ4Xb345TExrKOYmWxPDLtANPHWVxxwPDUrQz7Y
u/4k3A6kw/YfUQk4kC+GL6hdNFElimZTLHK3WBaJXYMgd8fUdk1GsWkYL6uufeE/YB/xbD70ul88
eDfekzETrDYk8IebXIB3Jo/C+iXKfLhr8vU+GTvkYBlpWul8QcrOKULHNRQ9fDsH122B36venWPC
5Qn2Q1fuWa0eZF5CXLiQZDwMzauDldSbGJyH3nJ+NE7xllRGvLPzRd+yqin3wQFg3Vl+kZ+gRnVM
cig4m1o6Z1GxQBb4JwEz9aHuqobYIu8wt6/FsKICb0VDdlD3oxlUd6xaKxjj8U62JPLBHLC2zQjg
0/YkoveyDZPE2aUSiuQytEnUdUTOaeUlXrTiYKhluTXc/KZMZH+Ms14/iFW/BTgAzc7XXd+QCsJi
rCN+30sb8UmWTXokQegDtLlVkEwDBfY04O+bx19pxYht7tooF/5OE+RUx8yXQh1P47GbpxBwZDc7
8UXTEvYsi8MAS7nLsohHA2OYB7tsDv7U27s5MR4zZlH7WUfuscj42DgCd5GqPioG+0dMQc6aa8ah
PhvPBgihY6t1W5BiEhQ1mimscj7zFthx6e1yu+BukDiYQzSGomuRa2TYo+R8bwnauqLZvp69GCuZ
w7gzfg6l7e9SVppaaBWaGxCyOJU75EoIDEsbzlpREhFV+8MBHojOUvJRQqkIqqnWtszeSdfOGANx
aWEP0++GriroutGgjuWncjrj1hjx1K9+xLpTvJS482Sl9cMpBdqVCi9zJGug0kQt+9sxnR5KDgUY
tbIPte/uV8OPSXzJXr7ibOpHmcBt75q+VDams+vYl/W2/xJJRWHquwN9YHs7SZOdEo+kpl0j1SUH
1im6qTp9nXKN1deC2lf5ZKNdO84vEknqCyLp97ZhX66AqzMN39RyIJeGg3qPk8JRh5lEIDa19dTg
o9xHSLMJp0rWD4tmeHYZu7Y5AeQNU4xMvsVmn0V+Id8HsydnDwgvoEL+NfVkXhaEZiAHlEPoZ4B2
XU2BPE5LEbnuttI4XtdpHCDdDqxcPW/WrEkzzbKe958zhnBPLYuN22AsqDr9Vae6D12lnvSkl5vu
ChPbTdaGYyOfqsyXGOiLBczJsUIHC0jSOXlcXuDB4tR6mA/pc21iJGg2NtxZ00LNs2r1Vk9Z+eCS
EAZqLZ+9rH7LYm4hSrl3TX9NTvfJeSqZOwQQV16KjBJwWuuXEf9ZQPZxDUu3uSiEyqFvrmRKt9OT
rtS678LKCAng4ZYuHjB5YER1SLHR4IMizPCrueIsd6rj9yXwFMia///bTLp3pC//ueNyfYa/T9NS
CgWiSyWZ7HndBd93/L5P2wmIdt/XwfE94gz/84px0fKv7+vZkvKv7wf818W/z//nPw6Ljekd/p/v
4s+b/POK7HfDGv33LYlNGKPb2WN5Er3F8XH9MN+v/ueNfL+amYqm2v994VYrKCG+79oVYiXi+/qo
P0/+ffHvs3xf0l2kZ5HiID346iMR9nj0qqE51NVsHqQxE3zpZe3x+1IM9+HPpb+3eeuawer6z31y
SFagav+55/el5LpS/71tIIV1xjRy/337n2f4/u+fB/99rb+P++dpHO1K67lq2g0Bjh5lo2FQNyS3
f99IZ2pMIL6f678uNgPHavT32eq+Trbm7DwX1URrrgpMBL1Rv+UsrI/ff/JlrZk/8Oef2/5e/b6E
CeWNW9T+9p/bvx//fdv3k/y9ulKF0vvUZGleX+zvP/6+2N/bvu9SAmSBwF/v/c9zfd/2z9N8X/Vl
R9Tb4KTB1c7k7/P9+bjf17+fqh7bfA3+eZo/d/pfT/v9mGL1j/4wtjvRCHnEeIYAURs/i++rbpwx
Rrv++eeqPku87v/590SIwerhJHNFXPT+/z7o+5Hff/65TW8wkLFm2wn+vsI/L/P3sf+81P+6H0pF
3tPf54Jf2B374/p98/cD7HZiBvjPk/7X//95ke+r//5b86t2v+Rj9D+/gv/1vv7n03zf8e97/b7P
920pDLJocq1fYzbaATxfaISII6FLTJLRh1FZvbxL5JRt/ywXk/Wikd8Vr+fUbJ+/V4MGCO+Y5k1z
sK3CTdnBQR+IOCkKDUiRlk1Y2nUTKyJOuE+J6mDH9Lc/LdCQTs71Emhdb9NiizZSJKvt+MwXswA6
073qSY97fe+n+a6Y1VM3ZkCOGpCmW9eMEQfYf6NItug2b9Fbn52VjSMeqZmHasEmR33ZcRwWKXwC
K0dKTnj3FQPsrnTdJdQ9sshrUyecFWMZv5yfjNYvtmkHKQK3JMhFvbPBUyGLzIoqKSnOVdPhgpzp
DeqZNr0RsKDOyXUO01gDU5DqUhlwARhiO6EvaggBlMJM0QnLLWR833bjYdYX/FimVb8nvoh8z4l3
JmhXZ/eV0oTWRpLeOw0UOqZHokYmr5UYM3BFkO3Idxo29Cp0erf43omAmY8WxZpklgseg6gFov/6
bNnloW7bMyzdljR1+72bumPT4PREAZVFDns7FcpNmjCRylNgNzp2dK31YUnHG1AJeowcGFDT0WMm
2DroFlOAWNrZdur47hxp7WMvTZ8SZohra06BFntD2NKYD95yW6j59+DyxXjKf2emznhU+TfJUuRB
hpw/rnP9iCfyvGN2dmMqbHRKK6dv6dPXTv3OYwpIXacimFfH2xFA72pIJqXJ+FvrvV2GsdVmsoHT
8Z+wI2rjF2rJeTt0ehOUcvhys7sqYWgPL5DHCqDknaXhhW5qCayWSaMyL9fAjYuPQflpxPgewa8G
QNCOab/1VmPa2ZK0ajgakWnzwRN4jfvCu58zv997A296XuF8JkgBjnrND93ifOj6ATNIi8QST2ds
wLkkTTr7VPstMZQO+xkrsJXwESHPZbr+YoRNmTwwHujsD6m58aUxx59dZc6ByekXQAPEGWeBKpem
2APZem7TT2ECWQzT1QVqYw8DWlLoW5ZdaLu1QBEt5MJQpGK2CPPlNc4KyPz4DcNZw/6jwpzD47UE
TLKwlshux1ktx3504NFpW/Sh8f1iyM3aeT/assbZR08+F6VtpadpwWRQlxnWGTwhPaU1Ui4//dKu
zNdmTsG15/XN7xYd9sne0H65fg35JLOyAx4eVYAu9n6VsRdYSxnGqXpaDA99mn8zYtK2aTSQ10L1
mCcUP4l+GrdrR2EM8NhuNe8lvVbQTl7FqKTqMbRVDRaiNTeYXXrBJCdAccO4TWbQiYrp66h/Oh2R
wzhiqGjsH4eie4ZMXwb4EUbCb98NqS7M0K5hMnJbSvXS6LEV2EMOMh7rJIMWin7DmMn7TpoY+hTj
jtxN946tEbjdGQ8it1+0HFAU2VpZ0iMNVaeHdd4e8clPIt0Y94YF4bIsl9fEV59x0uEdmDVf+fq2
msUETS39qWdk0w/ms9eROIz64FRn0thOJ9/Y6ihOP+U8eiFw1bxAxsuRL25EbP6uS/jUunjPJ+cC
L/NVlf6NbXK3ypjOmHZXG7naeaSgtMh2uInhhwBNLbsiJeAkW+t0v/wQaqfi8qmoxw9jrJkLyeXO
zrVwGtEM4vuOYQWm9qbNIKxTNSSpEYAVc1ecq2zU7yPsuPxT8SVhxAcRBpnFoZ2RYCHT6gJJj5jq
1Owueh8S2Kx2i3Y2voeNIqMp9vPgOkIWcxVa9chCgC0GHLy3KRnL0PDLKzMeOGIYqteWEJ3AkUtY
zkUWJiQHh6LXAWRQ0uuw7KNBK19Ebt4r3AM2w6sSTH27DPfnAUJEZn41WoH61Pw5dBYoRw/LXcfo
c3QrFDMj5VoVF0FmQKTxSqZa6ZK8GbAU5gpe57Q0j2QHX7phIbpyuWlHgM4BwMqceMOpufUHpHe6
NPuroTe4pt7eMrfaZI2wQ8tN6FuT+dAYbAqkcRai3cIXAR6VIgly49AzVXcHF/FQ2VyqAmDLcg9d
Jz6HrI2a2b5LsXwIbb3cp4bbYYUuZThOMfwPbzpKJuuJqO2wY9clWySH1z6pIhQasxvIfSSkOzUe
X5b20+sY8MUk5liZxWRggqPkih1T7yfbWHeurGzCqLEkXadzkdbP9axvbeMaPJ9CD1m68j3DArTR
mjdfb/IjSe2pt3Ha7gEO8FPllC/LKsvQ7oentF9/NrN4NRt4NUDDlei2IpnPqxe6BYCrMUBlxVPn
3LTQaJqBSWrDUEbYw6GIYahkYjdlGuoSmGrvTO0//KR8Eu14Mwtnk+sTBFfCXOzyvZg5JnI5bM2R
2sBSN+kKiWhB56b3gFpFa95lWh9aPednAZ223NN1wz4smfVlk4Bi35BjmDgfiySTemAm6JZQQj2S
0WXGxLcqfk5u9mx187vq1l85Q1qVWLtVZYfRrp6Yr14Du5uHFlXpmJGcrAqDP1b6aK8QUpo1U1Fh
WGNYIXi1/eRz8IZDMiLLAd0kWLuC+iHdX4M9rKFkh8XVBQpDbTN+0qFbaDaxKrVeh/FVIyTr+yLR
6ZIgRkSIonaz8A/v1YBBU8dYs5kZ0yNSwwd1sTHQytibNfPUlSP9cgyhHXPa/ZVH3bVxvWnd4iSd
nzrC90Kf3kbe1EFvXzOMrzfk2L74/dUfBjfWPm4xtHP56hNC6ikTHHMn82k/N/F22A9AyEQtkfYJ
ghJkSK42E2PCj3RhMDi67SXzruwFOUT6sIhw9m+KpnksRws2g1kjUuHsnbz4V1nOx6aYnKCe+1dY
ITemL+9GrwzccbpvZfKB3RpjEB8YKp/Kdxe3VvghjSKgElCLSN5ls3JsFFhv4atB2dAbExXNHGGL
QKjcuLPHBQcclMlNdUEbANsGMRCaGU6X8VVIYLm19IhKS5rbMgcgQeXDt2nD57Sq5KkR5a/2Klyp
ZIl7hD+SfU46TJ8yVYHQ46JaQGMA77xO1AnqVrqBw/iBDCZkyTW3ouq27qDOVu+fZdOSwR7DpS8z
NF+M1i0NXgESahLPkX4lrkaEhgPIT4rT7PI1ui4KAlK7qnA0XQwz0bCDszBZrR7hU7ccc5CZ4FBv
nKHPHqSKZCzkExscleS9/6XP43hjLDIYZOPsvVg+afZCN+ePH3B+sd3T8KqZxo9+8LeJ8phqZAv/
hTJXAtL0TEXKpulCaPOcPBRhHZzALmF8xqwPQire4XizeAdvLV9divqWHXxULTxwauNl4vTERqHO
sxsbPZZKptvZzzlcuuzBYPkJh5FzLY6JGUc7kWTNb3fIgMcNxuWF9RwP3gXCyQ9jhpWy9gOlNyKh
OPO2jHvPY9KdBMViAsim/ORCCbLJe+dsZpi5i/rFE1YbOIkBP9qcf4JKMWzx1HzxfLYasYSFN34m
hNPmrrjXkhx4XHRQtzvOjglvJbBbR1VMm0RJMjuWXIEo7W2eZL/V1rflyWmMfsPcXcPMeXrGjyoy
TGemsNLYW136YDHeIUNl2Et4uwU2zsz1B5BYjUkorU23MsVcU7WDl2uRIRYaXv0Mg+gHnXIXOEUH
7dVg4u9y0Gi/zdj8zJrigDEP7DJsWlv7UrW6HfgpZOKyohBdnQTCXeEFPqKcfHXO/eg/Vdr4i9EO
Zqw32RxHUN7DBaX0BqlRhAPjXa5sGxJJ9z73+XGs14fVApxR7Udna7BVfUhjepM+tzaU0bmNn70J
Am2nJ9SdiPLhyiIA9+By6FgIQE5hvLLuFU43We185iOefWpaAjvBjt+2lidTR7yUcwamfMOFnRE8
52i/HAglYSndDT1iapDfLeaPdT4y93kuXc7Sqpq6qDL4nuzJviRzdV6QMl+bJHLfluE8FM6rhscA
odr8UerNHE6asRX6zBjA0R7txt4qm3aMRapBGOihA11evKt2d4qJdipY2DTrZKXDu0qtH6bQlm1s
qkd9iaNFGnmwJCUuUT0VIeFAOZKuxY8oTBLOkIKCisCODEpfU1i/LcYVGzGPvxhqf6+bm6xzzGAx
9fsMdj0uuG5Y+MzuNZ+jhPSpT7LEfmXMl5AKNgfLnPZqMXHNN42HzvGhThk+pGIL6VzRkNzomFGW
OdhpmvZ+9goG4+YSGJAiXUN51AF5Gxg+FB7IHW+50R36WJ40CIpdA+lvKNvnvKzPqS6Oqu/ClWQV
fP7xNEE83G1EeZX85eGmGdYLUMBba38tUJLaas1DBlboxIbx3q2nd3eYfmYVrjUMtYVpfMDvdMLW
mnDWXTsCzgmnQ4rLQICDp7UfVeHejwxDN0tenRWKJY0ZJYZD/nvuwD+B//QUy4fR1hmE0rpv6p7Y
Cd2NcV+pzyVOK6RkceomMhLrjFBDd29bug6FsUSYMhXw7enZVNqz7hOXgyP0Awo3FWJtcF/FPoPw
PD7Qar15/oMH1g7JpHI3NXPkQMqcApsCU7joknKzCTFFPEIb26h+3El8irUW1XP53KEAJQsgJiZh
CPo2taI5N+jEFIQ39AZ1pJkC5Pk4JIgujQGdX5KtkT+iPcU7eur0N60sj14/muT9LLtmjreNKhG9
dO4IpUr+TK+WZI51oL5AE06BMWFhR1VJ9zXd6sWBSto54GMTpCrzYcgowcuIiHpfQ/fhv2HNCwfP
y78WN33DlTFaFgTJmhqtIPdNSFe4WtpZGRFJWmJDsqkVHtADqhYcMCn6xreiZsIeM+0MsT+DYiZ6
uDD+hNrRQMLp7rkb/p+XRRTP88zu7TQQWtuJkkMJGRDE0W4YAtSQhPyj3Xy1sYtHbdpeZELyH6kW
iF7nU1uYPzCC2MdpPtK0wUfu5M9sWp4LWGxbQnF9sgWvm4jm0hv6nErTNFxqHN9L1KpLlsD1vLro
YoAYaU2MG2wcYUvYbnJEdmEZg4Vk2RchDTe6C6eJFsyhrXfazZoN+3TG0M6jzt70jfk1WYg6ymeD
2fUO4tuHC5vFXWfwE786FFZLMI3pbN2m/MpLpL6TmradmV7WBKJqx59guM7v9fW2T/29ezezm3Iq
XlAqf2ZmvDUd9RtLlkvso/PKWKMMt48q5b74xnxaeg0mR0cX31j9repteGVM/1ymV4VPZuwVCk/b
5aZ0dLzksnrcZhAYBcPmTdtOL5yjsEGMFpLLRFwUAYhYoPmbah2TsMjTg1Hqz2hQtTBj+vdim3BH
pi6+l+mXP792nvUKf+bJrUaqTVxXcDjrgiGOsw2kDhhJcCldugUKXs5NOLtNt+t6sbXedWGi/7Be
5mrU+EL7h4YvD1DQutdK4sqlbb0pfD+MZFLhCleLX8ZPbpAQPCWr2BtX3ptNMgil8IYKQHBk8XOY
cM660arA4VA9KvPOT5P79hcLL/5lvG3rZk7VfWnTqYnehLeDFzBclre0H8zNYjYX4tKfZngK2yXN
7nJX3RB1ouH/VV5sxrAhTeDNhMx7XqxH4xMq9aeLcnnQOTAL58VNxaMp6hB9/jn1110hkaCUy3Eg
5xMCUQhpZD9Y+tsonR+aCyWEz3VAVLVFjQsYk7P/u2tmbXRTEX9xKTpxHlgAfDurgl4a7/G1eSX2
8mbFv7YzmpvCFCvA3fCz7eYrV+ClHDu4DCl0rQlDHQz6rx7wHC1UMWPd+PtVR03lMEFuYvmjttV9
m45kfWBXZvXjo1vaJ0gWA4kSiFgSqPYeE0vemKaFdpX/ogAwGMqYcmPnzc+0Sve5Uxx7tMV64Xyl
Xg9O1fdtaJdGsp2znbm0l0IUc9B35aFVM3oSvY26xvksjOHYm0xifSeL8gL9bS6tH2mM62jmRLyF
05jeurghDOt0U2u43xQC6gYBhPFkPcQYFZtx/HuttSfzqllDsfOkFR8KjoOzmoGW6LjgTSbczqoN
LWn8dEd5MP3sEUec5NDUxZeMr192Wn4shnol2IklzEJpTFAjNvLTZSmmc5Nnj0goPikhPvUrzdlt
1NZpl4+xTfCl1dnISa8tgnRt7GDFnHdDbX5FKufdzJIZWgvQrJ6ZR1jroAnph48k6DpTvanK5AQL
+qHyJnvj6tr7mkw3eucfU78+myzhmKLsJN7kDK5NWDUyyqbsLSt7O/jdOe1Pxyp/xG0bU8DjKqx1
GyhsLC4CdUyM+EN0p7WeohjZqwDRKwujPVll9QgZclO7cEhq2C/LhIQpNeLXPIcV6xDxztHonrLV
thhTQ6YnGmeHK/wU6IFc53zjulmxXRP3VDb1p7C7D6jjt6qKvSjjOOUMeUXt4EbaGPp1c85GL9mZ
+Pi505hErlYHWN1ftLg+1uQp7jrHipwRpx+2PDKVMVs0ObtgUaq9o2CYX/nUs4fE7vqhWst/mF3A
G2ya6Mqp6DiK67NVvuAgE6Zlc9en8i0lzm5zPQTXpTM3NeXRNhEcKGD5F+R+OxDxt9iVF5DbW6IJ
dLoEc2J1MiInb0+lXT3K1HyvZmHT6KWUtRPOa/4apbZkY6yzR9gL7MM6oAzgcbunG3uUS/XWyvwn
3e/T5El5cNGD4JcehzgIvDntTd/G75QH4yFNKVFigPobjQBbfPJg4SxOgRWTuSfxEVgvXyxKhi65
qRbtpnFb7UKv+TpXYLvrSLZ0i9MZTAt8HiVEHAQ1ION2Wezr/lw3ZBunPAEeVtpP+t7NMqonO4u9
/bxql5au/JBUBSCmlxxVNtE0av3WWgYtaHNI9+3i7JahMo5aCZe5W7uESYRLo+al+q7CUnZZ/O7g
aB50/MX3yNWwqgdtGeDU4Myx+77657a42uecl4xvQrfMCrjArcleJR3a+AobvNQLk3p+8+zszOBn
3AoXTVXnE3zgVgWKA/dDgCMbCKg3rjVqez7PdjUoVEc7BukzqoDW5mUt+2GnqND7iT1M9QCQmXxs
5+ZzlFhAkeKI2oNYXttQOCTGv113weylZDTUgRuvQ6egS8IiGNCmaOMikTBR2ovJ+IUamJOGCruK
4x9WbmObI4DQcVWyfSTyqQ4FqxcsSx6JZdO1ZEs1SJve3o3dn6lvIn6xN/nCIhyP8cFasxvdBrGS
vvnqF5cRKgIa4XN3fbnsOoGxhNFBEP2YfO/Fs3HE8GrMBFdo6kt+s+rioWpv2xwbBpg1j3WCwh0h
06FvbSBN9xYN46Z3va9+dlw2Q5y8nPI+v44OfK0CNpz7k60nEyoIizPCr5do1OVxVPAeu6SbN80C
ZQ2iG6e1daiV/csnsXer458CT7wrUpBQQRaI4bYDR5ZFpMmC8A4Lqds+V29zNVAOzTmyRqv6PWXr
cJaFxH7YCAiGacHBfDbYBRMWVFWRn+pv2eKe/eQ3LKj8pPdXLQINZ5t5Nctj/lhNL7GFLEV59Ghp
Aj22Qfo9ywaWcAMzw8/pnV1oeXjI7PJMN14LAsK8QmJSVwCx4Abl7IzsZI+gL0LZF3rsJ6FXr0Pl
lZHWIzBQBhYUiYZXmGfusisVLoeRyY+Ib62r722QQ0AqeJrAngh/15JZCZLmVuuOK0Gcs1MUO5hB
PMo8WczCtronPlcEidUEVBkrhisq4VHD1eNNXl1QNQuHpbr0gkIII4pX9WSU5FbpVoeyGKefjQVg
5bRfRd7d9X497cvlqi4q0YyY9kFWcoS6w2BqWAGfXLf4HAH52G0aDbEpiFnZpIfkmiHnNOa7I9C/
glYmO+7d3+kVnKXJhN52HT3FHx0IC8IljdpV3iAcQDSIoDIpcdOjGLmPsXnBZA6wc9Q1f6cuSrta
0FRjG/m101PzM/YQavIOYwfil63jxLyMA8a3kgIPjh6DVsaWc1+M913FEGhwiFxypuYELn9OHHwV
RnCbuYSOPAFrUku1h1whoaGb2qWdje3AmOlnydgdRSmLGIHKaGyyc23rt35Lfo+tj91WLc1h7XIE
GgVhAiahsWvC5pAk9nCawNsLD0lDXswvokYHqstnpmb8/vWK2RyIbJwN+bFsgNXpWyuEr+LUW2pb
61YfTF2d3UiX+SmZ8cSnWrN26jmK8QDDLFBC96SBePN90oGda/3ZSOe0qoNTsJKWWfNSi9XaoznL
WcKa5WgP15lQr2ub0ajQbblFT11bOhs8IVVkpxwW2mSbJ+aNleREo80SzktVIhtzjZqsDzuoTVwi
nAkzXJtTdGi96yl5W868RLFwCltl7wREMFmw6Lob9LWvUvDdxoYUuOwVcGg47cNqfukFn7hzeEmz
QGA2J4JljZGM8NSr4zsGVPDqxgOUPCXNvQ6EwhHFoJtfJUqLAZdHLBGimNc22mWL/Sq6imuV5TLr
iYQHEzxPyBGmcd/oGjHl5mjXO4bF5NzUWx8aZppirzx2nySJyocKv3+VL6/YMdy0ylW4JuSE0CO+
xGqHEdGKgcCcrdxJ+21XGt+Ak/xoLfzRXW88JsxQAQ590+8xsAA2F+0XeQF8RUt+p65KXZJ7SINT
3h6dkoqSrm03Eg5qaHbdfqxPfc2R7MSopjiRcGZpz/YiWW7m2jy4JspOygqHY85uja85cT5187ea
16+x7u59goodp7tbB6EfyZoCh44/4e7xaNsUCLqfYpylwpmQ3Kik4hHapC4TM2aBfipPFSkq2rvf
2x5Uhf6aT1JAKbA1NypX72da2Mx0GHsFMGOpNVZqkYWKlb52ZzasldW8FCHb9iG34uUokOJsMlof
ux4pZpNm3mqttivb7FFqpb7tvTvT1igM9eVFzRhUDTqo8Nw/S8VEREzo7pJ6wAaI/CcxlyvvPjmn
g3wvBSMy67epsjs8eMkkxYoW5ga27ybtwIhebZP6GjX7vicP8zZpUCU0FmMDapVpgM/bqHfMI+B0
x+diLNTGHr8mD0C/zYHgVaI9SUCBxiz9DR78AvDDesbiGrS1lFUEF+RTo3XvU3fBOSyzyV3I7zW7
xYTGwd3GJcFr0/jg14ai58M1DvC/rX/p1vRDKp2KRUx7g7VnV9QNXp84S8N/5bGISzSPzth0+wc+
Uc5Rha6ob51yl1rYeK5dWGj5vtLxFupj664b/PzYwEsOrA5/JLSAS+ufOI7qwOjQ2qRymi4t0iy7
h8gyY52VjmSiN7fssDlVMHk2bZPhiVrDA2m3S94MNyjLQP39vL3T1/YrH+CCyDR/NHU/DtIO6DVt
HBz6OoATBHTjbS2CrNJ+grVPH1qyZ/oKjV2zL2pgzLbO9U983Y2La9Ma9cOluypzckMnlgNXu1vS
HIZbB/St0nz3+H0TOpWfygF5aAvBp/0/7J3HktxIlq5fpW3WF2XQYjGbjEAIROokk2IDS5JJaK3x
9PdzDxYjK6d6pnvfGzcH4PAAEBDu5/yicz8gXDAfCgDiqPPjnwmlcecqHsqC7bhs64b3cFjj0Dkk
KfeB+qmrY4w4dd3ZRMbBxc1va67epyiJEZVpiWlXXTH5bchEpphWxkJX7Vw1x2buPoxOve51CEg+
Zo+3c2ZG5I7JzqEF0ux5eGARu1CUehfur0YmjiEc71gblD0zr6zyjbYbbsfafcxLLmi5wlettfa2
9/oaN1ckKdkfALzSk95opvSuDReC/IQZYRR+mwYNTVKHtHw6aM+G3TigO77WTRnu4xmCdYV0Wevc
FWTEtlDYgRODnA9rZTeSYtVypdtWiJalkLZCe4QaXgVZO8y7omgQDwtvESW7iWzmKkzLwMHW6MUq
GfEYDTy0V9cMcmbMZBFiALt5rxntQzNkhGFslDgW8p8m36Uo75kJwM0Mx/s0hDWeWMa47csi2ik5
8m+N5v50rBHuYf889yDNTNTsN84CwrZbeD8b6w9zdg+tgTpr+tOxuUHXIv/ezChpqE7P2E8B9V8u
0Wky6o9tBpii5+bSuw9z1p28FoQPPE0fnPlHLUPXwPHM7+bYwpM3NKTlkMPehLpzrUf1VU7+xR8j
++gB+QnqdP6orVD4oloh215xARzzB7oB+yFWMJ1D0XcO3XQ7pfkHFCLImzow+YGRg8Fb7kaD7IFl
hl/iexAovFU24bT6g95vlbG9QXgs3wPLOC5jeFd3JIgdYhGZNgPVcegTGtSnorRe23W+wQPwjlHq
Ng7jE4Tk8oq7UwEQ1O0yE55WJkZn5FHu7DSG0p11EDZH49BY/VFDMQmLqidlWbWbASyQXlt8BpID
uhQWg3fjVc8M5IzRilAqfIyHNeNjwHXTm03RAHrCYfnUk0sj5vaim31/Df6Tt7277JS+97YdOsqe
GXO3JA95hS5fxLu+wiLb1I72mPMpRyDZz7X6a24nUOtm6Eq68hpZw0tmZt96FJW5+/X91PC/mMm0
gQeV7ey1Q66WIGSaFr6ipGTQDPh8OpZmGxMWGxEGMrYWl3kEswzwiTdskPbpR/7/R+dbC19yGxEv
IExL0L/zVHiHTKus6HXu5sdOd17rvP/kLt0TWQhUSFMl4qL35J1hlzUh0wFTE+gd8qgKnGsbrfKN
Gnvu1VCsDVN+layzExqnutG+aeGEzFIJTkxks8o+AviSu4iFlfVxnO3T2AaLsewdniC809EcqXjO
lM/GkPxsdZjYaFnP+wqh5imEPd++lk73yasjotFldYeroBby5eSdnqNfdyjM8WZGUALu7ETyxB/c
BEidata7iIFqUzu5bwmaCy+fH47+SkLT9ePVu5mBpG1LzfyeF9EDZOE4QEMowLNBEspvagTCGLgX
1zZCgVnZFPt+sVQf2JzF6ALFxtLea9McXXd93eyirnmEB+arVsXjn5lBy6Q06hsFojzSA4XX9Lzh
IZKlrzGKa5AW+qNR4godIqdo2kRxGN4yCbMjH/MNKBBYOhHZ2MxdKb6DiebPTvkhrtt7YzC2M6IO
HEayneDRbl2i5ZuWmJ+NYO5VQ7p8kyxo6DlGdp3iNhihdYvPZE3GaiaJMRcpwap83/QKAiX1Xb+q
GqrN4w7WBPJqGYOyujtUJVIfAzHhpER5p59L341X4ZmnbsK4KX217oPITY9hpAJUB3GkIcDoo1/z
KWGymM/wXcaOIUAfoQPHoB8BiB8RCb0mRVjBi5Rkqyz6i903d6baHwovX/xeY7yb97BDGFcrOOpW
aG1P931kfKvNU2Tw1pyTySEd9tMD41CZFoqVo/fqLP0LwS+zcZ/JoOznMiJXkp0MJqVxxDBijvQ7
J8VfYwJSPQ2gPbRjHeXFTiM8YBf2/axDhiM81e7rRg3QlUHarNU/dTN6Nw0BU6tAZqUfcago7dty
NZ5CI300eafsXGfYZ9hiebUWhHzJTTfdDBUJMhvJpDQlGgkFDufgK72ZjS0wSpbciMFODS6mQ89Y
7YtjUiFVPWo7p+8ZlRBs9MoZCICSX5tz+yNMxx8ZTjNhul5pzWPeDAMPzQIVpvoM7v5HMluvw1j5
IUrnhop/gKrM5MsWhAwbZu12/I2QLAl7CGQEz5Q7o1o/xJbznDrzQdWNI6TMZqv0+nUyKUJeFozO
wAfR6uDaXv8ES+03as0Ho8Nr3DN3VsMXVp2+AVm/z7NvpiEEDrIjQd0HKGE6/1/1aQ29bYv0AVQn
7aNXtaCRvC/xALSdTOe1gkwCbt8IBUbFfG0V7hNcKwLchftRbcfrIazOnrH/cT4Q/gn/h/OBbkiH
z3/ufHD7Ov3j5nVOvldv7Q9+7fbL/kBTjT9U1bQtYfSOVxluBRf7A+8PwjsOLmb4cji6zaY/7Q8c
sZOKfqdnYDUmnRF+2R8Y2h8Gnho2ntF4OOl4zPw79gc4/P3XXwy/MCECS2O5Fk+8xkjHfGds1JDB
WQWD8bqD8hw1NtJqRj2Qkcnn6xRxOxEhU9sg1j3YrbbXYRTjaBtFQRA1Tjq4s7H13SxiBVW262pq
56CL7elcGGYyB1DJTV8plq8Fme7AEAEiDzVrPOZFtXS9UfNlFTEzovJipSwyJ0SqJoPI3yFgjE8N
TJbaaO7RwZ12qYvmmyxI+YIvllWYYuUxKX64FWBJJj2/Cud3Ta4bCl5RiwZQKEzCIlgFrQiyHeEN
sL4Cak8V6CaacKhHbHvB1QDARCFYRJdFWfO0CU3XZT0kVlYFkPOqwMjd8k1hDWa8H0wsASO9CmYm
J+ciEYsMOYjZJh26TqyvQ2sG7wAbrRmFaOFYColDWxlRrBmr6jHXunYXjnCOr8wRVvy56pBIOWbz
o1VDQyP0sDRBw/zvXMhFpnSlryUKskHuMJ0ifDKIGjgjWW8lnU+OWwGmAJNvAc5fAen3gPUVgdon
s0A0zStuMAogjKlGuwWIvyuw/o5A/bcC/59DBCCpvNcEMwBt6Q9DzHy8jttbFKeIlTsNn7s0uice
JtgFmFUQaRW1QXAPRkgI5I59R7AS2gl+giGYCorgLJCAygUFEQudisAd/5X8b/gqf8zXvoH1UOrm
s/z/8LBIdllnktgUylA2CMceWR1MKMKr0FzMDZ+V174qO5949xBwP0NQETXvd+2yzpBMkcuybHNZ
vOwn1zEbhXnCbNLHKrLGZf7Prv+Pbt5vlt1Gemzxl4sjO2/PTu2atm+O1TrTWH4f++X33h2XXPzf
17W1Z0E0JYF1aVy06q9L824dY+91r1jwmp3du27Pl+DdZXq3OJewCtQBwpTcOZ60et92ELbF45JI
cpYoCP/+WswkVeqyLNu0JeJz8KRpJLecG8lNctnEjXMBPAIwuCdt8Dfdvlt3+fl6EcGRd5vl4qXN
5WjKvumvFH3ut7KJ3PB37S79KdHg7drMu76suux6WXc5t8u6rNPviEku3OGCPqbbzsdKsN5iQcpT
BFGvlqS4QZD9Wsmae1/VBb1PgV7HlF7b6ZJypwr2nS14eLKPS2/vFmVfmWQFyi3IxkmUBL+7CA5g
DxlQtvm7/eS6886yjTyQcw+X5cve79ZVgsOYtWp1nLCP4A351fQnEFtBLzRbE0hC6nk5yW1EVOSm
N1VrCSvuMPEafb8JmdHCwAlZvNQTR7wsFoS6oYXDtujEOx8sZhm08pPwplEkm8ptqvhwXJrKxQFP
uN2SWbfpkDdBLgocqepz0WmoVmI+0sKqWLoHuUG2kzWrmysGuL93kTtfFi/dYG/+q1eQfx7jXd0i
Hc3VKcpmDGRNFlblgRh1SZC92dB3cDQyJnSDhoQrb+i3xd+t6zPeu0AoBnFNZvkdFDVdPIJyXbaK
50ZuibT5UJujtp97ITCdCCrqgjMUc4Xk9n3j835yrSJv617QB/UcoARByUAWAzoOaFZG46aPnUZo
+f4qEl28FMWi3ECiBvnbuvqktvN4RGSkC2ShOypSbWWqu77lRZ+JWVskRVcEBzsDoXkV2Y/Z7RIm
5wYc6omXk4XVTDCZvMMvhVxHrPGbWs7I+iT6GsxOuAajKEqL8y3H7sjsCcHcTvAoRS3tw6vRhJO7
DK4VTKLQ5n7Z24MdxGoBd5kUGObi5vrYhhWx67QiLyL+ffn/LuJPhtjHDSNXIu9G1RIfwfy05lHC
/oaOX1xp15DBJmCN8krICxOa7gH4tANfSzUDb/BMVESoxVb7q7bYQ+WjjA/kBVLFCuCL14NOLB8m
VcNzjQYNyzFRBASt0q27oFehz93WQg9ueuJCVYFloNTU1oh/WhbefYQE08gn/lqCPQM7NStoP3Zr
4gU5oCUfZT4gty4Aa70ERDMrBD7FqA7mFKM35DV51sQyuNg/V8pluUUW5YrXMQDCXN8YgPig/Inl
y/Y3jWQncjnPFXun6/3N+XcwjAGcGAI3XhXjydWmYjcrPUgslCmgDDGwORdzgkJRPRkHDdtSLbIQ
E2K7LAwx8pI1MrMYachlueelTa+obHnX/NKmtZGu0FeV7HlSI84jinXAzh0ZNarcZeg81WK4+7fb
FxttDgAvYKT+2ka2/hfWySbnX5G7hMn0I/LIVl9+TtYupzrOE0K9i3AKERdCXq3L6b5blCcKDc5a
HyR3+1JcqN1y3YUbrvUhaKjZ5oYVn5Yzxfuyn6yBaoENftnnsvncLeoT5eHdSgDtdPfuZ2Wbf7rO
Zgy/MXIDCLNwTWm502XRRy1dva/KZTBXvxq939yRNeH980+3v+n0fdM3y+fqm75nfeapUwAlya7/
x3bZdE3gAHfajze/8ffVv/+ly0HjY/5h8ep09+YIZPXS5E0Xcsv7Zbnyze7n7W8Ox8j3Zse8K1Uy
/U2R/14sqtTHaGEBDEuLy/rLDo6pAihf86+XVaHZ6wHMo4JwvKjKLRifaedatTBDLJL9wlA1kMW8
eHDGRZGBZ0HlTVTlSrk572tmw5eWshbjOoT4BZHG9LLZRiFVBc9Kx2+604XouT7VCOzIqtx+/iW5
nLbrh7X2YDEOAj142V3W3vR5OSTZu9zM3/2oaGW/04oZvESrP8tn5fJEyEXoAFp5OD8X9pjW+FCI
QaRspRY18NOEUQif0zKYRqG/ceafT2KscyncEuw4fmvkU+YGw40QJHeQCtl4WSijwNXIarFmFsgR
sckDE2klweyJ+WwungksMpgNi+HcZbGYd2kagMzH51ZBGL5z46+MfYggLIbiI4Tyugzmj5APeQ48
ds6qaGtpT1FRtUE1jJ+BBRWnpFs0FD1NqFCm58u5NWr4uNycvN4o/FacnZy+Xwo5wwdZG/sYU2VX
yoAqi0p4uM0iBrhxhqSTwcfcRo4wa9IWjtiwBwH8MedcLAtzQROAi8ogjBtGa4vcd20gq4qFMwdY
st9zVxmKkLPYYrYmv7FJ7HkTQDLpv/mfoN2/FLRTjf/VrvT2dXz58fLXgJ3c5c+AnWb+oRqG7dia
6Zi26pmXgJ1OcOxXhM7UidC5hu2ZKCCqKlY1vw1KDYtNOECz3dR1l7DavxOh0yzTeReiszUHppmu
ewYOFqT8hMvu95fHpIwwNNX+X9yb81i2tXETg8NIx9ZCvhrFa0Bj41UUDxBkFCgfaaESd3kZhjXd
9FlsXbcNVIZVbz+GeCni+xDNO1sJ9+huIgmfEiRvKwy9NTRW2gZQhg7JS9HmFy1GSzecOn8YOtQP
kCRaVSIwo7Ie0BZGzXt2PrZFuPheGqobTyvvw64CTuYGPC3dzYj1tF5ZCO+2iPKXa5LCz12DzojJ
uKb9kzHMzTVYqA+uEWn7Zgh5ZbX4m6vT6PgpcG6V8ROaBFaFQMLcPfOZ+GAZw3ML2/OT4U07o5xv
PYxEj94wQTAdJ1Q3lbQKXLO5i1HTulpQgvQhn313FC8C2ws8iNSHhu2eGWBsVtwrLmxTjeS8R9rp
NNjwqjDsAzdBkD0r2i0qFKjQO7tUW08ezFX4DvWXquruE9wPkZrARxn2OUPZKXDRVLpKWlgRMBIe
sumL0PW44pbofFhmiCOs2iOawyDXxB52BHbGRWdpo7sk0BwLH1k7zsEwdSR7+xmWCXBB/ESye2tN
aoDNRecbO21K9lqBvViFQV7Y1T+HQQvaSgXJigkBhJdyt6J+tfPMHzgGItwu9Pxjwz5NhE9v8f+w
NRJinXU3kTLxy0yY4YBwKpd5a3oTvL/py2wVzUEJIz9KEwdAxrRNhtnZpshDb1vMVq6SMu+Oa0gS
I1NRnUB2B3ZkRn4HJmg8YR2DephHnA0uGe/Csst8vXfHYByKdJ84UYMnG3zBdIWROyrafd1O2Y2x
tEL02buxgfKRAc0MP4+ISY1jEN5HqZLc5IgRbMW1qdYUKEy4rXM4XytY9V2OZ56PvNMAiaTM6q2j
5/k9OagTbuP9tfPk6ll0iDoECO3hp4Xz4A00gG9lYuJ7rWJKqaeeDUQ0ngAiqJ9AxJGTBmTO5QlP
K9aKxxruudCihcY0GrdG1xFfiFpSY80WdXrjU1ajqRgBu8OJ5zQDTs0dzzilTAs2ZWiuSOmUQjot
+ujZExAskKy3Xo/9aViot3o8d/u40wtST/N40/IvMu9DsC1hUjcq2bxFyT0/qEZ+tCcLOHQHQomj
BkYCqyWacstfxii7whryE5J13bVbVZC+jA9GHg9fmqF8yqPyo6oqI/KCuXXwEmZv63yaR9xMWk1h
Xhq3DiRghBsWbVqfbaFFBotReVEMAMcTyha56nV+rfEOQTkTKQnlmJmGetsmw8RAXXF2blJ80sEq
3xQ6MWRU8EeQ75gh5WFs3LoFsgOmXhzE6wp9rsJo/ShalS9qrt30mGe9NhguXDtqeC2mZTtEp9Ao
1QAkdODGyVPG1VZVeuDxiqvu47D6olt1eIK9OvvT3EUk2bImQOnOuLIXuP6rMud3oZd1B9tJwmNS
mzmwd/DdwPXdTdR249bq8SOyug7dzLEa+PrG+jZsYYkp44xgvWZpe1Ki4TYtpgjyUvjc92b6YSiw
AmlcewPbzNxkhe0Glarsu6hb7znPfjG4Ejo5xQQULNS64hpRR/tc5Gl6U1rhsQN1hJ1th5ggIFlt
6vs7z5hfCTFZT1mUmNsi7RmJLeNpQDDAsvo6aFT766JgGeIiL8q7H9SgGQLZIVV8ds+RljmGGFIO
cUeY47Isa6UhUjehMNc5bweYDubmt9nOZfHcUu4E4ZWe5KY3VblptghAdrN2L7uQTeT6dz1CLycH
kqGm8SJDfTKg9yZieK7+XaTwXejvTcCREI2Ye4kQ5j+NFF42OAiBACm3ws0ip4zvY5ZvjkCR0833
Ico30cpz2zcxS8NLTzzuoOB+x17fnJzsSR6J3Pzml94svztPuc9MDGgzOy0md7/7vbTr2vFpsSLA
oZfIq9ztfIKXU7/sImvvm8uVb85O9vG3R3be80338hI4Udevb46wrkd9i/4UQo+XoLP8EVMGmGX/
bw5CbpIrZa32zGOdW+2eV+CXyML787JNmU2E4EOUn3oDQY2sJ2rU6qF1k4KtwMYxElZlybBr5hpW
D3MJoI1VkNZ5BwK+dLld5NrLpr7V870dKsG79XJRxollD5et5146Oe1/0yP4jau0xqdqbrDNQ0MU
kGEbJKNLeE5WFfzafy0vCTzuGHrN9s3KMszGY1Z9Ou8iN8j9wphJy6xOd4iLerwHFATM8GatNFRl
V179cbbFoufUZGodLB1xQlkDHUvMCq15gAR5utUL9E7X28SDWHV5REED8yqo9Vu913UeoQqgNmTh
PCOgwhi4POIYsME6+tXpXnmTo6taLl9zBQ8Y+AxE5qTB1iKSqrKwB2J0f7d4aSd3498AbTiWG4KE
w2HGk3xGrv9oYhOZqPO3Msaft207QmXeGiP7Y0xCG/oJul24TWz4BZdYlozoycVm7jdAfkpIWXuD
IU7g4mofqFC6A89Juw322nASomgKZNGJmosTPA65xRhBGAFHBOOHxvkYqKImF+t+1fYj5lAYF8cn
WUxVhkQnvOlNBfGKYCZ6DKcuh27D0M2FuEcEXBbOalzpU+hAHyeDJSPh50A5KddaY5pXVzW65+QJ
k7092/ft1CXYmUO+WxRhkFVj35SHygF1HQRj1vJomp6zbkrFwvnQrjK4XgwdeyMVXoWICztOZwQ4
oQOOndCYRuOtCdJWh6IwAZi1x+aLVts3LSMSPmf8Ven8WGjmcoxrbEl8IwP+Qyo23EyxHR5VyGVA
+QIPU9xAM08OXlGMjV2GfiKbnYo0taxNwFdbw6gOsVg/65D8ck2t/JJ5S1BEg84XS/lVw42FQVZl
3UgTM/kfcGc3/QE1YoBvuQavXlx/RxRT72rHJn90V55gGUt0ZMo7zI2D2nTTXh7DImLO2N4ST5Ph
Z7mcryVDA4Z5Mo0gcxJWEyIhpnktWogJHrAydyOV8S5FJKU/jcK8nXDO3jmWCbpGEfe3tbgJ0WB9
GQ9pjMXw7/isvAFlVPTduqVHLimeI4La4m3oObANlGj3JjgsA6VvliG8Jz7zM/wtEhFTtMV5n09H
XOxcXnFRePWUQi2eIOOLG0uenrzhCplyOf8PYosbHs3YUY8yBSVPWNYuhVzXYwnkT67xORR4CJw+
0WMV5wx8STjQ/F5J6H+8Gvuu2cqTvoTl5aIs5DWQNb4mDFdJAloigyDTCDKBIIvL4pKrX6YoQmVt
Ue/7ZMInRya0zlXDnNEKAKGykWkPnQBNkMq7WhTvFqvO3IHgCPd9Y7W8zKa3xSJSP3JdpLvNntsi
cCdjJqI16a+9urR+aWB9IIs47mp/Dvm/uqYJDyYkjKgbftZJZvoyrSev3z9N9fV5iblCqx1Dy7T3
g2XvRqG7r6yGDh/SaU9kevSruQbHlk466anI0jpijeZRnpDJI42KSbfFgxnv5Y5JIPxtPd/qQPt4
ssDR6AqSJ2a7hUV8B0zR3OqjY5MrxzdpXfQBIUU1P81GinZL+mGa+sSPujr3tRbjIHkCQ+ZG60Zk
l0pXtw/yfM5PgYKHYwl5P4c9sp2aKDoNaGBBZ1cO8u4gTJbtSEN8kFmU8z/91xyN0xhpYD6VMyaS
LTjG7SzmRmb+MmuVQRSsxIhQFAqTQaXps41VdfgSyq+aNyVBXm/g6Hngmhv3kKjxboxxD6k9ZYdE
EEjK3AivmjHGjkLXrOtkgMe2xlN66uEW7J2ufmgypd2YqwNsOcmxALBMJCTA96FRgfye4grQjFNB
l0Pn7RCryUGru6OR6gMTAhK9mXh946FHFBK5bRJJYlkLEfrwMj61nj2EQVmq48bUEN/3XIbRmBDz
2RejaEeHpZcPyrORgoLVx9scHK3vdN69S7wPZm37YbKR+gJaeu4dEwAxVwvdrfydaa2wkVCvi9LZ
Rk7boG8Zb7S+Z6SDqxW+GRGmvHznu4k0XKxVCsqT2nWtqeq6kevkVoT5oYt3mN8MfEPXNfqIE0a4
S/uoIh75bTWVJdC7SDsVMJITupvLbMKxZPxoKZ0OgBC97CHHbEMF+urLAyvdtNsPmX5dedVdS1zA
V1cHxZSfMepMpxhMpNZFi+9OAP6jSd+NLhL1s4cwmnhTyqJEFB0zSfXV7HgWXUyv4dI8uWGTHNpz
eDj/HSgehI+oDB6TKraPznjnuHPqpzjV4F+NAlvZQnc/N+DpPWb2i4M8yK5HdO9qVMPt2CfuQQ0x
75LnFkOQ2qgzKp6NwAd0ohhFfHkkyLLNB14zy/qpWlp8dHp4dMmKvKCjcXns7LmP7dxfMjLO+IIs
N2lfulsDh0e35+sgr04hISIkgE3yh5UH45yUBZPNIpA114Xiyzf5z5W4bhaB0i2nArOjvVyvi7es
rF0K2cy+7CuXZa9ZUmISqPEHij7ftJNVzHcz37Ltn+d95boinY5JqSIGY33P1AIvrDxv4PWglwMK
SoFmmD6VBf4z3qplj0sb4vExPaatB3pPx3ukdUQIDQ0erPzQ7IHsYS3et2gqntd60f01n7DQmlFA
qdcRdvDa2JB+azyyy32B5Q0hCwjb8YBJp9A0aYwx3EbtfMKjp/0ezh2Sa7X3tYIID5+WmFI44sFo
dpAjCaS2vqJmM2mHVXlc9fi7lu5n1zC/dgYcqj6awjuUYtqbUFO0TZkly4vTJtfrXNkfdWJfB0JM
w04brfFrppzk9snIJ9/WJrxwwjZ8Qs0StcMVRZG4i2EKhc5tE9VonHQDHGJCLi+xXj2WeqheRznK
WHWXWMdeCL7JjR2eTvOQvXRelu+G1YaPGTnlR/gGt7JXrhq3emKZN16C95dFXBhAPT+HZueXOIUz
P4GLDqBv4O6+oOamknO4rwCAY+i6fmm02dmVpTWg9OWtz1Mdo5XKSS79BDGkS4zrumu0e2Y/goQg
3jQ2jF+QytCn1TZ8QAxDO+F9txBd41RWYgqrZ2efCwWEtTP32l7Lh/izBbpYHhWiffM2Fo4ck5O7
D1YGYf18dSIA70mfGPdjtGjXpbFE5y4Xxzwg8Kg/L2XaH6ql8sAj9dOXAv0luWdMTtrvO8PAj9HJ
noZx/irXqzlMxyIK5zsdp6mb1e6njSmujBZXt26uNh+JDJKrnFtQ5YodvVjT+Q82G26npO2wEJpU
rIIyrCDFflNtFZvRcvvbeKntW3Lh8fkPxHf7o67GHdPCLMcEesgCzUrn8x+owtyJ9enrars9vCMj
POiqY30kVXUte8XECNi/uMUGwd2Ut528lmajficarT+a6pKcYlc4morDKDWGl7pTPaM1udEKZG+X
pjaPsVN5D2lEgNVbjPJ7OZgBFBP90wxpbsdEOQqitJ0fohnBPtliiMojMqrpZyUxcVVf2ibANil7
6CCk8AwW1fdkNvcg5JfPQ1J6fmw0K+M3oqNaZR88gxtN9lMsw2428/gLoy3dTyPDhVAVdvdYohHa
FP1YeJOnkzJ+yS0iYYpjYVxjlPF92+LeJVuQSNtG6hh+6Tyn9rO6mE5MDLQ7wsRox4rzafGP6GDD
f40Wnb+bTBwI0qK5U+GanPuw8YAqesv9is6OB71TS6/RUwlvkdpFuFIcB554V+O6di9uh4NBmps9
Sg6JemuF6CTIX5l5B3ip+5JXqDGXs2JcY4ZS3zpda5278MaD3Rn5tWyg1tisO32b3PRQi274RITn
Vlj21enifBsHRN482+luMrdfuQXR2prGLv+e/zqgSoMEZE7GjWFO1U3Ob22zdtK+Edc8H0+jwhpR
lPg2VNrwOkn6AaMgM/9WKCd5StqKewmsi/62HlsVID7Sq+Ga6y+j+Uk26BbkG1q1MW97bamvzQ4q
PH4YKowB/h6M74DiYXnBkJxQ5NSrj04U13zb1g6Rv3J8XF0F9UzIUtDFMBO0B/OlMSCt5wl9NNyf
p5JjhCqcKM9KHz2ee/Pip9qtrOdQycmeGnZ2Qm3JvOVm8rjX3fDF5c+STTMDvdJiSJpHqzLHQ5WF
+cGoUF6pbBIaskmJtEBJcPbFdCbQJ1nT3gJPn06Z1Rm+PtbNJzVv7mVTnp4Pg9r2z4RWsl3PI4FW
hhvfTZWHlq1adt8MRFpNccYGk9oru7eVB21Z9AODJySUbSN9ciJC0iWj/B8Fd6XqjQq5fRNbpi0c
w+g2dmbz1EfuDOqIx8tcYXqKy2Pr7vOotsmziWDVbo5mfFSSsr2bO4W8u1mLkdEn2XIdQhPBRE17
gEjoHaalz/x+bE/z0AxPyGXg1yM6RILOr0xv+aqkdbcdUSS6mdQovp4HlRwZriWf1yG7kefi1d5n
FeWvj06MI8mKD2GQqaqKNQ3wJ7So8u/aeCMvUMNMDtby2j6M3ZQdk3hc9n0WWU/JCFtTNgmRUndJ
V30NVd7Vru5NN46O2jL8rdK3kq7/rBXaSTYlUveSxPgm9gUaAk6YF3tNmaujXXrug71CqI9rw/w+
FK0PE1z5kg1GiOoCJNvS0uJbK0XXl0Fk/61wH1Avs77PSs5H0XOgvBSqHtRICe/Cahw+tdNyI/uK
e/WnkkbpB/ILzr7D4/2AppXCbQvwi6O2viOXdpiXUPvsWevor3Y8n1IkQ+8wp1CJInI8spCLQ+Qh
4qJyM2ni1SR3E/vLFkb0n/z4a7v847X8F/Ljmm26ZLH/OanlRDfD92x5myH/tdOvDLmr/YGWHIqa
nmNbtk62fXrt+v/+L8X1/rAQmrA1y7Bs8uIGOfE/CS3eH5oJbYW73bBtXVOhofxJaLH/MD3XM1BO
QE2QNMu/lS439L8my01XVzWecUsmy2FXv+OzGKiit8SSomCa/bTMmXlnTa1tB3tWjlUd3oReFFjO
2ga5Y34o4G1erS5q3Or8QLgWZNA0H8u+hWeH0fwOKcQeR+dq9ucejx0b/ziscApzi8mRuslndxtn
6VOm9BZJqQLXIhuqYoi0x8R4/Dg102uLyaU2rAASfv8l91W+kLP8B9Jz9xVsDJL8sFT/53lypSwV
6UpbNzVVd/8KCpixjrYy3bWPYcs0pkLMak6y4hA2zLNDlVlq4iLD03sR6VxYAviSsS6qEMrAfWyL
9XN+KDX1uQwNODBqva9bCzPZLE1OzAeuiA36rWcMAUikj8BeYHkP1VOpqN/MuDDvZZEXSJnbHhjs
0At3ph1tZ7goaDHvcgdlu76Ed1LYY1HtljVjIIEt1rIqwyFZiwYhczR98TZFZ73LhASa+ZIZdQPi
BoVPjveDKyKSSGkTmwSnExT4+KilGsiCcSdcw6xyjqvycFntOdBN1yIq/bQ3tvCw14Mh4LqyiBPc
HEPNMzaZgNnKYhQwWyMMsROosJ+x+gTmn12kO2y8vlSHGsrrWMXZZsEzGYkdUEzR0nyu1MRjkorV
bjxwzUoPvUwI6zi/Aqbfl7ZHyj2DOgNZ1iI43zBksfL1u2YW8DSrhzybM4HTJntc5I82RqlBzZwo
MNHM9QmughgUi2uvem8KuU4BodWZi3OoC6aGidHdz6JVx+3XRdMARjdWGE+Rt65yI0ECk4iXo9EY
hdQlAknvbEIBB4auYgWytqwEf7tPIL5GIFOoiNkWgIyoRJgnbw51tLrkAwW6PPSWMUAAgXgRttVX
bpIgpmGsHp68Dda7g+arTcQV0ciNLIb2oPasWlV9h4LbcM3YCx5nPOLiIIoaraErI6qS06hYyWmo
unmX1cOzXCWLKJrZWKzKzrOMh1XFegAk9KAAqqeo3Z9aVaBci30ZRuJfhZfZsZqubYubqlEBLiTr
agVxvbZbc2IYzZcV8OZ6SgzcoMfGOLVVe50TUwaDq3917S9QUzJ/RrTqSsLOFJXTqBPi6ZWhPFcK
qZB6+v/sncly3MqWZf+l5jBDD/ggBxWB6Nn31AQmURLg6PvGvz4XwMqkSvnes8x5Dm5cMBqIjAgA
x8/Ze203OXUVqcCZBIdI6JpTqATZ8mVcmrARKzAmBb7BYFrAQE7yfVgQrtFyOe9y5Z7apIsvMAUA
Ogr5xBrA2mZOBjXrrs8NCRowvc565Ii1iGgo0xUzhTMSwxgdvQSvrZZNIzIVwT8tXU0E6aIm1zoq
YJ1GGJ1Oa6s183gqgF/bvbFXoc9I2hnSA+MafHVLU3XSmYMYtVlsy6m815ZRI3JDMtQ0rN9u+crr
vRMfl3lWLhi7xumnXVxn0xH39qGLHfucCA5RQv4M0MQ17aV67/eJvbfFBNa5vaQ1UYNm1b00svvu
qkw7T0x+FA3+0Kd2hJ106ceY6amsH9dxN+V/haJ6j37pGSQKSZmVrjZtRwvTpeNp5yj3o1EAyK3e
rTG29iYNFK92WhL5WG/EGnPxiLeIb7E4LMbM5e8rXorORdqdZuo0RB/l7HrnernJxAMnDvpIkDdJ
qCsZFy0nSi6Y9dHOh11YOzU+7/y+9XovAG4CrNmGyZcXT03WEhKP93fbkW6/TRd8RjdN5BcZ5HJY
VXZLJvZ8Ln1cwSJ6jkn9O09pcXG79LeISJqY8UukobZLzeFXUup7WDUJugFsl8YYg60Qb7EHw8jA
nqNH2YtVjuUpZhZDr78OfN+zkDXF4dmXIH7MxP3OQjvd9JU1nONaI1uzBqsHb8KvLbLfMmSnvnbo
+prlBdzcHM777D3aUfEt7Dj5VlGwfs3RrZ4zVtgH18+/Fbru7uosUuBPwKghjCCDLmr5Cjfum+Yq
fktz2CWe3fF96GHtL+i6nqYJjoeNabotRn7zJYT6T0p2+OBZL63R0DygWt+LkvkoX4iHIfV5rgcL
ysShzy+zqwo93nUmcltNL06i6Rm9pDoyfR0JWd07NxCutzYQ9iApdHq8WTDx4RBe6RxlVSu8/P0u
0yyXjiEjtYYlRO013Qnq/HAprIdssllBuvp1Hlvv9kEkCbG1svrlzjHUM80IojZxg2aqTyjZwAA4
1XbOe7isXc8a0B8Av/IKC1fZjWFp8c4iNgcMLqYBs2mAwbIGsEyj2vuT55G1ZNYHnZbZlJTEiKXh
vYoaWj0RvUoBkKTyoou1MIXNVOwJQt45y/AnhQlwhMl/bOb92FWInFnwwIEHXkW0cVDK+tU0YqRW
AtyjNeOAl5Qv8dD88KA5Ao/DvaJNAAlyDRmJBBp5SjWYVlF1jK2Rdi0Y8U0R9wZCNnU9NUv7G1RB
4NQBVHlva1XttFOa4HykiLrsJMEjAhlZJuqRUG8I3orsx3LWnj1ZQvunxXvvLnmlIqH7kqOxBrDo
a1mguR9hGPH/ynW2rWkHUNYA2ncVPMpBzkePSE0yrotd5pjt1hOctzwoR6DE3qVOZTY+TBzMhHRZ
9ZbF6d3omvWjW2XXNvnSHWSxbePbwBEsjUl5RNxOV95Opps/E2DSmumrKwTVHmqrjTQdqHRNc6fK
GblWeqb3oJP/ESHfY+nvGQvPob/Xyaog7LsqL/3wzemcF1wEigtKCgKaocTOsFONVBYjIxFRHcqI
jhvqpx1gEwWnJrF2snMRIRQUhbqA9DG36VVNxfaalbdODHy1G2/HyH+vixYZm6IhOzebtBz3WLvf
MgG9yi5IN+1by4YAS8a353tvCUSFHanfxibOXeOOVaN5l8cEIZXhWyxz/1ARvAi1BxLFYP/O6DmX
Mx7iFIpnIpZwGZavwVy68TYznDkgLMU9JVUeBe1vLe1sJEYg/DoGaL5jkIhh7Yoir8EK2+X3srUI
BIHWwDUmYfXGgGrjpGF9iMjN3IJGAugSVvjBIhR2ouYS8oTEyzy6VX5lTPW1b/LGyKQWNP1P/mgc
jQmQNfOM8dusX9ujD/u9zE/+1Nu7rteCxm35njoqGNzKu3jMEEie+dn6xJCSLvFmOwNEpRT+nV1e
d5mxJL62xU5JH7VnaqFA9WJGApsGroKnomOJwLMw25bpSU3ITElcDNFSDGLMabPk3uYON/Qc8muP
IIWuJ8I9/+EL2oc+tXvS/uRDfyyt4T51YsKPs/zOxiaeZTlJGyYY0gH60LYyntu1zouSY5YZDGeJ
pcrE/EMNCsFEGh8Kx9ozUty6kU1f1rxVhWeAjYIqgreZWcIkbqOwOJbK2g39lLBgQK/pLTI1Zmy/
pmpn1JF7rybfDfrCvNb88dp302Zfdo2PE07szbD/NmU+tVT6NiOy0LwEGkiLFx3y3aARD8qvHKQu
vL8ob+8IpV3yciInyDCAw4VHvB5qp6IP600pTUnhwDQasVQamE352s0/56JHXgywY65FcxgKYFdJ
Xz+b5vQyTd5bUYWPIMnMjeiGH3RuvL2n8uYoppcK1xl9Gf9ozeFBwjQqkj7eokkhS+HEqByHpYV9
nDlIYLWAKK20ZiiAwnpDoS85nLq9s/QVR0KfApT7QKwQcfIp7ws/K/YMqoKoFnRdbOIlnPZiqeyl
rmkMWjYTKROinhGpnT2QeVFEMVIgE7gKke+wdn6V/feRmCeuN2QV031zHaa9Cz5aTXxfyaTBr6aa
EzXnb6/Pxj0Dsos1AvXSXHEtyuiipfeKMvuhpRwDH+4GhVREaUgGKMAQMAx1ASwEVbxXfZcHMqQM
GkxCTihMI6d6iAmZgTX3TNoRqWR+cdJNWIyY419rHSKLi0jYjXx1KhZG5RwSDdvl5FbrikkKAH8w
n6cBQTLX/eo+JDjBOUFDT67cyvqBkfOhcS14bpnFSs6R1+EMUYmw4Duzs8fdOBL/a9QWKQjUT7oa
QX9HJyA+9VG5ot+PHik94MwmkD/9tEmdsoeLmCxI4hFjoTyZ5Phu5qw2tqGP/tXSjTKQ0bAjH6ve
mBHxDJNOIQnU5rnOynvLGcdTY9yNKfU4wu1nLILewS68G3h+IItLBsOV+VOBRgyjZVXlDP15glUX
ujJmvEvETMSSe7JUYKnE2FVx++aV0e2ECykkCawGJsagiT96yqGwlpwLO11lIHTEN9uCo4s+VKnR
3OSlgE6f3RZT/WLmEW1nR2NoGgHSYn2TccX8BTp3JruajPZQHHq6r0VFtjzQjImVnUaggU4UcD37
B00woGAcWsELsp8ICeEt5VzI+A2IezVvBG5wr0BGTKB0v9UK9xakqdxOYKyCvm1u/D5rtlPfkA0l
TYDow7SzDPOW3AbKttS41JrznLnWtd74H0xX772E6aObcZawMzPbpelHYnhOMEjnHQwi35yYIb0g
RQnfbXkuqHf1ZisREB37rDgChd3WFQS8DELwnrXZImUebjg5QrBNCS30CXnqbrLCohScq602/e5n
+T5KJLORaZBCRA9kXsSj40fVZdUJ85UA6HEQoxPCdIq2uy6RAEvHpSgxbHK+x+yjb+MrkYuPMoQ+
3bNELBmlBWV/6keSUYQGvUlw+kPGdPH65GSUv8esnZ80jZoD1kkgmdGjkd/ludscmoyRRYiAKnUh
Uri6RQfA2RktOTSxY9V7Q4FmJJhwYdmDcTZlUIVqXLAU9qYJ/TiQiTxZpky2sT5MyxyZMBnHgo+b
UsJ7OQ1ey0nlLlXpoesIxx4mYD+uaO6ZQj0XlvRJcCh3BIQ/VEX1C6bmL5O1iJ035o58Lm+Gos5Y
sE08DvrxW9b7ZDYZG4ZGNybhLnzxGzKMGH1sNfebRwWvj1ALiwmWrgi1N7SKS5LWrZbBj7ab+pEd
UzYlnMBaP33Tmb5XKco8kGsTVESKvK5M432HTeBSdu8yG4tTHs1nUicZzbqQisms0siHcVOPLPpw
9iiKIkjK7kRyExNHxhNBRcIkFDTCFnQCicsaI5fN2V0bWFyiwl/ES1hJdCpsR6ADMl18pmRjA4lW
FWnURUKikklUTOJs+5h0djzKN8t/+SkTUgC8JKQhLip6/s47HUS+rpPcdjNU0Z6CZO7VKdbjt1Jj
+iu08pL5NeE8XGMr9C844FMqBg4HyoIe6pnsgyr3OPyXNzKtzFf/aqgUb4bn4iegQ+2YYbvVU5Cv
DgmMHa1H0l3Mb7ZC/RGmmSTcrDqLUa/ZhfhNZMxjJffI4H4xFb3Uk5Ns0BmFQWw7dw6Sf7I5QPu5
DvhbM9dP1PYvSekdfCd8FhaB25PwnwqKyK21RHPFZXiv1VzIJuLrHJZFW47wW8YcP0MNf7Z6EAM5
lAlwq7mk3BjhU+oArKhC25AM4EJtbTLaN92RDANi6Gk8cnH8kIYMg9JckHFe3bP+N1nLL8zeiaiZ
kKCYTTjqHGwQ70Gzo+Kb7Zm+G3IivSLRa6pdZ696S+7txPK2oxNHh7AVu4o+/ka41Q9h8gcTUPcQ
LkdkNLTQHKvkEpPTepiZ4W1qkwtS8lJF9guI8/SAvOOqGrWPcWy5xnbfyA8MZOUdyw7fApqtdL7m
HDL02qNjAMbTJZTZ6LZy7d2UIy5hssLTxqPZhzfNFNKwG/chsqJvJIbAElbpPP6mtIg1Bk9JjzvG
AeQQ1grPJrmPderDBNQIaRCXZlT72eINpMp/ngzkV7aCAs6Fkqse+EyQL0iYrCzoOImqkDOdZCWQ
1cS6+eVsBGP4m7pquCFB9AH9Y3REkEMYvBBBrSEia4hUE+UVKaN8HcthOgpDLfFzj2ErbzvfRmnp
xr8qm5z0EsjvODsPTla/2LF9j+7UcvqX0rFvW50UtAW2Rk3hTdnFZhKOdBNPC1V/nJsP2IvS0EM3
SUBOEEbeRUysWkkZAxS5MbPwPWR1o/WSVtV0cQrkTXH3y2gYuI16wZk2P/VlfwT+eKsvx5pV/qob
PCAeawk1seIi0UaVGhg+Mr62rMrvuh6d2yC6p6Ywn0PjUVtMh3ap/W67+ZqEVMl3kYRUvj1kmOY5
V95m+khVRSYL+qXBwFmAK2TSdPixLTNrM7d+ULBtRwnAv2+jt9qVUA5wDTVMxDbdIO/aPnATFyhu
erPgSDeVQTSEJe5CVpyyrG7JTPwNQOqxXP5mbeye3TIJFjag7+sSzTH80ZZPauvBpuI9Kc914V+b
AgFGPO4Hu/tp2NMp412E1389RdJE2FWdUsrULQFG0O8Lsjs9fSLIDP8/kN9xPy0RJvT3WYFkExGZ
s4KxPEtaiImvkF9erBrng2PMO1N2A139TjtFmniUrBWsWucqnbxooYEFjpIDoDeRm3U4bF2G7ify
133kIjAT9VS/Bea7HbzcBTxUYjkBYuXLeTuZWEoySmY/BVI35Q2P96QnZsp4L2dUIAPz1ENaFWfw
/vFRYl4KJiQL4RLvQIlNC1ONHznA1s3Qk4VQOktUGmtzN/cbWgQJ1SvRyd3NaNcv6d6omJ0anWGS
t2W/+A4VjTboqHWq7KZOBRonTf3IKpzCM18jrCtgTwyWEnsfVaCUYCKFSl/bpEG73j7UaHEDN4+z
x0k/cyJydxmRn2v36ViX5beyy59FU5b7eC5/2tS6W+2eGfq1USW800Ujg7gbpis/bn52cbToam3j
UM6A+mpCqq9DinxqLfV9ysV0CtED3NiKL0Ltz3e5svHgjVGg5WZyXVW45JooD8yZawhn0Lzzb+M4
ZYnRw0T2LN07lJUrd5kFyz9Uxnxsjlk+dTdSgb5VBvCy3oNA3OlHfbSvzT6tEMb8tuISfUBHqmo2
06iEIpryd1s0bbuBP3NKqKdpNwtlgzUvn0y9B5VlZy56FVlt8iG5mzWxBOdMT2Ps0XAwkLzQHd8h
aGf0mc4o0gpeV42EtxZIzBTStGBKxBTkvvMozDy+SBCdMd7nqivmC1Uypy+szofWa37IfPpZ0ZY5
e4Vz9qrsLisQrQ1qqMja1p2D57pkmCSASp1613p++FL41g2T2B8TvZ9LXSqiNl2r3U8jTE3o5JvQ
HHpO95hI/aZNrmtqJNecOAuW7fcknWGXmFNP2FWorlo//5WQlrAjugAigs+KwA59Z6tVGRIVw4ac
SX+O9jUWLiM78KccuymrHsaGg3tyrZMc6vEGHssLGbPy7FdIopIaC2jhU/dGFRk4mA+RbxAIrzEr
j8f5NE9Ls5JICajdVmcSYWmSsJA1VHHWEnk5z9atrMmPKnDxcdSCY+wXgGIei509mv02Sez5Aby0
NsQYp/Sqv0cWt9Mb88Rlog4c/RQT9Xkqmt9NpI1XfHg/xzqpDkmpGGagQpWGhjdtkIhb3ixmIoc2
pcT3tFpd963zPJpWCWf/pkDta7Nw3ov8oOuME/IoHXaL4A5/Sovkcmg4Qm9rP0PomMHRZnB6RWu2
3Vv+AkjR659ePz9gM3io5vi6U+4bUQSEaRILpk3OoR75RD3WoKKbyFqXv2qiYu8rs39muRxi5/o9
KAaUEx5bp5I1BTDITh2ZZwR/ZTdLUk411T9ge7ijdTQeOBVuHK3zH4tBC/eO8p/AT8eAcMvxvh3l
L5kC0WCNhOqFS/yYli+jjGl4cUgaov1epJZ/WKaFgRwnZyd18Sbd8snoiu42nCrC7zouf0jG3qKQ
FYee2vdqhAHOqg7pj4NwMpTytWJKsI/m10gRhBrRRFWV994b1gPBz0EsCJGyMmKoxt6xrqkgyCIF
+Vx481ZClU8sfWQNBP7T8IYjbMEZddiV19HHzJyElBY8nJs4bM9emsa7xpxjAgLi62mcj44T+Tsf
Hd1WlirdZR56XCNXaF3IGunqKGiy8WY0FcdkfeOcNZt4viSsG76CrDlNz7sixZ2xxENrexvh0QJ3
l9VkjFtTRRWOJMcjhihuf9kav2eckDVMAF7g6vZ1Y9ANHXz1gdphk5K1fbRCFDuifkN05G/GkP5K
7u4JSnY4J7bx0e7dOwcDKsMlrKSmQciGZxjaNkmpygn93vjWVkVLLmGDbEcPf4elke88ZnZGb8/0
69KbUOUfLK5iAkCiPZDr71NlWkxnSpNWYh+QppmcvOYXPtok0KQkaYPkV45B20OIddfklk3QUvGQ
pizw0hk9NofeLQGe3wj43g4tMNtZ81/rfPhexmN8lTLtDkTCtNMs073FuzXkNUbOAjCt1qGkprd0
m7Js3tVteCDYWA8sMr8Gq5tPyJcQ26AK48ObnjznW4qsUuZkizF+6xHx2QR/xxviGOq9J2YQQLrj
HqOcsTS+3L02RSNSzaoIsqp87DX5UvXjUSB53dBYzIJhyVzIac8kS+yaqfA7ZG1s71PSWpFDFmnw
TlxQ+RoPNq9u+12jD2InIRTe5Ho1XvCBAnIAah+PLlf6sd6FaXlF0DeeWlm2p7iujcCU4wMRwO4p
feoy0iSSGiL7aOX4kbVpj8RxsYVr5v2cEHQxi+c0s9vjJBszAJ+M+3kuD6apM7nR5QdlA6nEPs5t
07PuiaptAcon1oZ4dXWsBtSpiZc/pNpIce+IejuqvmGsDzuwKdOf8PeRyHbaQ0eyJ+8LKdheihbW
H5C9ZUTANtm9ym33Fou5iUPfe3ByrgZCqhuM4Qi6YVcMtuedYZZ+FCOF+jQhhAtNM3pNu9um/x1S
m98rsxA3LXl6q51CIXqYU/KxerPn63ZfetOjNcw1eDjacmNktbe9bvxAQ53tJCGsRPr0JNT2VyAH
aPNlXXxdV0SG1wDr7bF+aUDTG1FmHsbCuC0yUlNM8rlwHWGT/pXG30kIOeU6R1Nl1yR6QDLxSvuI
KD0GRjfah9ksSNj1NYr/JPcOpIsTT4V0sysTzFt2m12IJdv3r4mqfhcNwS1DR6B0Y70Lwjx+WsSd
OPmun5vyOom9ZDNa2A7UYqnSOL1UDRSu3AgqbYr3yvFYFIWU3uO84Z0iNoTTRY6CZqsp3Q2GEt5+
I7VNNo4PZcjpp4NfFTkIKecWnQQ2pR/enKTbbgBDXCXqmrAB2vCzSPdyHq4clyDHZMqv0LP2mM/o
NdLQboI50k5Z1Q8XI1WHvnfSq356a4q2PenURtsOoiZmNv0qzUtS6XP6elUJk7qy/e4yDhrpn6PH
JzVr32gZ2+cxV/fuSJzgMKofVBvapmm+Y64DJjEuU6HChZhGbCzr7jEwUaSmdsLFbzbye2upb1wS
jXVikHfYlrwbl3Z5CB5wkwxWdjuFyqPHsETS78zUPTJb+0hgK8GxIBouCcGCSZYfRqgivBbm2Wvt
E+Qxpg1u0u6rInuQuK0VUfe3vUaTgvgnhwNM/WBcee05WfJL4X9ijcfFDLhrzF9BgdM+zHN8pSPa
qxzH+5G0iAB6Pz25ehndOHbPtU8trhfL2CWptddpFV1z1dgwa+tuXWI4NeANfP3r60byb8LZd1vd
D2gSoGc2+/LOjGmdeFLDDFL78jiE1ZGpO0Njk652MYVIZjlyofK8i6S4dUpkjFiGGL4kV9lkpI+e
flZyyq7WG7D0+RVhMqwsMJLFFd+FFg0HRWzLVDIl3l3QIShk0oN+YDEvc1MyOfLLi/JAzmfesPcq
95ssPWa3sbLuhA7XgvilAtUAk4gWNEI3OW9ENl8EiS9A96Pbwkny1xz/TAN+jzGpBC7QOehIlkmn
wbzKHFzzGZeGNd82jAjPwqfgItgs5czcTuy5LABouBsh6yern71di4cnoFOX9wLzA00vn9Ty2iGj
dRzKDhCHtkV94m0sL53uUhP23NTNuIOmW9fPyCFpIeIKCzYOZSBF3K+pUMwt6WOO/RICJpgeuFVE
fJ3rlNAJCL6JZwqUhg6RbYwXdCkQxYv8EJlDQoCd/4APgq41fgXKZEHjrrNpfrkd6h5gCHu5TA7h
4LVVSuyDa55EG9Y3643uJUvi725wLIlrlZzz0iLkrZo4zdKTI/pZJM1rTEXlzkNx0EO6OHWMZ5Ng
tBu0odbdlPXmVTyN59Si5WoNMetTYH2Ea6iTcixxZeUsBYqiuYsGctAm91y61E5TxwRkjo6Qds29
gZ5gjtSlS7KXqHacKzOWEU41CEv4v77jmiOgOSPYPPMjEjdmYQbmmLyWDDbnLNV39WBeTRMnprKq
T9pLYqPdqDSI9fSdx6NsubijhecgU0N8yIyJyVsFfGOi8o5Ggo0NMagHK+v8raGsq6hPvUeRqw8f
Nr9pv1QWZS1ZFnpREULl9vlV0vnn3uXzsVJBnHSen23p3UWsERoseTthEQMCrVE7OlP120rlTw/Z
8h7aAawJr7ERthIp1ec2h4AqqwOUP7phzg9ithHa5AldTORnuuZdtQ1SlCLyTn7qvhdS0l3qxDWB
CtFjwuAxKfItZTFnxuy5NtrxBvGXmZQ704lumYSwoiv8E2t/rjKc+BnD7hoVFQDmlmZhOYO5JQOj
zZNjZfKht6wWNtnAQE02vKSP/L05uftORXc9AzLad0QNHdoaeWCB3Yqr2E0zksUd9+0lUuY+pFm4
6fUBmEpMD6XqGux8RpBZPqGzqHfh6k/8plAizHw+MQZkWE15oDHZ3TflQyRDtRdS2ke96A3o/8W7
6z9ZBqMhfUivysxhXlPQ3aCvLpKTAxbiG7wYVtv0gEQ3P7DkD09dwjSGjJUtxh9zW4VN8+D50LmS
9kS3JQoMku1pVDhnVNq04hlHsEaGMZPq862KUZ3DyCnbgpXSFJ9j5HwHYVt0uEfYGtPMotdF7+dP
G+T1/jZL9Dkwsu7dTX0N7yH1Q7+kYTskXYUO512V0zbTfRdtdRU/DS7hBH6l7u2plTvLClFhlniM
eqeldFPigjQ9PC4tbyyV8iA7+6eYWdtnojgOYwmD04a15pMgmxTGS2ok2Z4F/HwWy826ZWO4gRu7
WAqVjudywjZGb70NVjL3erOqMZAmDDCG9YkhdIzGqLES7HUmKqUzKw4GPrKkYI1ZT6EOgwNMTLxb
MxfiofXx9aadCIbsNP+ZX52R74onF1NB69No72I+3094eUQ7uh7EeEwWVZu0EQ5lXrmHyM6QinMG
jfi021N17lSJlWJxt6rV4rp4X+PE0VmHWaz4Fh87He7+8+Yl6/ij/UV9VmjJk9f03T4ZXPV5l1ig
5f/LG/tv66mF/S9xY/8XMQ4pr/+fmnp9yX/gxnRCAGzdoGXqIfK17D9wY5DIfAI8iZAzTF/orvUl
p17yAXwdxhhRl4brCZBh/yGnXvIBaJQKz/INRxj/o3gAw13gadWnAPn089/+D2MPlq1EDZBBoBuM
8ay/4GN57bXthKjmyreyngDbTuEh5WaaUnU2FnmtiQtvWyyY3lVo/KVA/tyqESRLlb0iyovQNy1o
4C9F6bpFPzZvczJkFjLfiuJbt9abVVy53kcbZEnBWJ6j1Wl/EGZ80qck2Ufl/BSXpEkCI1vG2xiz
mjfdVFwqAYuux97XjfGVF/B5bA52/mqbyqOWWojPy+5jbwFCu1QPhEXWLnNtFm7UX1jc1xuz7hhS
kBnKz1+bZLR9yJRmVdQWzJ/Wh4dBjf/vmclK2s3SZA6SoUffaCYwItd3zGeyfiTka5f4C6ljve/z
4bHOLy1QCfSCi491BZV0i63168dPvnWhxcmZlku6mGuLlbq4bkbjwmJcN9cbbUE1+p/UxgXgqMqB
MeDyl3/dGExS1gkx0qJ00bYil6TkWfCQK7hlRcZ4Kz3yE83jRAtVcr17fcLXs0Y4lM4IuVGR44g/
rqYkR3G5You+ACXrluwtUv7+eliXU0g8BKdgFvnG0wobSrtqwXD+J86IQo838o+Hvvb+xz4/KUdz
h5SCOE+QncvrV4LRulWtjJSvO9d9fP5L6+bXM9fn5KgsFnwoeh7zPCxI0XVLWzCj1kocXTfXO9eb
GjIpM6Rw93XXupUvO1i3nAVvWsA5/ev+rxc4LTZgaqIVUvNP+DRfAJuVZ/PJr1nv/Ic//7GrdVOi
K9unjvX09ZJ163M/f+/iDy7Of9lMxE8LM9Lp73/hjz1lgLs2xkA+3h+v/uPxf/HL//GCPza/fuk/
XvoPH1+f+fev9vcz0cCVGxsWsLdAgVcE0tfXe936p/d9Hhd/P7wyiv+6c2UerYcOZSBAnr/+hWol
+3+CquwGRLLJKe3rNV/P/mu36wOuuo9l5ZxWtMoKFlm3jAV0/fXjX/eVNhOYTyrJf9lcn7oCS9at
9Wbd0brLrx/xcHEGXH/O192tm5R+7Plf/+vrE9eb9Z9x7PhJ68dsv96FCskd3tbNgYBQ4Est2B59
9A5Wpldn4qdhIylBubaC89c71xs/MxGBfT60Pmu9t1tBJJ5ClNLWyRjYnZYMl/UhpSeuelw3dQdT
7O0fuzEXADe21jQgAhG3xue+tGUEfWkaGe5TWTrolI1roSH2qdzph2zsd2Du3SZfakbGwNup6X/Q
ASRTExX5bsh+zqO+zYl+RZLU5tu5Kpg0+fJSERK4yyZs3i6d8PxsedGHpQaWb1yCNmNKzHfY1N7u
j9/y88+YbWQV80K0xRtAnMFyHl9hJuuP//S+T3DIeh1eX7ZcGdbXfr7iH/woVnr/X7v+b+wG33J/
sJEKrnsW68V2/Zc+N9d7193463V//Qf+6W+S65J6mBbqn78NepJ9Zc4PFTgjutsLw3jFn6xbX5yc
9b6/n/P18Nfrvu6raiLnNl8//6Pdmis/eX311y7+Z//Mutuvf+VrN+t9Iknf8xRsycp/XsEk5n8i
Stb71h+5gt8ZLMb2X9ToIV6AgetTPjfXhz751etr/trj+mO+XiHXhz+fub7oC5H9+fjXz5/7jKFO
zJqTBcroUsJJtRvHrJyLoX+LJy2/xConNEofqC7mCMPUOAHnHK2NRUW6T8HjlD5eABVaPXxRog6S
uPqRspQhkkDILdfnbudiBKabSrehyfOrVojyOHQGqXKMHNLU/2bh3QoqSTbDN1fzTwam9hMJu+a2
DOkV297DDOMAfzxKX62tPxI1MKmhwthJ68Z3I3UX1Uz/qsknxjQzNhmNLt3TyGcr27dMah9J3sIQ
N3qxK5VzE40YxRPaWpHz2opCHFBFiZ3D4tZBGWwTOtlnOkburBgwPc+7to4/0kXSOI/u0WrJ9HTC
celU7/NqanfDhBC1gLyAOuAOWdHvtGBWxIpDR+/iXrFEWPRAgEwRqX2fUVNtHB/XiaQiD/zF8WLq
r7mVTje5rK70ud1hJugCvDCPLJppFNR7EWNEqktEtbnQpp3dzRCdRvkAF1gLXOZIm+8D3rMg7suY
T5KeuY3agMA79VZm8rvXoU80xne9feyj6q62MbvVR/qTGDu85TznxAfVkAgK3JJqUurERfshwpGQ
OYTHMte7t93sWLvEq5tmw2SHmKZt7yMqGJEz+V2kcVoMcb/E1r1p/cwGYZ3zMB6eM/wWfhrPD4gi
rgpZvztOOAW9T59lvo/y6JyY1SWppt9VbiwrBuaMDomEfBYVxOEODVYWz4q2CfLWjo4IpW5zXczp
eew4qda6VextmK/0MdudT7uX+YpAgYmVwmxN/2q2FqIAQ0NHlBLog/k+xPe0VBCIS5qKtY10oqo6
crH0A5IIb2eh5SRfPHFkte8lf5arxhOsmvcChPDt0NP76N/8RyI2hwMAGua0rfZLizF0FsBuY/0F
KWt5aJA7ZaTcb1s6vLTltmWxR3DhQeGpxLYjoGNrMFgZ0Plt7AXS2/kjUfW2tY8XgG+9onwXqG/t
N14A0WcZ/YF9h/w7LghgS3TvUYoweoEDW2jkN3l6O+j4dOYFIOwYFwbqw4IVrqzOvfgRmE2RoXKt
fiKaDPcj+PosR+5Xl+CJOzjFAl5xAbfY6UNjX1V8HXbxwku2F8CxSO/qBOCx05jZ1l1AvxDe8q2V
VyLImRUHUOQUbxwrG9vNDfQCqKQH2vLVAlfGTsx+FuByMr53aroHI9DsWqm4VJo9hkpeMS+45hhu
cwG/uVhAzj5EZ4mQuoPwnHN8tAvyOYT93JKd3VPto+XJ/Iu7AKKByW1SHZ+uwFpQoyK7mEkSbvl7
Ikjxxse0oKbD0c62TjRXdxNWi3kSqE4yQTgyM9qJHvB9xVG17WU+cLUviVM3ZH43/zt757HduLJt
2X+pPu4AAi7QqEaRoCclyivVwVAqU/DeBICvfxM85568Va33+tXhEI2UTBII7Nh7rblipHyWCQ4h
n+TLvMCv9QWDXS1AbPeGxoaRTVuwPtdQs5sFnz3Px/zG054a0NrGAtnuKaHrBbutyyPtKns3mtmV
uA7MCqk1bQA4IK3ri20zT/TJ0vJAggsKIsDeTN5pucJCmZPh02pKOmIKZ0i7AMHLBQ2OOCTvwPLY
MMP7BR7O+BWMeF+9AObHINMxIA7qJdlz+jApRhCYoGNFngJ9CzC5Q+MMYRH03zAcVq2FXleeiJmt
D3bDYMde8udYEuwGpxEM87dSR6SiEEUQewrW22ovtfIIuh5I8mJAGuI7MhhlGON710HLsBO1r/hy
6cxFv+ch+F2U0QV4wt5JkOwV9RVNtr2TnXfKtNrdVoYG0E5DWzCW3XMpNA6KoGRihRJ115nm04CG
mWmudwDuWGxYCqerSgg+NmNtN6QsulGUoWrNsSpUpUWanVttGW322zInQjzrNnU93gWm805iubEG
LEa2jpcT1DL/8KdCPNZu9crZl6yo/IA9ezrDau51OKdLZbEfhfa0DufwlGAhG5uWzu5UDGuwai8x
p+muNz+N0hhpoIw1meou0NV4fhohHvvuEEFx7qLDkHQuAVPOOQ2NZ6PHtNp5w1m3P7wsKHY0svde
R0M3D2BPkFLwZAboQ8IGQatWpFiudBCpXmc/IXEfBilO/b1T19oJMjWu6Nbc1Uk8raTnrusFYNTm
JLxPg1ghe5AbHCvDPNI2rjgn1aK+LPAlHkb7KvvuDiAP9EqXY0+hfliFbXpIuzdCzQi3BdkVsNyB
P/tgg1CuJ5qzXueRNBdAkrIdZhtWSr5sh6AIHJB1aIgk6sXUXoEWbabESh6w9/qsdngYpsk6kQkL
M5Fo9D5Eaq1qCW8oTi4mDq65Q5KL6QbjGSPiIXidnamERuS9TkLHOIJadAlcQrEcfDa9fRoEAeqK
CSpEIud33mSa745TTCJvWOwDdgIkeQsoeDH6POLA0ZQQes8036oDlL0jMsQuqtNNYsQ1NhLxo5Y9
3oImxxAneaipdLmfXK1ajUX5g45afpgHKqLeibea7byMw7R1DPxtSDtXnSz2Wcg37BIYvoq8GasZ
dD3oK89Ahhp0N/gfPTO6S2WpNgN0gFWNSAgafCFXRHxuzIKk90e9E+Od7Motsb7dseTccNNAbVlI
OoiPn0MPRzDAMxk7wdV0UR6zwbM5oHWIs12xaehXKMhU+7hfSOpJ/BrkCaqFRLtze+unNYzbyJjD
ow4ZnyMDubzAQDFPOAUbjZiXGEa2M52D5ZOujOGuLPA0TBUrn+rWRtWpTSEbuTJl/KsykKVNFoVC
G2f1qtMRVDZl1ayk5mlrgDO7PimeJQ2invX46ITeNsJNe0FVim/MFj1asOKuj7C1hphCkLyXTy2V
Q107jd913dUzEfeEA0bsTlT3oC5eRaOfymCHAkKwnjELxoTR+sha8xqiVWowjBd8bebDaGMKBDVw
jsXwEyHmhpwsuQW9Nq1d28UVHtRnQ0SP1kgy5JR0W5VEv9LxlQn7cRLjd6a0aV27mlgVoXFoC0a7
5mI7BBTWA00gMHj8xuqJ4xs/Ddoj60V6EVZNHQLRIDXskUhCa3eYgPUyke2R1q0RbwWHmhJab8pz
Vc3FBukRadTDOiPkE/GaeeijDABienb5F9eIRpJ1bGStj4RCP9TuuJ1Ly9yzxm1y7KcXp0gepTV8
9W7MAYB7IkZr2kVZvE16Df+o15/qyHGOQe2c6mpfZFN88EwdSy0Wa2WcOm8uqOdrhkHMvESqrfEB
mzu2D4B4PlRZm/ctIyJMx0WKkwMxZD98FbpiMYlIi08RWYbyecxxqbfRrmyr3RRaDhuX/HG0wPNp
RXUJTf1REOWNJ6l4svv+V9gOzE0qsjAg82QY1okbi8RZY06qx6LfRzlm1xoRbxkl0QkE2F0KBHic
tZW0jPcmjjwU+rWDJKA6cx2k3HIkHzceg770PEKeOW6tqAJ+0Fq7GqujYUPvb2u1kLM+hg5OkD1s
Q7PvVoZZPuaejHdZlwd+YQOqzebJB6FUseYhiejjZN7og7hPnOaahVyMI1M7MGNF6poMd3b8q5GC
SaJw3swCgVsMYoJ6e0zpdc/J72nG/g6xiOLIs6ONtGeO0QGds4tySjJNpETTVkoGBGKWBsQqPKXg
nHCoxCmVyYMhFMKoQNxpFX8DeyGd7qB0VonmmCukaxucr3QaVIJ7Q09PQK/CndvMGxVOl6CJ9G0R
Zm9RPwO9aPA+9ux/UGtXL115soSVrjm9qA6MHuOhot0xdrPfIt3BZ/RMuhb+uUB9C8iWrjcYB2Ma
vrHd0I5Pt6qdvlU+mq92VPeIuKulsBzNjTLAVSVl218cH4G7tw+t4AQM6lx1AxF0vR7upHbJPfXT
w4p7oXO0jW3TInqvvbQpqW7MeA8hXWGCIYpPu2wn3K7zwpI8OFEAKM/rf1eymrBkbmCGfg0CBEBt
OTRtPExFnuoPUdb9wu7nwZgbT3IiSL7GeGQ4XBQq1/tytNwvmVJrpFrYbruzEHpLD8hMG4QPJKu/
liLYK0O+WO0A9otNMkqI6bkJar7V/sUAe4EMBhG2q6d3g96eWaUJBAZ+LMnKyET5WlriM8JSqJXu
aiqHbD1JpOAp4i1cNe0q7YxoPwhL7BqPr0wzHpou1a56gqavmuvsWgcnS4PsROQJDykCE5sxW/hV
y2OGC0NgLlV++PNboQgiP29QOlXLX7o9MczmJ8Ky0a8Ry5vR/NTWT21mqasy1K5zG4FDTEWkn6TD
Cm5GwhsJX7RqCDUELfMxqXt3MwzdSCj9CfwyFgQ7A981hg/dcjNlwUOj1midoFmFyr7ebmhHzutk
mqlES/fvxwpnAtnQw2jR/3msnyWiBjidu1ri1MS+c4/KOrjvORgrt75yUgiW/A5fXy7EdV5uaM1W
ezm52NuXu20XmdekceN71eOY++dlt8dbx3qLKX+Pt8elVosrUnpko6otN39ei7NIEAtpo2pcXvIf
TyCKMSlf/jxiixJTwVQWCM75h29PBCieqcZMn81p5d8euj0ZI7I72c70dHvIzqv4znU1X4VR8kCv
sHTT6doZRvyg6vGbJEMwRIZ50ackQwdiW9fbDSzCfl12eIX+PJYtKpYAqN46JU9HW1W0Xc6L/DKF
tXAl4dr+63ex9THOAWM5kT6zLgoZ8aVmobOa7Uru/rrflAvsENnwuro9H1W2oDIar0kr72fo3Bug
5opzp7eunoccEAoMAE/rasbJ3zdsrX70SYQ5A6Yh4rkQ7+9YoAz687oxBduWzeTR3P6Qq5fOKczj
a17l/R0iDv+vI2qu4nA9grXE0d3e4/kOHyxNhg/IQZ4qNPun28tuN05dCviaRbW/3b291iDuDFYC
rP/bb90eExOoZq1MQbaMI2bR0EOTj8MlRLh6NE00skHjocDicRJShntH4YRKpM7/Y3lZ0CMhcEV0
ub2CXeBVj5FuxDPHH5KPbq+FnnOtq9K9VkVUb4xI4oQdZ/d6e8LokGzoFTqk293bEyhsrLs6q9dm
gneFwj/qtm1ummvAC1Rug33+81r0qgiY09bdZaKGQjIloT9rQfRQFbaEgzilG9MNsHi6xGyDq6H7
BiM7fuiXG6truwM9JbAxIw6t/68k+O8rCWx4af9QwPzP7vNvpNvdZ/77f/+v/9Okn0X72f7fUoLl
d/7NZfP+5Vg2wlzhWZ6gqf2HzOZZ/3IMx4O8Zrm2DRwNlcG/yWzOv6CIGZYEfWVCTVt+699SAvNf
zPx5NXQ2d1EA/I+0BMIQvLf/1BIYBn9OR5uNVB0gN4w4nv+PILOaa6WFecE62BkyWThqng+g4BTF
9mtmufEBDy99KMdixLFF2+2YhnPAj/uDmEF90zMC2IcsfNLJ4ZNmke/MEkATZSSb3vDFY5krc4Xl
d4ZbJMyYpN0482V46fUJFpzAwZMEtBSG3n3DcTHuPC2h1Yo8NEzlsQsXxI47X/xIJuNWyzUJh32y
t0KY6SYOzHWVGj9xBwUJl2W9iMm9Avq66og8Yq5jDrS83O90MJ2nNlZrIrF8wfp1n9nolloyLYqe
fXXlTcyJRkw7XFOg7lsQt3QH8fIUXa3CE4dMZ4uVfxyaKnqhhqfFhg3K72vaXQOIy1yW8zWJE8NP
21n324fIUd1Zk8m80l22lSWpFfsyO05xmhziMomvs42HUKH6KkUyIkK9RzJC7lvSJxtvkUYKy1k8
zcG4htz4u7Dd34FLHmfdlO8o7cnNUEVxUvMJUphNGVnoBDgMwerOAFx5KJEceYE4RQ0FFqwcVAvm
zk2mV5WLp5wy0i/y6I20kQSAXmptJwKC+Vq59M7qO8jG+64JrllCpV/jndtZAyt9PFTOml7+PsXI
fXIU4Jta9+5dz2rBitA76UW1GizjLSgxb3cFrvcgDbZBiFTOQYoVUH7ntYaMyhv0Xansi23IrazD
XeLJ4wBcZrEAY9HMEjwNzRjujJQ2n17UGMOmCD+97T1XdoETo2maXbwU9k6V7GdVfMBrfgRkf4BA
/9FIbNF17s0wYelFtxAIfC5tmCG99k6E9ZEBjbV2FvT4rBcftbb36ip8aZOdW2DpCIuvpO5wUY+P
XbcqWIT3PWzuVWKPH5EEkZk5pO/lFn0k3aAMCQ+TUxn7zpHvOmSuLW4ocKWe8Uur4xd61IFXQamC
jOJmKMRNw/20xuSHJSlMgdmP69ouP92BllOo0oLGpraYkDV3n4fikpd0/Rm4BidaKynBL4tKm958
RwMGrcgPvYp/z6LBd1eytTYra6voWXT0LrOMfIMZl1wyaQlvN/wcBIHJaXAFDjpuvHx6x2K9F7mD
In/JGrBj5mah98hVcW9qv+050h/bcaGFZkjKi3CfFO2vIKL3mmZTxAcqHlolnxAsm5tXtPvVFvwQ
OycJeV7PCJXGKNOkqIvLtdF6sa+5dbGu0+Q0WDQUzKREeMiIxWh7WF6S9QOjbC3MD9oKyWagdbsu
PXx84LxcI6W/QH7finJ7pYrHEpLQzpkHZ0dT5DXqEwTS0CtGTuhIZK+Vbv0oM3cdNd0pRBjv4dxb
kUdfqgv/p5J8OyOWjwlnXCfl2Y7FXdDgJBA2kTgYVNH7DuxaM9XsRGr6mtQOQ8Y0RMPChnmRLINk
P1pYwMeWqMGZSTK54V9ioJKY8vxao1HaTBkkOQ0tdyjUJfSQK+QFuvG8BkZkDGlPn0p9ayZqSy1j
QNLr0XpGTqM1yVFqoNWzCAhW0xyCH7UzUq+PkQOsumcIE4NpHCe08J39TRtOrkQ2kr72KKsAOVFQ
a08WMn3h/soK+h45frsNNENOnY68nNCKNnpYpxRGw4Fu4xEvRod7Pny/5UlwDeAwtyQUeNrDa6qe
H6qYHsF9MFfPQNhXYUFHPzAvidQK/jdN65scoOYwXkLR2UzHGf4JatC9y76WjJRlPI65hbUsHld5
PH6oSUt9neY8e+GfVowDvflFSyIEFpeuZhenUNlm+baJhLHjW4PAnm3zPrmHR5NtpxRSixOCbMqD
RNvj2F0Zre4dkgLRJacKPcwwXjWjFp87nJUOq88+zYjYzH6RjZmuQwV/MZRXgTduNWc6MDNAncje
3YH2PuBtxyN1UoWPois1dsSggtmEr3VgCZV2mfSJWi+OSfVk5xdWhnN0c6QDk9NmO1Jj11M5nvOg
vUQyhPugg6qWWRNvSQKB+DZNG8OzLA5o4DsA1iE0qAgpap2/BnahczHD3hotEttAMZ0YkO5rMz6O
MuZfiBqEyLnA7W1kYk9LkkssI8YNztj7Yax+MCmSZ091dyMDQ4J1x3eNaeZh7N+1rmjXGWZTv8Sy
DkYRPlZEV9o2UoBU6T3EKOvEYsCiXFCTxkLtbIZl69ZhxfNWZTOmu2RqPJhdUFQy04YTFb7WoIUQ
sDcwLW34VYZdmBjyygpbjCQerL/LHGHuVIZXWjkYkkWYfuJwfEnKZn6dJXQNj7wCk+pfpJvBVPsi
TIBkSj6fjm4MxwxbPnwx1ljfFwP8GNs7YlSq6SW7F6fUuCI6MSZLc99gqN2nVbxXsYr90fBeiZR4
iT3J8A1bluPtdMtkW1cNZ7rUvNU+5JudbVp3JqyZiGXXDbiqDrBTnIF+KlcgfKL1K83p0nfgp/rV
zAurWXOZ3DC3CsSxSKcnTO33Tsd71FhIiLuPtX28DKi1rrk4NdbPNJgeptz5YEpNRNqoDgQBeCeg
if5YIpdsmKoEDSdySXPfqProEiTOOZ7y7tzaA0AVfBBFEPsqrj+n3M8TcSoC1yD+wPr2THzZBlJ4
onJeoro5VkSi69nIoF55pd/HzLh6LboX85BdDHSKISefPZqXYDb3Rkyih6RqkiUfKKatvT4Hv73u
LU+ARjR2SQtMkczSLaCHLGcurwKQ9NPVvu8nDrzUqD8cPaVtjsnNoFu6clnMsOFVMzxNGEV9Gu8E
B5wK+oa1xfrZcCISWtm/Dxpkxymrdk6fOf787urdx1Ra+VkP5LWkejtl+dRu1WiFJ3QDH0ZSV9ta
uFRAKn1ONEh47nLV7jGxHqQOYDXhA3SDJeMlbAPfzNv3WYO2FFnVxTUgePXhM1usaKvnv0WdtlwM
7V05tIdAZZ8W0wO/rbiSQg5ZUk5ZrNq4TfauPh+k5T0IAT3TzqgEY2t6m2L4Sm5LawSDRkb7t9VW
hY5GiDMMmUKHg7mh9Rv0RrAOCCPwRUQOgVePB6IqYsC3kYTuEBzwmMAjBbK/nj3WLqrAfjXIw2jy
raeTxiFqIhAactP3hrgnXWKO/c6Gy4X3Xfhh4O17zyPjxMRvapjRZ5ZGCpBXA7FA3nFdGvHbmRPx
NU7HEckBmhXBm2BeN/fPxGl60EmUfsncTRAl7nYoktK3QvFuuzAAC2dBPSz2oaXmSrWYxCTJR52Q
OjoGxxbQOnGiKwM86j6Xzrky3eSgHC6Bkw6Cao6oLJoIVK9hMfrFnuOjk7f8oNqwib0nUBtCSzfx
lmr9cc4qLIjNY7SkgdmzIbFEzX7Nl9Cwj8V1/Nb2OFCNpKq2SRFkGyAylBLK9TXSSXzVe8M+6+yd
7dnCd/gy1/noeJvJDIlmtXTgQe8ZtctuSJIOW1wzXOBmfBh5/bMPQnDGRfgznhcfVUDwZ0KsOVRQ
rm7ZeJqAnqN3BSmai+GbYB0XlzMdJBeANnIQ19lYNSY9cPyUm5SaDGV+QBEx79S3MqvPCShaXZqE
r6IMizNaXlFvvtcMifAMgE5NOtwAMUPyUW4pESXjawQCkDUajMmtqtyDIDyLzVCv+yqaH10amgBA
mgTvbnmEp/OcDlVPfgODGpvYpU1DHAu7Djre2GNRCLrpY1uyvNta8oT9gazzjggBr6MEh9XwGePl
p3VMuQlOMnUhv2UeMgUHrW5xcH9JN9zYer/gkgrOE6goUtGFzYZTmf+aI49IpwFZgyPliZ2r/gza
FuUE/tai2eK5/aJW+qDSK0Y0L2Vp9RvPkT7ZxO6mmfp2042D74iQfrcIAwAaJeNNJmor4dSbwRkQ
hjEiyumz6mxbfPQW53DSD4nRO8R/kOehVPA1Owp0Ndec3i2gJCa5Q0riFisUCawBUxlzm0aDu8V0
g2Aviii+su7estDgzLD8GmjSCK+1U8oJeGhMcQ8tGnVM0r3JKEJWMCQfeauYMGkVs0l0HXntDARZ
FZBJenVCC+E99FNy0SIPxojL4I98YkDFKoY/NO+byvzOzOxpqFlKHeMiI7q/gzc466T0Nli/7sMW
+ofb7awAzr9TsY1pTLlhmHAYpuYcACjXUj3egYx9Dd1FstGrcudkGd5C9QJcwoHaeXLE/RBSS4Q6
yuZidNZhozN1pZUf2tqXWe70jlK2aAdS09Kc/iMH8tYKAr/R2l0aaz8TBauCXkC4CkqucLZJTcJm
h6GdG0VboYdHWJBs5rspOuIAtBil1AM4QA4xqKdAMCnE1ikaLtniZ6xBELBblcmay+k3XNy7qF2C
uiNvV6bVuK4m70dsiTdDD7onOtqPOjYiP6n2oJasdRK+uFCw0CEx8QzZshfgYkX9aFXs5j0Ajiz8
geODJl4Jvfo0UhRiTgyr1Wmpskgv8BMLVk5Wps+eO5zRdjX7sreeNS+CEwu+dULT0evPCV7tdhwL
PlKEFJHBnKmPyYbK5x5/a/0Kv2JRsHfVJoztnxpAiQouLeZQshLyhFyehuseZZRp+HZE2gOoJsYC
iy2tTjEUZ84RV37j9+0E0MS2tmaKp2cof3StFqzLWCfdWn1AbihPJUtBXEi5g1f+JOlVZroFtDPf
kSrHNN1h0NPoV70l8BGSBNc8zN42ORheSEhSmXxBUXxLZG2f6fNcZg2jL9fL0fhG2voRkpEGSWVr
NXO9Q6UJvwhmmchNAWcd5jdN6rVmcw5HIBkM3iOqHPBNM3IQWhDBIUSQs8z8p+wsVFutZ5Xcubr6
1RffQoFlKhU0N508z8BOkQgpophGjcBMhxCQOVCDP3dkJjmjscnDBIlJeec6KngICEpBE9gcCflh
emPAzu7lBSfBht2bhr6WCa4t5WNGKtQe08cCkQF8U+tsTye4AVPv+GXWnTvLnllT6VG1UbHFKfcs
VI3d0JzfcndBNQTrPGFxKQPjkqKUwdVMtyrBYz8opkBNiBStkdUdaUIpF1T2TVinL4aNdrCTk8F6
qr9Wg/fSmJxpTvfq1HLemo74UiXNdHzX1WTVZyWpHHo6/xeHrpYtwgvd7eeF5aPiZTw89JybefI0
RvTTi4i2zDrJwieiMY/sxaZLV9MaAioMHFTXxWMxx++p0NtHI4IzkhTqc7Z3qgWf5JrmuwMc79J5
3VM8R8+zKQk2bVnAYmibtxDAFp3B/NePt/tJ/gs5B6mpcZfsa1AAVYP95HZjOHLncM7tbvduIvHa
KLqdtIKr0Dsgyzi2g6jwjiKD8h70+v0Q6+h08/7Q5hbE8MXL81cg5+1HlcldR+9tB/mElSzt97fN
pGwsb5uFI/Acpx0eItRuU62+CxOJSWQgBwtFdG1d8QqCEfO7HIq9yfbOGBidd6zIX0q7OpHd/1Qw
DusMKeXQ2kvQqweurccEnmcK6gxB6bwzwPd4V/k8w+bLcceDo0GdTWw4eFixNnzSxcbI8c4YIr1f
TldUGtiKtSfdjayVrqurGbgXTTnUkFPaQ9CsDnrX0wQyYrZ0OgJQvJqBVuJKR/upZ92jZtdfLEUM
Zk3nYknyfVX24Sh1V8Kt8UsibZDv3An31MTWCyiRdDfHyBVQwKyYDK3zSuabiCCEta5/MOpHyNAP
WD4zkASTFI8Zbnu/c6sfXB4Q5XbHGjfoKk/mGeqdfQ4quFCOllq7pjI8n6Swu7RzfniVeK8YwtcV
yBcKxK9+yQAkeSZG+Lm2HKPfJXU4rdoB4BUiRRpgFZpPSj0OWv3ae82FaS8amNI16M/CVimMalXV
7Z0LlnBvZ8XTrG0oyR5A0aQ7LE0MNNzhPQdZ6JpBuFJ5jk6TaWwWJyHAFIhfIKBu6bCynoMFf3Ki
nXBnmeI8TVq9tRf7pvLMDo1x1Pu3mFmxWDZvN+ZiiACm/PddOOvtWjPHYn2zGqgRNLyQ2leFpfbo
zOF9y6G0u90L6vylzeXPeKBrUrdIKeYMTsjt5PgrLlaXgkWmXd9yiss4NY/dUR9xjhUetMYlUM8c
6/ebh0DdrAvUkAQWLjqB1gJzeHvn2jirXTyz9yOuEMv88la7YcoyNkWR3IGO2oVD+lFa80OTUPLL
xQlxu/nLovDnvsEXhbchOtze4u1mKkj6/OstJ4KE5No8lOyMOjPxtgsUR0AXTbwU68YwOu4WBeoF
+3kC6HnxsbLbrA+dfLudjKZLRwvh+/5PQqwRhv/+68u/jeObBmkoc6Qj/COZhlX/9j+23b7420tx
u3+Lh3bF9Gib/U9vQIwW0T5RLd+ujeWaHO4451qLuX6cLcop9mM6UgezYDMWqqPldQdYpt3ulut7
e6e3VeR2t2xMgOXLvumWbnt7642ZvUNgdbnEkPXpofftncHaM2/p9kVQbqS7hCH0irJR9A/Ih60t
/Ei8vWOeE3h5i+jVPK+ABu49/m1WsPDElcOOGow1Ifc8eOzJTFsKI8KUj9rOROdDLlSin/Q4sE5G
07Mjg3G38RoQTvCEyW9pwJX9v4G/QOXZy4COY+GAzeBqbnu0NRPZZiv2joajdE1zcar2S4VxW3/T
Ja3EK9q7Du03X2FFy7/2qEZhzx+DhJvbT7eb2xGnE1496yOy3yLiMBMIdgOpEwl2O1X+uRGLhYs6
3QVlgkahr5bo9Vtgs8cvI9dtXR9Qen8sYxPZbFsgLulNCr14g0TyUE01uWuV/fsWIJ1n9p2kU7C9
5XLfbky3KTfQcFgrXLKiCYghj8Q1Rxcya0PfKGhD+t2sNosrtaVUZ3O1SOyDXTqSZDNyYfMJVkXM
9U+Uc7Ucz7e70RJVQAabrzWLYfMWYXwLLr7dzEt29lfv9Fxlyb4xj2FFpkPvvIBh7A5/IplvP810
c6TQvrTBZivoxD/Rrk5ntnrw0xiYrmzyPnahPr9grwetGuf3sJOYyi83dRxte01M27aNXjHKm5dR
Tn8/B3pxZyeOPLhjaZ8zsG2rWdOBWLFhyulInB1JpyuLHajbvAAZWcuYHZ/R8pyRK2Lzgm9ldawZ
tYYYRU07PR26hQYOoDbMm4EUdQ9Gc1XkdwParyHz4GDSDTWGpmSBCmy4PCjRV/aIw0Gly/+qrHy6
V0/0FujgNhRJYnnTesOMC3nSsM4pNC7RyLZUg1G31qwZOU7P5dHsz51rnYa22Kdzfuk90g1Y+gvo
et9lb0Rnh7xaQL3UHXM0kYrWJHsZOnDtO3bPakGd4tEQxoUlUywxf65PEFS8stLsHEES3/e1liIM
zLYdWywkltqPmvijtoeOqJX5ScJ8KFc9YhsfiseD7rUJJI/8A/RaBhMue+/rWW1s0mRWhpJfcZNf
80XIO7VDsutramz9HAMp2EROfDYwspx6xuwrMVW27xhtwvYkCplrTk28xuqdn/7cuOQUIGqcDURP
ZzG4zjaS3gONW7BJUJKyU04oetnPHTUIRuo+5lKHSNOHhi6OsiVZ/fYTyJ2NZixhznqWQz+X2V83
qElpAiGsRtj6e5xciIvgi2IPVXc5heJoWKZxvP1UL3dvP/15AlKdOI4BljNiybP17QkdlvwKqw5y
pn/+wO2v3F5sGfFrS38dcIfmHAdLOEdRJi3y8OVHzzWAaluRn2m2OuLqvT3656ZRpfvXLxUNPqrS
zlNcCyYl2ugei67TsQ4uVxL65McwQNk+6gJRWK7vmwBtFhHtU8vBqWpU4UPT/aS5stgeDCIKFHzq
IDpVE2eMVwGGUke+F5bH0NSOOhfOQ8WqqiaWzVxDtl9nylm7BLScwF+urESNfovwbG0E6mAJ1rVO
S8utzSoAus/4siOd07t9i7vsN92Vdel072ZJComJdg94IiGl7HGB1r6pFKg/oqIVn+Oedmt/VwTR
r6yygtXoZtHaVBWjt2YjWlD0Sw/zaKbZB+rVZFL0MeikDc5C3xTZ16gDTTP5yLKm/fJcZt6y23ij
+Zx479ZEY5zUWShN1vTCJVusXK9D66rodJXNkysZfEkHBV/Tsc/OXXSPyBaj+Bm1N5gLQiDWbI82
Y5m/ZW2yDUxY2oXZc5FlxbMjtLctGPLOpt1WJFfZRgBfsJ/UKcyO/ANPg2RduzcnrVxLPb9HWY/x
IQ9egm452cuNbmUo24rqYBRQaLyaYmEm7DpxYZW5RXUnaWsbjcNZHwxHKbLutLRlJd+xaVbfSKMZ
frlgwZKrOVm2L1wupTNJhVwZFPk595k2HpnjX8dy3KGxfa8nZmxe9twxOOXAYpzlrBpVPDcuSPIg
Rus+gytdsVLuPG900BWhpzeD5H7mjw10F4sRQkjZxXi+SjrGuDSajd5aJ5dFEYCULSCvztV0l6co
+bLntouJaDfRd7EAcgYTm8YGdw0igObtrF/qIPhBsNYqietNWeeHUY58PvFnxSQA0uu2LOo7kogu
kXbVRHUMmJM4XvZQBz5xCcaqC4o7xwB9G7uHaPR+DW5xVwcJI4Uh/kS4sRn7TV+RAuTED4GU6Tol
ixMoE0YSBEUg69caxroc045C/9nTM5DDzqDlVyYaqlECxyxxphGInUDqFxVgNFCUn6a+YQpxpn1u
oRbPvkn+gRXEt2o3X2M1X2SR+akKTwDGXxvHeDKcc+DavxrzLl2w6vT/nkZFc40B8qEeveQ0ac7o
Q4EiOhunxYmz3Tjdfrrd9GYoTpNkLc2j5KOaMXpMLsVlCuF5iwjhTdhBieMtK+j0RxGT9QhiBEsA
M4eac7zXd7LFvFPvb0ntN+vhLa7daTycjrf7besCri6pupXogPSTWLmGsL/qIeYuGSTUi2Fq/ohg
qayybhJshZjDLftMehV8mR3d0mOz3MAipS1VTWATRdts4tC967XEj01RH29hW6S7oJV2UCjf6BW3
G9d1H9p8bhBR0jpeIacrj5M0Sc5px58OfuM1mR1sb5ZAoGFAixj8F3tnsty4kmbpVynLPdIwOOBA
W1cvSIKjKFLUrA1MCingmOfx6ftD9O3OzDLrsnqA2sji3lBoIAHHP5zzHTntVBkscoICiP9iyv7z
l+MFWwqC+/8HnBn/VGiZ3rfrjFEzwukY6QlukjjmXsFdNiFhNXgc5tzDiVGPR1j6vPEs6FaoHNZ9
PmcrjmBv3St7wEIwR4DTRz1no+tAEl0+ZLQ8R/3DWurtdtYe3ZzfhDAWHnl/PmlRxO6Vk6/xstXH
BgbukWatIQh++eMYlwGUZN9I0NU2bvhq/nGCZ1FNtfgHujP+n+qRZZDoUGWAxLe60xhS7Jldxih+
qVCtZqp4ahRYrv/x3zkxGPoQtjuvHdj2/uPbx8sPwmKPTTdnyxLzlSXCXTtVAKxM0//KSPzzpz8f
NLO4K7j1qY+88UipIvejVH6Qzu+WaFo61/zF7g3kqg4EJkKthhXWBZZ0BWTMvOvg9ZNhYPXLspBI
LKfTMaAtH0JJpNAUAUDCWsXTaPkQztywoTbucmbD4Dr4YCvpu4EW79s/v2EDVAbV9DAxCYhNzFoa
YywjjrZRaT2nGseiP5IIh2C3qDdlTYAIQEWskkutTalLuxE5od80nKj8kf+ZNk57HFrv8b8Fe/9V
wR6OMOM/jVJ9LKBO/9v6E6Fr9K8IoL/+6V/CPen+3eZLgWl2lvhT8x+6Pdf6u4V9yhF/6e+Mf0IA
2X83dduwXdOyHEHbQABos3zDf/+bZYIUcpHZ2TZZrH+YQv/rf/4a/0f4U/yVLdr8h//+l6xRyySc
9Z91e8KTtm7rQvJF0dzRSf+rbq8DR467Kir2NWRjLK29vENx+wSlzYVyTyhw39DzVujrxx54ujDs
u3g6ERuGGddmEHiRmcfqH+PvvaweAqkRhzYviVqacbSKcNwIFYDPnu6ROtf7XsdoG6cQI4kj3Tjo
LPDGcOJHERl8g4O1ObwnsCl+9ODb6XVuPU842jaUbRqZIKC5R6f17Smxdi02gw3UX3Bktctaomar
2BhYBf5o5WysM3uzSL1tOXpbmYf2iSUfYVPVitQFwzf4QSmbVEE/XuaHIoBePbIkq/WBkqEOvV1e
kh4yMYAMWqZY4eDcN4J4uaZMH6WRstFBDbivknkfaX2xqSKjPOnMEK1qcA9ZxJLYVOOzp1jE5mlc
32n2rhsX6APNArbaoXlnCjWysWO8EzON0dKI7O6WQzfgejk6Q/5dJxOFWdGidS7QsjQJFH2IqtRU
jm36IsKjXkR3E7jPl5ZUmBjrL8PMytp5lXcwuaoI35TGMR2sr7rBFcKSJT8Y4UFGhv3kVUQ+4Bg/
5GYttij5srtwZGYemCEdBVvWwM+Kcfqc++Yus55ZkXonSyvAaQbDzdLjfD+nIPMcPXXPErJkT1/i
ORm5aJGNq6MRF1q67NB4PBATRQ1PHoJ+sjtGzs6UHoHwR/dx742+7pXPCC7aLYjJCpemohf+M15V
ftr1wV3QQEEeAvziFgkBNSy4h7kwXnMMD3d6LV/GQqIFsxm5TsQK3oYEjQkqAXImEGI76LyIueth
Lg4sXEFDkgYVkJmOg6c1A+tg1uFNsJffVmm8dqtS+VWWX3Xm+ifLqfA+m1GyYR2LRpLchNXY2g+1
tAgnapCjeQ7CwWZ4KjWPTFVPb30cpzMsQVIH53JwSQsqhrWWhNY2rL8Nfl3qXUdeRYKtq7Dey8xg
14uQje6/zx8AmjP2YmkJTrF3oE/a+wG1wT4vMZQWMr1IUlz8ZCThESoTOa3VRPKh1K5N/wS3pDyp
Mbu5uQnduH1ERYy8HkSIq0J6Joo4wJfWMdIGe19JSz4EZQP/MAsp3vEuiaq+A9M6YCsS1kHNxiFO
MdSjbtPXPMDrlbTBHbba/FAVfbKfvaQ6zd+xVsxHGekNF1D26AD7NdNoeijC4DvrXCSFUtd5X/Eo
NiFGZVV5wLAzXEpGhNqnYqvkUoOSKZgPew2B8ckMTob2ISfvqYrq6oJ2NIM6veONUkPnbqbYhefO
IopNJJ6urvEANyTPeiZYRnneHZmXF30ZYLlWR3rgSDjULsRCQagOoaen0cJdF4U6av/YPHaG62EG
bvqdp8phC6b6COe827G8VX4zmvVlmNH/EzTvWbl6qs0XOlriNinyyXuL7sNQGoyq4CAYmryyWH7i
CJJXRte/VUNzKHNGzUzNC58kCQdVMbV6T9vqdewUlC4cRluY+N0EKILhVPeEXci7AtPwLnWJlMdE
jtW97TRWA90tK6vhGEeO2rgLdH0IyfbT4oqAJ/RyvD7mhyEF20sCIHbgqL8bJ9mGbGZ2GvPyfYx9
G0ln/QOQnpYNtMym1cHADrGbXTfQG9zTUGvPiGZJtLYSis2SYKvcYftbTAWbslC7zjBY/HlUva8s
97fwghd860tkHpO5SHPErnidyDa5n1yiuGJaI37u8cJLu1ZIkm5V/sMKvXuukQUUhJnE2Nr2OoJE
X+DKN9BejHh5W5Z9hIuZGWoPkyAWWx83fZ+OKzZEaLfZNsjph80FHRyWxlUNznfbNtVrjBhtjSHd
2eh8jpfnb3XCnhUhAtxWMT7n+Ec208ievbGDO2U0EHj0/NfsUtUXBlPCnAAOI8wQkyEcqWPUQJOK
SbhKQeVKtiapsTOY+GDE1RDvVZSdRhuyK5q25hRxU8JwKCeoz4WFKyqaE9L5aBm2/Oh7uppD5Sby
TghtvLqGwrY3UzI7+rGTS3rnzMFhoWL0QZ1nHPNwHuYlT7rRXkUUPk/NGFHRe9YiPmZxOHzZY4a0
3HJpc50mQxNfvZvh/IVKAGtVfXBG0d+aqYPZbT+4uoiuYWTAT24xXwsnxpKLm2zdiOiBbECOuGlh
CGRWuOnYzOSJOEPoxDeXS29rJCGRaBa0a5Cvx9RoMcoJBMlzmrUbXT+7vT1fUMkvcNVch2obfyEl
R7LHKnQ1C1/jpNsVuosUgkjhkO3bfYaKAoTw4k5HdoEfliGYRD9PvxLb+I6mlj0MFHYpCCVLcBrO
Vv2K2VHtzRYrtpFHRIAPORqZdj22EFFniHioQGYGCPYS2s4FllYmB6xsvENRXh0HacCYaftsrHz0
RSRzzeJ7klKd5ximL4pEDp/295S5xlPe7PUiezPkUN6yPnxl/vMLBnrozy3XTDZFG7uwmwuKAHJp
D9BKSfvSjkZXvxPjWO0Z8AHKL9lfB/YSsddIZ+cRoPhIYg/CadLNIs7vbWUH5jVY8l1r13jA2kGa
vRa9MRaNxybYuyaaRlMarN8hTR/RV7SvCfx6NxofmtxQb73JLMMmFKOMOxuXtPbMsQSGRbWv6Pu+
legxWCQJO7cIAZ1HBbMO20Lf430tNgnDh0exSN8ZUbaI8znz9AqdS6ya4G10pg9zatt7I8oFzP87
JzTFZ6+HNLxyCE6tY9y7VaSfkHGTj0Z8/Ket3LegDD4V4YMHXWQCzzrqwiJM5Z2qZ/HUy/q1Fwz0
WiPsty5y/Zvt0KzXaGX2MzQtHyQ5djI5JsfOHm/kNfdnq6/zjTlr5d4hJnIO1E+lsQa3nTp+TIK0
2/WuwSa5s+xLPPB62KJwtl4NCMGq1KFMBvG7CGOOxvRuMKcf5ep3Ukn2wGzTVzasG7L5wt0AT3yd
REawq6cFJWPM3Plde+cQjpDVA0NfQsbACT55wFZYI1j9rxEJUelUt8ht9HUV6A2rjsBPi+KRlwrK
IQnEh661uq1DSsOdldaMvCo0U8jpiHJ2O94Ue1PUBlElY6SenPi61FnkoW+JiGLYr+jbvax65tm7
deowOciKsLROt29d2VzN4QDbwv1wA2a4jTF76LMYC6lizs8R5SpnNRuBdBZwEYIfk4f/WixS5DIn
cFFbLpykdgERsmNGr5jB+sit34jz7I2Cnr1EmV5dJkpz80q4ev1tdd57YJbRm64Cd83eiQccI4hk
toethZ/CCYuXEXEftGZc+DqJ7z5g5QKhyazegytBe+dADuNPyA5aCTW/T431qEn7C4BSccut/jCJ
7sx5xAniIqJNkUU4gxtdDC7LBRrV7pzhDcM5K3qbqrTA5gmMyah/AugL4BIi5+L24jSrTPN17bcV
dOqEUI4MDB3eBJOpATEz2ApDLhYVjRi9lAkFyQhBdHXEJgsj7cXtxJE6Tm0Gt9QvRaCpgzEk36VL
PEIzGNO+CMbXqmj8qsTZ702z95709Tmo+PFjKfW9XS9uV/HClK5dS938PWSIPKl7SI1c5gQW9v0t
bcI3KqtV4pjdCVEVFJCSPadpRi9/doq0Hhh9ij7b2Mu/+fMPB1F3RyUIiSkyPpcK/bEcNDbRWIFW
9FhxSmiorl5yHLJr+AzfrEw67FBFyRnYOos//MXRNZ09HnPEP9vTPx84nwnrKx+01mRcmJJ1DynJ
lVxx5pL7jIJiRwF2Hsl78IMS5s6fbeyfD4MXjceoH96NghQMEbFptXSbpB5PsCms/d4pgKKHjrdO
ezMjyAShTw7lnMU8QGXueYZGwRCTYVuW1qoiItWY5mTbtdW91shoZ9gs51USCpTkoEmHpjuFsmvW
thINHSeiUmuhPZsLD3qgtvRBUS5ls/PVVmReofSXay+dccIH7VM1MslrwHGsrTnchjjYV9kk+0WQ
9lDZbGrssHMPlCdzJW9F3/lSfTkJ2O32W/VeSP8QXzK7s9fwBJG9Gs2pGNPwEGi2uBtBC+SRvkM1
4R3IiCETC4nqNk+wE9lufHGljhhUxT4SHnBWrvTO6NBfClVAdU5EdEPusTMqZ913HgWySuKbQZpF
aVc/HlCcRw05/GpgDe2nOYaYJIAuG839u4YCCbUrgv8kdN9yM0Ik2ZKK4ZGAMHBLNjGD/Jiku3aw
2sc5Rumrhe57PBb7qe4VmHGWYal8Z3q+a0sc+oP6UraXr5NMvGr1WYkRlwyb0aBCcGTGPLT6YL6g
pH0H8Lud9WalD7BD3EqzcE+hE1tONjBMq8USQmNySvL4KNL7NLLRYZJRlQLYtfVpR67erlZ9v8+J
jt6zF901k0vS0aJJz2YSGzt6QAKeY4dtX7lOlaNtodVfhMPuKLAJnRnE0eqqzz5mFtpF9k1rUKF6
ECF8O8iwxKuXZHA/ndG6cu9e8y55DVBgHb02gxOg3wuH1ROF/Z8vVIC02S+5JFXANLEpeXCUxEUE
OkJGOb+aYWaegoL7WNUubWHfEshYlMRBLpdfl2QDXRDjA+Wlp8DD3RfUaHOybNpNmbUngNY51hCz
duRCX3oQIK2dC3D/hNvKZYwemvxOTQ/zAD9Gv8Fu0GxYiz9y8DwAMaDGySgiswAAQQ/3avStYQ4Q
x1yAVNSnEDvQdCG8zDiUDduvrgrDU22HyD7bb62j6a0JMQJwBnp8qsmnHSd3GyVy3CBOaJGG80KC
SO3oetwnOiv7KKzKPqINso8eWuOdzdcrS4aqIrRTorq0DGcSr4XXDY9izt5Tp72YXYS8aRjAw2vU
UdQyT0ZVZPvck8NWD/G1BCr8RTVUU9eHrHJBWOkmAVtjsCjTtVserFHl3gzXSPykHQjKk5nP3vNe
n9vZD4lzX/N4fdEdpJcamXOhTL8zl80JSi+x1fSdplMrmwnckyFV2DBEUh4TaPtiEbjqevAsEUoC
Np5+hvy9AQzyaJo/zuy9ZCO5SSbWp6FfwMrdEuGAZmqXqks2MZg1HYlcXSsOHbKfQI3GKZbtl1EZ
+1xRMs2m3LWme41D44OJcZN39oGB8HvLDPBYuO3Knma5ajtsXiwyyKsM0X1abD2NT4+JBKbHdtc2
E/ishN6mnkg0D82fUqu88303ed6HyaTMbdZVlxHgzGQsdMOT0zAy95oJM6rZbgt70lcKZsomBKLV
JdZwaUdCKCI9Nrd24O7GKIvvTEr9dVs3oa+nDI97YssKchhI2BITqrfJNr6HkY1lWi89AJMRrkvn
FGjo1aPY7f3CMqrLwGfhUHnWyzb2ZwcxcUasOwROez0kPbJTdiK+JkJ1kU2G8dUaEjJDzW4TIAhC
Jl1Yay2aAD/RAVdc1hDURr+c0yuRT4d2JOWSXhd/WriPJOJqDeto+awQNw+s7zJVv3gaCKRUpVec
wQ0MuA9TabhVbACGGfm+diafVcuBVjAKmc177uttPJXHbMx+ypbLwbSqkwgqokhq/HsaSXPkdBOs
Om1mhFYrUeafOqqbqnIeKz1O13BACPLEsWYKTMCkyXyio9r3OKxXnoX/k2cJyyxtJR3b19r5LKXN
c6GgZmEdgNhhFYlvFyYQc0NPsS0L4f4klsUbVL8lTvI+OMMPBgVR884Z+FOEZCcb2A94Hxiz9imh
W8a5HxfrKEKbNMAvqbQDKXr7UM+/3bo6sBHNfawLxwBvlh6rHOQers1MJ1mzb/WDaIPyjqYKz6d2
LUFQMu25hHX8hAH30VXl4oP0tvES/9Q4N+6RNiwfsD3/OCYRF43hvIb9eF84vDiMKHAV3BgwHSNT
+8Is7QBOFtsyiQFBoUcUHPPkOu8D3W+MKttyqJHyJqxr3TrN2hs5cQnXoGp9xUH7ax7EDzK2ZzKq
/BmvR+wOL03g7L18/BUFSbUx6umsRdaXNlaPM6EVfRx997pxk/Ow0b3+MCf5e58aCFwL5kc2fteu
S8kwhQpEiM63gb8zMFtuH94HGpV7YTI2pU04eItlzw6NZ8uxD1OZAIspuJ8yBDLte1HZTwNdAOTM
bbpYtYkrbnqxtnCOz0rbZWyqFCtvftm9WhH+zRuquLhLnImabn27yoMZYSAflRF7xzZ9IXSMnzFo
bpIuRO9JDcJcUG1Ss9lMbvnFGPiqDiL7RpMHUaY+WzU2cF0nUnUeJm4qMZ2LtvpqTUHK2HTA68xY
ZcxfRhunVmt44GCoy1qduWeR/kzikGsBV3i6dDduhkRjNxrudx0M7wLhEpmx1I9F7vpOmV+quTxp
1jVFNaBVLzm/e5G0V0IsfCQuWRVtAuxn6GV4Y5MA1Fewxd/DL2AxxzV7ws6ayPIdKYvVCMADLzVI
uLqjtla29shWEmR7LF4S6xlI6xF80QH0xryamUG3uWYwDIXcKRLaqASJtIbyJ3Pnd+VmWCQCaybx
FRkrCm/eUPUb5dd9a5MQCI/p0Lmdb7a4dS2Vs38vfibmYE5eAnRV1i7viCNxuls1Z+KgZyvFjGPN
9nMCFra8I92t8UaSwNw+OADROAdJo+jKoVrOQe4Dy7xkfUBhyjAnr0B5RkBjcSoZqHvyYVf3unUw
VF+v52D8Qk73kVdILyJ1kuQvrunC0zWyLAwQ9RFLbkcANiXMXpQQ/nqdYNAqCDd/iLJazViKZBSg
hZ25NnWYQrPHE89t6DFrBSeReFBGVUEx3WncViYRVJsoq5jJGqSIy1IchGGZyBM7Cs+sWWl5/Oko
gvKQkyCUwUGrcemv7JFoHlASiPcjsinxYVojuDhT0xiYZwz45TGLXGogHEhdbz+H6JTI83Rs4zNP
f5GBaz27ig1Bjc7EDPT41EwGFi1pD4e4CHOk2TpAyLTeGl1fI8AwqTEM5pKW8FVOpZX3sbVtzOg2
x13BuFy0BwAvII+ink491HyFGXxV2+W+RvB1b1/m7pdeWoLMu4LUMc5ngUVia5Kftxn6/mkydW+l
abe5tCpeBkYSuvSUr2JCDHPW/mgdVgmh9KuoTMYdz0VB2lWnAf9Omo1nyxIxSP4yMYXDs/pUeqm9
UnFE7h3bZXsQl55DyzMqc4fp86pX4slAqUYsqorODnbiVRSmpF/19q1s4vowLSTfLum/ahU+tQ4S
FNGEnDshc9UCtqbeNI8uIhxOA09u5GZxEdNMAqRFwQGzyFzFJU+IkkE9CE/uTheJ6aoRBAZbCPdA
RjRbmwC91YTXrOU6uKuxsfghbgRgfdQorvsbPly2zjmrHHQVfl85ewXJ1I/i13rSyqvAbGDUXIZt
HvodjjFfz1pfkWmEv/OFAhdnfCmTo8lMhAok/dUVUOsK8xlTV3VIPJow28usix7OH42dOVzXVnHf
q3qbpdVzFkiyTu0AQOoEtTAfyo2WBZ9lN6cMAIlP6y2vZypFcGzKl016+u2qf2Ha3+G9+4mb6Tha
2fcAZqohVxL1o/MunPwyh6HvkIVQ9RbCkH5+y+F7wUvKH0fJD6U/uJJIyZGpfm0P1MMfphxQLTDC
8AxIPqXNQCEkGZwQYdTh8QpyDoL5Eb1LR8x4HSJerCcdBQusO5GnewhiewOJMm5FdDPtBFgWsmL9
GDDSiUYObhnTwOmobDMsKFogHxsruFAWMPqfPZ8xJgTy2NqA1Vl7jTnQa2Lp8RIGCuwhblMtkg2y
OayhhHopPpk4kN/Z9G1P9VnqgYn7h7WfFZU3bDuGF1N8i102xfdlVn/UQ8sVm77blLvOON5FCnnw
yNxdw8hkOxLkgtVfk6U3IJOYcubcZq/OyOZQJQ41l179LAJWTxFW6THusnYwbx/McXhlu+hnjYUI
XB41r0MSDHrDFj/umNYbveSrDCEyNgy+1icpYmAjsm/CNcbQeygmCBKGWa6lN9yZusP2NWj9rHce
anvTzg10gDDxpRMigG0+Gpn4ddG8UOWJbdS5992IU8KJcXrQtYJ9TZ/6rn1DNXVcvlZtJwB9xYmK
FXrrW4XOiY0FzdZ4RClFbTXsgigHBnUhJfjNM6froDs3r2s2bbAgHd5M0iR5J1EHkSWdo7ENNg1W
JRFx+liIng2CjIl/HalM6sL2Uw6pul36E30GOTPT6pTT2YIKjv7FeHSn+Qn58dvIoAPd/GbEHJY5
5ckaiudUPPGqbbhLD5Fe+x37kHr0LvbQXZb3q9MY6GbxhW95ry8UM+chaJuPoWSqBZkXjm5Hrz0O
qwx1P3rcfTAMe2sikNBMax4tGU9GwWy9tGqsUVP14KTdK3BnXu6GJ4B5Mx2X/FUb9dR8deLar61i
yzr7PbYtxKFx9dB4D7nh3FeTOtTutMX5vMspi5FX2i9RZ24dWz8GXX6u6s4CNKc9jdAceOUe4phJ
lUbOJXaTOt6Bs30ZtfGbrSJapqZdA/K9Wl1y011k32Xa78e2Pgni11eNJohYD8Sq7MWlMkN4kuq7
SFm4qoq42DF6YfYMPs6o+5U0kTM6Ojb4+wBopIZ7eyIgEZme7/XxnmzDXT6Y+4IuOZs3A8ej6K6h
g2Gaa0QzpnMkjF0UqwMwniczpvDWrO3cTkQNEtcYaFs7ASDjsHUhfD0oR7ZKBngUJOekqj0GDIFb
jZ7Ww7krwBpzKN5BQfGzKH9cLnwyIz6LlKkHz7Sivyeyd93j4K4t+YZl+lRr3n2a2H7Tus8s2t9A
MAMzGE902BxXlf6K0NgG9YthCWvcmDUPE7f8ygA/AR2DsMTByE+UHncV0lVIqrusgcMpgieT6UNJ
/VJk5v1I+l0el5+sr9+b0SX8rsV6ZGY7OfzKMcvlrD2FNm9qCheNE9VttS9iJb+J2XueTPe5WfDK
DCO+iWh6mhLH1yD3Om31wh7zY6ZW7IIP3Q4exNz8Tir1nOeEfdvJAzvnA7Ghi5+c2VW49QDM6j2W
i+rJUd2GJdU28tIvU2cP7FiPeYjj0O5+MYbZz1Dou+Sz1vRbnTbvGXc9NM+7TsVvZjm8Dy0chFBY
mz6R+wTcycwK1irYfYcmouOEBxBMXjfzyGqKNzxjDqD6n03LuBa8J5brfvOzrqoB8GVT74rsWWeT
5vD8rIzsGo9P7Jd+gsm9r0LzvkmTjxSQdCjjfaogus7wcR00J1p+ni1xwp/3E8EUrZP+hIv+zeKm
chBTOUSf4q1ctYn+kDbRe56ZKHSJ24xpcDsOE26wV1uzQb9gUGfYWMpqRR7LvZLe3upZpujtcLHm
8jKYNao6617LDMbPSzZ4eGwC8lyN4Ynh0mPNM2U1sxEpjHQVTrPfQp7TOD1tQ8fGxe2ZmdeupH+6
5faAVwpHIKNIp2tPTrF0XzVk4qM+ywsi8ooDHFCUl5OMvVwsgZldg/BqBPVWlWjlIuZXnDMaoxKS
4tcB7uwaZ06Q4fafAjKtl6jN8CL6FJp0/mQIF7QG1NvCtlYtWJBWLy/oJ/1OPloxpu3JQpzAhD/E
/I+ZepeNjIDk9AhigW8xdEzS6svcC4TP5tXTqi9rVPuwLncqm+GLI3+ZZ8S2zQcJgLcie0L/Cd5I
ytfJ/Qi8CcL0+KvQSjYphnnfNsktwLY1Pg9G9Tl0275u7oameVNiepcdTtHEe1EutxzGNgKY218T
oa+CKThrkV2pF2wxTcopq4aU3pqEIIb7RMqM1RibDXQxEUKJwWMWl7GMTpZw4HkXJNRInBi+gxRw
HspsJTFKYWxXpt8ZOIIos9a5eDSQ4m56aTyz3Tp7ublCHXCkx9lHIn0ReLLZ+YZ89fmkM34orWaf
GzWXH4MnW1ypeX8m/j4wXN/ziPMwoHNnT0WKsQQe8Ry9NkP96Nj2dmELsR1gXI6FF9AINeRW0xQD
apvoaUP8Xr5vMjkPuuWdVKXOymAuXJtIdZZviPnyUWZ2tAGFezeG3c1TORYErhQVPZuZuW374kWu
a2M+24bC1j0K+hDV71LbPWFWb9bLJ41Z9dqB7eSK/zEb1SJ2duCulw+d2spF/r5Ji/zRRVIiunmT
ZN6XSfIqVa190+eZJ7m3mWngMI0vKcMjET3O/ALZbRfbhJXiLW8i1JyCoYhWM+Sm2GkxojBghqdz
HowMkzccHTIk9rXsL17gMCYUgAYanDfyPIXWIVTtLp6tg3jrO4bY01MPAmOEbO263UVE7+EyyhyK
n3jA38dswMnZgSodMpD8qsjvdsx9GKQ/gXDPgQogVTsLLaT5nAPnBhPbHzp1cHMmOJ2FT4tVjtak
m2nmiCyzZMcIb01e7kfONm1jsyFP0+IIBIWXMumEP/PUWsscsKdkrbqOwSpxBmFyHhDfC4sJAOzS
9+XIDMHwOBkoBLY/zlprLo6LjNaL9eqYFHvP5HhENXG2J7VvqSeOufbfzMaf/6oEFCnWAjH8/0Mb
b6r4/vm3Q5N+5t//DG786x/+XwGo8XfD1E3SF2E0mkvU49/+bRnv/fvfNGn83QXYpHuGhGAhkYb+
xW0UiDxRIQrXcQ2H1dWiGv1L/yn4cixLuGt5Ftl/+w9az/9M++nIRdr5T/GPULhc19KXIArBz2VJ
81+ln1UddjXWxWKPyTDHB6g+pqNy4HG4rUnmcXGtG6Qpk1UzVMwXaw2mCkwN8aH2DPLVU3kPODvM
rm7VP8EuPEWm/Yana1Eh3qHZZ1Vi/AmvYdp6lgU5h+Sru/EZztYBQ79lRw9VLu8HON4QAMZdT4CW
5+FgqwqgBjKYb9HouEejfGC9tc1mlbD3ZEtgBAgCMvZLyOI3rVvg0rIIFkGLyXK30186JrK1Cxth
7FjQa4KI5hRaQcwwR7eyVW/Yv9tKP+XaR5EoSDKMezS2nl7OKVPNDF3b3MDTgXmpp4vMzfh3PFGk
u428p9JlIDAa1yRNUXPL736Sm9pjcBU1yOudRuxJQT6bYbvG5rOxtAHYYodhhe/NktyT2c8wTTet
qhclys9kb6QFoyywl0IMkUyk8exsGdea/ZnooFPY8GrKUdvkef8w6OkZc9K5yAU4QbaIdrkRlX7Q
huka1fJeQ5UR6fOp8PSrF+gvQFHwdE5XlJD4IpD4GC81FQg1MeLxiSFHeq7b6DdmdlTz0WvQTGga
uidT2W9dEvoZdUrjy8K9l9bIoz05O0n8adhIIQd+zSTnKO5vSg8OZnjwyLIVUbcVZnLuSKUSaIRj
B8dWjZnbi451rMG4jM8RekLbiM4lORpkbsi+27aixbsh92YKOKxNjkbm3Q+MEAvp4PhptlKbrvrs
nNvpFVsT5BShfrPzJcXSKU5kEB0CxzgFzHoIbgDHT/2jCZ3HvGuAOYrIvgSeRST7JmoXv6j1ljBg
Z6l1F+LFdY1rqex92S4bUyA+iF/1Ojkv7zAuMUxrjC3m5AsT4m87VL8JBL0tLyNWSOheXNRiZuW1
qxP916Rj8CU3gHDh3URPhLBnA/r+QJrpOrSGm0dgD4SbgWq5RE7MdKSxvONoDNdxZt05RZgqcHDY
90vSlKl4BcvxZCixD8OJvSY8lJB9gD52oOPIsxfJ2bLnl+WanCuEdDrefBueGQWTW5pnQjvGZKRS
n25DKd6UlRznwVhbZXKu0aL8+R7U6LhnrGvDAjkcGF6yRPwdNNDX0pzp2Zh+Sn08OaLxmZ9RizMf
6Sl1uP7a6QpxbRXp0Zvdxb/rpOGQaLeZZCPAAEITydHiPkcttYfjidZlehlnVjk9AOJ4viKPOydD
u8WEc4LC/5gUfh+Pu7rqbyLtnmotO7MwRd/zNar5xZu722ChJhpvJm9J7aSfTf/uIRNrh/lFVvPL
8g6CgT1pC+pcZZ/LC7Ncj0Y43GQ0MJefX5DDQYyeVv2wiMAxPLONg0JNsSn2tslbo1XzdWj0awu+
rmA3OGaH0Kr5evXG4/dJWHHFcJgAlbw1hHd5s01p5355C7KKMyEQ3SO8NEYB0TlJxtPys2H2bFkw
tk8R0evxbO5oqs/xInTv1Hxy7P9N2ZnuRm5kbfpWvhtgD/cFGHzA5L4rlVKlVPpDqGSLZHDfg7z6
eUJ2T9vVnvZMAxaqurRQmWTEiXPe93l7SCc862rGl7fZp7ThLCav6O3XRiKfTaPbqJsJofamTsw7
Iq6Vmd87Xilr8F5hN3G/6POdyqfVgqeoaumciIMmmk2J+Kgs5qvXyGvsyOcc/CDxHlUur1o/3T0x
blHIsMqUybsfaS8oHR5PgDrhReofMQEGCZ1qWJ+ck3T3YnnyI3DCbxw/FoEjPuk9Hk2iTmpuZo1j
XzcdgJpcjHVUaddwLE8WVB535LjDGKae00PmuxfbGZ7nWr9WxKBL9Udn51jz0frhivRRL8Wha6xd
bWbnvObaJY/HFHNL8Eq7GRyMt9ZqHvp+PgZV99y282bGQiBCeZx5ENR/NO83ZX2Ah3ll0/DQdRjH
mvNoG8qr5N5s7P65Bl8Dm7ICMDCvG8/ZqcUqaXmsZqPnrBdlKuX7WS3YtmxWEdqPgJ2tE/PdEPl7
V9ffzPDe5/LZCvFcJbb8MONfW3KFIule1COp1gTCmy8xoSDqIWpNnjF47clyQKrR9xXjhIKdJrBf
697ZsSfSJNW7G+jni8lCRY/0GnfiHQjec1awugU9ZmsPHQ/hQ06fv4tg5PmIT018UT8rN73L1xNn
yIuBlH0ZQv7sNO1iFGGOHCqGu0JyjiswysWT9W02mQUg1BIHqXVYgDm/gfwLl7oDuEpACUQjunOE
8SEiN9oDEVgwdKxOVg87xhzdA7rL6EQuGwF606SvcXZaqYc9OOq+4dyddmJoV3lcg4vs09dcymtQ
ptNxwp7dGe2bhWpmYYUYXNFEsOkVKJnZZzsNLaMMCJMxZhDJz8BKhwN59cyrOQP89qev/2+aEzQk
OQJdz31MYubcs3AtEuMSm4wa/vT1gVnx73+1LXXZgOjwCP/LOxh4EWJEEtAGqzt5fRwedDSci0zL
QuJdQMmR4TMTbaY+jFNtHHJBEk84Oy+GXxNCBBgJiPxGlsRjJCaJ0F04HvygivY5jYQ+G+rNpCd3
wzNihEUj+vuZJaTXd+ixiMkiLhkI2DCn68LWOEcQzcXUotRe/fbTbdxNKjNalA5ZCN0KHY5Xr8iO
hclFykkFPSJvIczVPZ2yaiq73z70nGqPXBwnKw/JZ9zIDUURs8GCZKsp2WRafKWhWq6pv+5AnjIH
MBCWPnaBdR37703BsbPuB/+QFP1bIv0l0fIxnWiyZwQN5t6V7MaZfUeG062qaiyW4J9Tlht9AUO2
Q8jLjQ1p9CPT0sNQQHqwEX/EwGjQGu7KanrFxhqTPSEOomHx4BEoJjTtwXyLmomIpmY9hRQ6tuN/
z5hQPOjwq1lsDCR3PsufNGtCFFPv1dPci5OPz2YzPad2CSM0XNRoHWYneU/snTbSg3TTwx+K+t89
U3/0SBn/XiYHJoh01/aRfcA3/yklPRHchoLm3q730s86JXMhey68kcRqeWmg7mrTsaaOkl69/puf
/BNTnQI9MANOD5Zj67bhuz95swJ77AnB8IijiozrZIEKmjJ3n63cnPWFQicR7VJmeCoD1eNtN3/z
4xWy/c/nA4WN9z2uQDcDvBp/Ph+MnictEVYlyuv0Xa01iF/gDRLtp9+gkt1cK3lvSyQcj4mTHxub
VY3CFp/A9m8uBLvbv1+Iz7mKog1qkffTOxBZBUaqNix26s135HDDFwBf5ojE7mGqKAygKXlewbzf
4TjerIusvxVTvS4Mdh8kklNg75Azryvv5T9fmTqj/fuVBbTJPY9BsGerK/8D9b5KCWEXpLTsmD9A
iC6OzKEftZZ5sBxHilAH0mPa//i6vauW+jybkEAYz1F7LR3xrgfyw4pZAL7KQ0J+rtHWdLWXKpvv
HVuXJZDYMiZStR0uki0gx60qQVBPb1OBFIEHQFXpeseTkskbFuuDn+vXGU17w3sxMiPNFB8xHm4C
Kbhhv0Ly3dRsfoSqMzCfto3f3uppVCDMZQrBwMgSHt0Q+FqDiAvNq4UxIY/uWjR9pLPObMm+BJMF
rKm5+qi3wir/rIOeby8wSzLjpEokqeCruU/gGi77Zcb5DzMZrLNxeI7BPP7WpfiTq/GPT+hf3R54
LE0m8YbumOZP9ymeoyAvTbsA3d0SYapDocoOefbjq7KWd6Nr9v/5bTesv3rfmbGrU7tv84z89L4H
o+FzNuXJjNwJoJh4IsXeFdZdlCPIc3nd+DahrZJFjfCNhd4Pzxx3D7VNyjN1fTY4e2N+ittiX5Tn
OR9uQdDjNSseLE/dDBgfcZFNV4veMClRD61JQJNPDCMZpmi91sVYnGbWw55STH1fdMsbS1E13R30
jrM6FaCHQ8mH7NGUx4D86cmb7wOnqhyfCRZ7GG1vLkmRxChtOd9vbZGd0f9skhYbyUiZgp8ucL1q
JcnCNr1ql0ymi3PId/YCb8fKrrQFIqjIrNZ9w6Cu8cMzbVIiRcP0wyBaVKeSMuHB5n30UBCONnrh
c0J46sARjArcejUzqmMIQJljfW84jqrEWVW0dtVIHzC7gPF9afrpYzApx4qEI3t8q5s9ijIHXv7A
axw54pzqObBs+9UsMcsNByZmJ6kJmAbVDlY9ALJ+M1XZu5GFEM1XnXWVlbWLMdVNrNpD57+6g3FV
xz0qliM4Nx5XoK1f56TS3Zn9zLIbH+riEb3ORf0eEN4ugRtdRuK5GBqvPGM4jr7+Efr2BV7w+De3
9s/uXHYAy/bIXTR03zMd/6dbe/YYuNiahduS45s60kneduPuhdWL+pVBf+6Kv1lt/2rVd3RKTiTJ
HqZY9e9/WNIaDE0e6iMW25QDWcvBtPz7LfUvHlnPNUzbVh8D0//phyQkJ3bQ04udjZYTn1dLEyeb
nxs0KnUEo5lW0GOq17d5pjbw27U09CMS6U9VZSODOIrORfODf8/B0GDSjtDMS8qxZzDtV4+FEBTo
QcR8TQmIXIgfvsuPqYf07FPR2VCv1EKc5vLeR+Z9ECzVDbA9WPzrasrPrRugL+hvFu8/UZvvZjAd
u647lgWXybkM2/89DuxLWtk7aVGStwWJYLd5lDuHg466SIc6pHbdy2TRGqdpgWN/8KtvFR0GH+l+
Iq+pJc6kjjEwcV6jnMAxV5yLxjrHZrRmkod8yL10SE+Y7awgz5y4PY4A6vyQ1kdLv8DE67KguwcO
rHwxegZQIBfXvaT0gv/56bBdaBNnkiRFS4jGA0sUqjY4rNZO9RXUj9PVvGcQzmvh4viGd5HW3qtO
DIg6lCiplMa1hOH4rFZwm/Pa3yyj+l8UONxiAd5zygvbdn7qQBZmhf5zyosdSYV4nUnRLWsAKKTR
gTf3bNBOKaGNGdHZJPZ2C00mAC2rPfniTyYGg5U9D5eGY97A0bC33Utv+4e2uzvlvKw5oauj2zBc
of7cYi06QUwgV1N8DzqIhAXiS6FfhJUwbUrfBa4Q5tG8pGPR7/HObEoaf4VDpKLJmlfTAhh48qlG
VVHRN/LWh85Frar1PHwAK1towMdhz36gQn7PVXy2VZ5t0LvV5B8026H4kMDOt6p7F2ryFvjDzegx
9jhyk5dv6pDqIalsNLkFWLKpaI60Vr/F9XJTXTG3kvc61q8c8OSILpFmmarGwpSACA5zpKRfim4T
Gf0BcQDWtfED+v1WFUFOq1oW1msg5AII6MINvW1fjnfX4TfuIx4JK3wkRL3p/B+po92o3bvVf36j
/2IVo3BT/zOsgM72T2/zGNVe1o3gOUe/WLWIgmwCHBkQjlhdaTB08mqTNFlFf3N/mQ4IhZ/LM5/y
mR3aMMCF/bx81rY1WabdF7sudu5EvJ7VPgcfc8j69ajzZmT5ORyVlZGzCpTe0LJ3DQUPXk7yq4uz
yYNitRgrZlQJPS0riuyUtmajM8GhFjPcHwSwAGUnRZB6yadR6smr6m4Uqf86BJDooZSoJWNMzr2m
bVsSR1AHeCPnoQwHbJhPH1HoXmLTYhLWc+wDa1tlZyfX72rdFdx0oqCFWKAMzJ11X68Bs5ynAO1K
Ot4iih7qCeVSNNVmVPBuCshxI1KgDhmNxXlczDeZTcfcY91Qz3Bkpe/qd7Zm/T4b+l0okhHqpzb9
oXnZWXnIer42TVCKeUCsME/JJjuoQseT+rHjtm85uc72qq+zS9es0LK90g/kiR38V9WhiAYd/iry
Rsu+VHP+qdoh/iAfCipz9K7BdsjlGaHuyhg/m0xsujE/uzZVBzlEH7lOfgUrEYmiMGe0RF7mjqdS
lXWzU7zPOjOFcXqIYmAvuj2ic6oNqFHBpuW4K9LsMOn2ArffucroxAr4PTJ9Zxp3UV1rg36d6jZN
dbTRJnutmnCcvT7UL42379lMjWutJQcdZVsjsCbwoiY8G+PgXKJwuqq/V+YE8lmJAQ9Nn5wL2snA
M89xi185nhmyp9iAQ4w4XWbv1OqrOmsl50W7Gx6Mcf11iJ36Z38aP4wSvjrNGahNT9pBrbo9TXI9
FGeT0YExi3eVbmwUPYfN+N22uSrNYYWm+5oP03IKhcOA9Og4zqvqtOVIBhue3kJ3XtnCjyJj+6C6
rOInUbsnVTAZ2XRHvv0qkCmWoQm3Z/4YYrY6qomhyA/agBcsoI8YNBvTnZeMkxPkH6rX1nUZ7UWY
TOWO6vZQVdPx64Zn6KHKyIRtWI68nqxeNl0Bu0CVzi6YVd4lQFFPD5Hp8YiE1t4VdscJ0rkM7YBz
8EOHBgK4u1ur7qtgU61IlAIW3hwCMJVeSXuh9YZ7NjPhiWd2UkD12YystqbrzHKs+oRgaH/9z6uW
YXl/tXx4jhPoCl9l6T9V+dlkidq0nXzXetMHlr0b0fR7K/xGn4uGR89QXR1G/T4/0cZkRoP8lAdJ
9Z7VjdXGEId9nMsLorqZJo3ZDbnQ17L99Q0880ctKHCb5LMMpg8CcRjpyAubN/STYKW7qIayMW1O
9IPGdfuYQupa6CDWZQIz0FapAwXqaawdSLZkP2F8rfKl1ffXnCSGLWZUPBIVJbM/I6hLXg3VRXJn
HhPp5oh2zfq9aoJ4FQm08zBNnpuSXmhX0tvUrWpcXAqaBUvUPgtplgrARie8f0J/dAf2io3rU0c+
Qw5F/qnWl5hxe4nneayIt2JVd+3uuDZZnNSa8xRp+kWvkdc18bvuU4UM493S5U0Ke9chSokN0rtQ
0LGHZ0nHOtxu4O+Rakupp/bdPjsH3JHq+Wu94MmwngbmGpnQr+q7qTIJQxVH4+SQPmiNty6ZCai7
IvVITuSbkHOI0JEzDp0BjXFCasqDOmkQ1fpMjs3OKaePKecC6Nvn2PpoPm12GANuQdnfIEPWnr4y
ppG4+JllCbZ73X6CM3i2EJepB7rz/ln6/48/HWt/G9h+0ANrkJd0P/31vy/vQ/dr/T/V1/yfz/ka
+f7rb9tfS5Uh2P7HT1o9/a/n//osm/86P22ef/7MP313ruD3K1QhhX/6y7rokm567Jmg335t+6z7
5/BZfeb/6z/+Hnv4PFXEHr7/gpRuRYu9ST66P43QLdegVvy/z94vJXCev8Qvmb996T+n784/qCpd
GjOuQ/XmOv+avvv2PyzG8rauGza9Pdvi6f59/m6Rm+j7pKRQMVgmX8ZX/ZO/ZP2DTwUNYlrBb2P4
/58ZPDN7Vfv8sckWGLZpWVCYEAcYDOFVCfOH45aXyprChMyYRHfsrSurb44/hVsdBkVBnuKjsLz4
MRLjociNjESGyFhZlW7dij6vFimpAwcnr5bpWLg3ZSBbz61ZbOBJF6dxQvnGPu1cyfTzo2q4uj0m
WPTKT4zd/EWWjPmp7avqhUFXAEAjZXr8hhxUqQrH+mJ2RUXCRcGkVZBPA33Be6xhOy0nVH5PHh0C
bL7RcjJC6wYgd9p0VH5Hp0yCozt0/QZva7gy49rZVBJXUQnI4qMLNM7rcPvT3M2OduFmu1mGRBbw
cJF916zCNpHfE79iINdRMzcZQp7chS1CsjpufG/YW4hpaEj13+RE8ESsTdW57+buG6zuflFWnQMJ
HvsfVjzUjFG2ysH2ZvmcH3GsXab5cQpjez/49XvgBYQ+pCkmXElEWOL4J4S08bbptc04rquyMy4W
x4OgiknEAb2Cr4RgiPw0+Ew1WoTbIS/WXacEyioXGkQwP5dujljUGZqV69q/aqO/Lkt+nN6ScJti
MsafwEJRs+vFGE6LebzhIAjWnvk0eiZsGjsnaN5oN5rdlogtT6Ltg7t+FI964BTXqJev4ZiPm1yq
6PlcgIlpepRAW4CNwKlGDlGBUeykpKthszUVzWBcsERT9edZvA2UddElUhLnQ5Wi5yuJbOwaHbtQ
55sH7NfUfnYj4CP5KzuZi6vmN9RetUGUlP0Lz1G9S0Vu77zJ1R+SIMxWYWk9I8uiYvOoE/24ffCR
iDFJCat9QAQC9g4W5srsJF7Tqtvgu9na+jRsXLpc+0zWRByIlBykfCJ1V9T9rkuBomiVEx+NUfss
W/1HpenTDheE9ahrh2iABmSYRXBy+qDCCUfoXxbiR+p0NzpYJl4W/N4Z451E22gh/BFiFQEmDoF1
pYPO/GPIW5Uw8tZYekr+EB+8uTtykkp2MeSKo55m3PfxEoawmi4Bc/QCsoY8xuqJNM+0zPMVgdjp
KrFBUSifEHfWwUdzuoLXdCAFQVwTi/K19t1HaU3TwohJTnNbeFJN3vRg9YtsHcAFV9vIuKiYRmEl
zYnoImySCkzn7c/7pVYmmM5mrV915XQnzkRbDbzkSy8hk4OCjPd0BD4aihlBO1YJa3KHjddXa/wE
/eJ5lAWcxSb+YYG43Df1jPvNhXzgi2xV6rhCMHBvZ69pdtN8G5PuWNfQHTw9Z7xjqF9/ouwurLLZ
SYbjq872Ma2qm7WC8UUWHG6O1qiIilb4oGRMX8AKN0z8TDgY6QGfoIUOxkeFgo6FoLoVY1scvgAj
XvPSIGu+JeGHFfjMs/PioL9n5TK8jZHNjzPWzL3uEQbYJILMsiqmu2lh9KEgAY4AJIMDCtmUIsZq
pw9QEybwQGGW8qDBk6KrWMHdzaR5IWuvPgsr3oqmeLPtul6VPuW/jn1IfoPatQYli1tEScexSfv7
gORU7HzdIfaTaeUE872QRfXg2SUtKXI7WzLVEdsGr34ARXYuQO4KJ/9ukIlTuna4IZS8/J6QEDPp
3qavreoc5R2U10DKW5UY+TLzqvjkTbO7qEGiLm3f8KgnHHdpa3kPSacxH23ifcyaWD5/9B6B22hL
Erex2+OsvyiAVu7X3o9xwJJeOti/xD0aI7xjxEGswYQNQuynFiMv+PhkP3heC/TYIzSoSZJtEuNZ
xMUpdqLSfjg0q59APj2UmbOxY6s/E1cbECBBV5Z9qDy5jfXIoO5Fn1j5jV9JujAfKu7+dawn+qVF
DLAofMyekRz6bRTMJqF6QFsIsQsPDbgcu/beoyQM7lY4hYgLjANpnviqq3Dc9YKmxShyeXJzzWRk
6pDEMwtEJDoHaEJS34SyZHmW9o3ciGPeuD0i+3VrKu6J4fkrE57aRu/6T5EEPWZws1+kbRmfHOXK
09Bk74CCMpnz09csMZ6iRDIvIu1+SLP0uZk+qoHU+BiFvNC019zrsbsjN59TNyZcBiumGStvnsNL
i/eTnXauG3Q5+SHCgI3SbHpTwa+Ty2cOOazfvsGeGDlFsESwwwEw6ZJdwB2PKSVoHgNtz/nil6iM
g3sd0R6Y9eia+IQGk7/J4WxKAVJNyU2SirctGv4rhAbczVLkwxCDUDAc7Ra2TVIXr2Hs1Div8/JQ
EVK1HPw538pZE9shrKDONMLcurEJ5cgpn/sMhWpBA2zrGmXw4FvDTjc8b+M1UPOcwdFPBNd2zJ87
f+vPLqdTmc/7qNDHlQ/rEaNUQa8b6945Ld0306AKHlwTBXYJBEQYV3xrJC3YrnOzuYeicdy40EMO
XUiEXe+Yzpadulrh/wpWY21+mtP0nvepcZ8MhNBFcMc4dqMwep8B2C7prgSMy9pv0QA3THlb29Nc
a+sq9d8ReY+HUhtfqxZKjxWs3Loqge6haDJt4/jbRuJNYo8CnF1ReMbarhuo4i17Yt8jaARZRbJy
w0wCkkh+DTIgjrP5bta685iOuoH2oLZO5LViC6vZqWMbNIDdFv6u6RDawxorn8tEzKjG2NZ7s7Hw
7UzNLrPa8tiYltiXOaFkfTodGHr5Ox73RUE/0OXYF87hsZah2HYGIqKmTo1bmkUrrxugKtbldhib
4NA6AIg96yHqbf0GgUm2dMSY5xyaqSRPIWVwgj/vOMhw3hixS/JAW7VYfMJjwAJ0KtE0AU5Bf9w2
rXsaiviACaUDhAzlx8uyX+u5pirQIBH342Odc2dXCIxvkd4/ES7lPDcGmZMgDJaFUesbHxqo5pXd
KRdvmYUbxO+mX4DRlusCoNQ67gzAbqi8UKcTitI2FdeTRsV20kuVRkhMA+/zYkC+/TbaLmAZndxQ
5pGAqUz9khAuvCyrhpndJPUN77S19qPvPtlULI0lKW9Wp0V7hqsIrPxgNZQItwcXOYwvxlOILgOz
FD6etnHIw/Nrn+aTSciAU/5Kb5bmLQwAoJJAim272Lej31wtTXsZcTMd7fqpY67yJLZfZUSKL2s5
GzdBvu5Gr+t0NXKKfx1qeuksbdp8NZz0wxOUHTbm7ZreJS1TggmrqGq28QwFxwu+F85Ni+3xwQ7t
d8eOadzOOx3xAuwM0T6C9V/IrvOOfpZtak4wJ0XDsjP8P8P0aTlWfCIIw1sU0cym4CkRSgJfThAa
jXSmIo8znJhmVzHVmuiuOaWWtMdoTebplZo1P+W8ikvXk/PCtqNsh+APv5kWI3izImOTee49NzFp
a0xwd3npzEvTg5om6TgdUwAfOC0TBJlltJv86ZtNJOHWMsNnT2uSHVrZBBPd+BBTu9FxmPdF1YfL
ueOZ77gi19SegRCbod+80nfgO6yqQdQPFbmCVjQ+BiaUUcAcRi/Knc6IGZvmBBSZqAJVYdfCNVYU
MliYsK4tQndgjG1X95iWHMTTau8POXtnNdMwYsKexPjik2YhIyaAmJCXZMAa+1ZCrdQk8yDXH5Dd
UoQTREDOUpvqmzgrfikKttxQQ5icFiAfkgnRa9zRHOh8qD+udAlFmkI8uJpVc8zQvE3rz+VSqB2l
TYeXvBE47FUxxPUuqlLijOkq0uD7Sp0CTEyr1TIk5efkpeO46LMq2TZm9eTJMFomRiI2dZw9Qthh
ZDmOhwzh98pNSyYsKZCkxGHMZYyDhXVlqnFYU5SN3ihPIsbsH7oYe2BvBEd9zN+EQtw3WpGdSJGu
90MBHNTTkvTkjMUaDr+7DrypWvtuPa1Rl1i7XuKPdgkUFzVWikRmzlNj+fXKLadgTUonuHD4ZebS
YHRtBZNxaRCcff1jMgC+McZqMefVtC1CDUK7k9+iAM9LyXIcu3q3L6OgXE4DtC7Y9cGmd4qZEqPO
qCqDPZNLDVAPNbXWEBeb5OVO5tyVqLKTbUx4uNf55yIgKYfv3K4MnagV1BTrsn8bwP1hAKmcBeqL
tbDlp+dXPtMD9tSsSz9s+v5726oQGlTQ5gSIDNSpECeiFtLZSKg2IQA+2ZMZgoRayw8Z8AgzmsSS
foR5KSE3AOuo43BnaSa3QGwCZ4jEq0h9Zl6wVthiWQZ469ZtdhduPT8AF0FIOfvNvsNmj4BbcILC
suk2BlR2M7oEY4FrqsKViuw5KYdgF1EwrgCRRqtwkvHRlvJJQTrIvdL9bRYSU2hTrnSSA4tOo3SH
EeoZ/+y0TFLSBR2PlKg+gGroPVVu2y/NamYVTfucDdwl4NMNm62nafhzxPQSiNoAIewhuGhhhgTq
toRXvjBG2F95mp6rqXrB+ONy+xFk5QNnO1bF9L3NCUdEElceRRm6G7+V6FxnZvk0r1/7wCeuInCT
VdrP7Wbw3bNjaqS3jQjQ67D0Nhl8xYMt02Nh2vXeqJ1fDL8Z1mSOkFcYuYz1kkzbITMc2VfxG09D
SY42gwl14E58wr/DLn+appRXfDBoYpGDAoJVrONo+JhIbFllWQAyx/ZPHYdPXH82v1xe+zsSnIOT
PvKoJTkdeYLBo02jOnUVBCrgu+iNsRVaCFFh6UBx2kFvZuJs0PNMPB3zYWVS2BnuOTWSEtmydXA9
qhWGf/qG+NkIjbbzkSAiDPW6XJOrY26nsGt2MB1JwtwCKSPEgXV7E9r1u+tMH+1M9paV7OZWBudK
uQfKogjIidD2lUxbOpLYxHvk9DdkGS7v4TQep6rlWN6xCFcw9QtzDs8yHN44ufIJ2RAeZh9xpje4
+8p0umtTXotk3LKLdw8h+9HWppWzUo3fmKbVtreY62TBaR4Hkj1cnkXH6bINonZjpUcyoBk3/0ra
JT7umnBjWXEIQ790ykzNACLsWrwjc7ZNvKombgIccGQUtzhs9pZjdviYyNgZuijeuqQTB37e7pvi
ItHekPLoZfsE5G2NtYm8bsMjQaidZsTMAZtf2ebJlsj1ZEsyCwy8FqTd5ChfdIeBLZCrLo/De2y0
216vQNcKBlyGRbVTFi04xPlEfto2SasUM4LWbRH4AL+EP7EmTYQAw8lvAKIibzHUFigbUz+Fgfjm
Np08VQb73ISBfGquMKymI6l/yxkyy7MLeKS1IPbFgYMTX25FV/jXTuq33+iewT2VFF2667t7AqNL
aiKwrEFsgJgVaf0CV6cCmL5ku5y3dej06xIe2TJpSNTwOGYS+jDutdl/NHD2Xkv/bQCk0etjea2M
fGO0XQDKMHdWGtvB3iA7ventoz0XBOwUhDqS/is3aUWTyrM1YkLGZD8ZRNhW8TlJx9es09o7uZI0
DIofiH6TJztLXkMx5McojN++diyRgXFrC29tGHWxwdv+baARMxtu8xSr7BsLvUFqzpCk+m7Yssjh
DQZtDgzIiiCmxIAo0J+uRivgd2uIHFtE+TZPBvNhZPa2RLIcbUtucuabelwf3LLd+XiDnmd0ShxE
dHQZ3NTs1RdT/bZSI1l7LnDiB0guiKeCMoGm15PUexFsjN0Y4ma3I8q5Wpj0mozo050JDs8yYpEs
rb1JSkBzuuVOX30XGgjTDmNJYaXRBmwBvSm7PMKR/RR2o59JuAF1BQ/HpsWLbAlbaCBNRd7S4wtC
nwD0H4DARUseJ/7EbR6P2r7FnXDEYgGPMg0YqMvaY3hSajvInU8kjHD92D32Q97gG7CK7RCT7y5S
FYE9MYXIRsfcVhkpU9EkYUUi6v/RE4dYE07kjO2r0SJ0NuhqLljJH+wcPyzUZUp8wtT8UgvOevmL
L7utlOCqmraDZ6sH32ONV8unP7Ok2Itwa8wNogYDNyVgDKvnNENlM17rN9+ey80ILmDVELFCVG95
ynPNucVMY0Wrv8RDZ71F2ive+P6YWMDeDDfcu6YXHYWfHfhlxge3xY2OmhxNmK/vsoR1nl1cW2ma
RjMm1x+Jq48XFayuCwYgmDS4klPSKZ+Kvt4GcwGG38FqP4Tcs6Vq1lpje3OShmamT/AvZEJvjVgY
U6NdsFjoxb1NH8HOzrRS3A/TisfDQJL6g22XdCPH5wQYyYM97iN66KeAfdk0xnDntEAwWsSxFN82
qT0u2AbGymKd+364pXFOF6vw+CEC8JkkN1YFwEtIiBFJixq1NdrHCFgjVNNqQGZndmQbO9VgLL46
FsOMIyAfvXyrJeQW09Dv1kOk5ZsandCmImsGA74gb4heuZfH11KbbqXFaTxzbSbO/XAHGjvv2Z8v
o+1/DE4ZPKXCCJ4qmw6BpDfh29fRBSdqGFqgWs5iQ1rUXuv1CHhPWD/FjFA1irsz0TUvbcaxl+WS
1E/6DI/0R5YAx1Km8PhUJLUebX2IuyWC/iLF8cKA4DAZpANpVo5Toc63/mh+h/ZOv7B3QcF0yQvq
vp2fNvfa+RgGBqt0OPzVoOufbhqQnabaH35E5RzLYO8BNz4whr247khh2xbZIzzJJ5eU3i3Vl9xn
k32h1In2kZ7GO3zcRJYPZXsKyTMhU9mk41qrcGoN2U7fGwcgVg294MZehINodtqwaHyvoD5irxAm
s4i2aH8MFa7XsYL1NkzGVeZWvvG14t0HJhPPacTEuTyw44CM1FiSzcwvDp30ph1O/WWasR+5KAhI
iWOmTI6Pp9ftAXoTrkDIuYK2cZrdtBlwoUqFMdQH/RcJKrSFGLUzvaE6dInzpNNC2XRh+KYpvCiY
iK3oDSKVKMWWCPaHjcYnAWDSD34fkwaGwa2poVK2g/5ABWJtvhiuXgv12u811GitVu4cdBxux/bl
tdjGCKkBLiQCKn+3f+gjqmoZ+6BrsMBbdrKWVjn+Bm9VZAmfl43ebZMuvCa+cqxYNbVD4GRuX/Qo
cDZEgF7a3k2341w/2qHJgTdTuTp5VK6/rhMh08zv63DGJr91qVu8/kH5zeuxvNsRMkMYq9ngyx0l
NYtraTpLQ2XcRDrBdR8di/bBVXk9YppHODV43Oq5PXx9iCjX05L036mmOTiOOMNyxvVVFxLTmr6U
TfZLVYKWF210yltAC4XKr7Gc7NMjIG/dR/ghaDQjeGuKbhV3KXEdk7cdZf0BWoRdVKNVlZ5EE3yf
w9dYhPnBnLFwlQiXHVysB099iNIJwGY8mStLhQHoGoofWmD9yla3yNcHWr4MzZm/gKWahoPtlOk2
7IdTqqKFJmkSMRCPP7qYmXNkpk8edRBB5QbJupOaS9jl3tZ9VDk5Xvdo+N/kncdyJEmWZf9l9lZi
RI0tZuPm3AE4OImNSSCIGmdq/OvnKLK6qzqqpXpmPYsMiSSRmUC4m6u+d+853Agti9/pKid23sUY
KSt3q1L65IN3ZjpY70de7+e1LG+WYAbBU0TOLHnxQo7nksV+PZ92KXooQBnhp2yLnwBhgLP6z2tG
C9009nCBJcsbFhl8Snq8Vk6Lkaiz5chkb1NgRX0xnm3RgQUdl29uwpCyoWU/jcVBzWAR58A6Lez0
MaGB8AKWTExmHjaxhFnfLvxGtNUL9EIyPaYJpFwXbwJSWR2ZJ1m7RJfa6oxiu9wLFV9q6u9o3poV
mEzOi0fK11GM9ku99sizoHq4PATAVvvDHu5zvEep9hIWjrP92pGsqu4uTqX/W3c3VrqYdwYe7A8q
K9vM4PTh+so4N5b7nBizvTcN3zmb1fJqT7O3M2kLbebAFawx5CE3Jp7ZgxTvi2cn3B7P0opp3WI6
3DCxWsyoYX3CXcaDY5qEPS+CRu4ADJe7oZbAh5nTp0N7nvQPi2o6Yhvm41+vSzo1PEEdeGPCexHp
eNst/nMZ/nT7V5Bvj8YCqWIFRQsiZ2JyEQ6bqvKuAVW7aB3y37O5bPHULlvPMHgK0woHJhmcGAsb
G6V6wIp5THm5Fs6x0aopg1+c2AAyheL32Kt6JIpJGDlpzaGIFyUgRmaIe2/g3o7W+hR6zi5Uilar
IW6mQjwycaR1VVCBE+H3wG6+menIm7e6jDkHYO9pVvfgFr+JEMyI4TdccKbxHcbAm/oRJHel5Q3A
cW5MhXN5HPSl2n7pTPVEfvdsELKKl/GxCYZtia4j4SMhipkFecQXTdj3m7aEmYBrJDaCl4R/9Own
1m5ysvzohmnDx28zHacVhdV8J1scxGw3hnOZQNRaPBqlG4WEATldVK5MyNr2kGAOnlkyR16fqk1w
M/VcB1trIR+z1A9BPltgCD0JKdsuwy0XVtzX+Z5kEOaBPMmZvsvH3G6ZRlQWFFyV3wmDbC8f4Uv6
JBk/cXyRIgr52KGbu24TB6hhrVVdjDTMs48GsFm8cqeG+WembW6k7OC+Bl3HyMCo+OoTfOOLU566
FRFw54YHyYXI8nrNb6JJm0iyZvrZ8yVHNzNxBmhMsDOzjaOPzRfWGnWBsDqOE5/bTdtyTXLCn0BF
4WzJlTNzaU9c8hl9MR8AY55xqQzD29Tz3zkQy+0ct9cvg/XwpeWdXeuIONg8wN9T5yJePthMcMXI
AgCIi+S9ofF97FDwhtUmmBgNAA4baJ3rYt6g2NzMnCeZ4WHbk059Xl16cWXLsXr2hdwAHnsrrXCE
XrO8NvqXxVLxgQfda6OMB04IAxPm+Gry/Pn6uPv64UsOTH4NlrEb3LdmcqHXydcX19AiRdOelVM8
tS6mURlj726gnm5HAaq2pkNXrzb3QrzA2FF6/X/bxnzfsTfw1q7KK6kFCsUxh756kHdYZmQcynMj
hiuskPzg5bzR83r5HkxkdVL2aH3VcWnWn9L6//zrZxPBvRQMn4/sJZqp4LHArCPqgq/zg1MVkQeV
tmkUfT4Ovg3HGcaziD/tSh2KtosaMW6y0n/k82radX1LVCgDi1rI9eyaIKJNip9MzvzbcKb/O2bj
m+2X3wcJOi1dphVwIsff0rYFN2TnE1AbJ7xd6PB4dmCDbAIBUZTjKaQPK4CRPVYneNKRsC3nADzo
1XX5zOBxDi80zpnHhzmq30KUoO5asSuCIAMGmsltEcZ8dMHVihJj1A4P+3crwBW7zDHn1Tl8fW4z
wBpOhvrumMazSOdrol8p5IIvUiK5ssSjop5x8JUfR02fr0zLtM9wXK6DImUZZ/uZonAbNt4BjvTr
MmaSl3eHUH6+QBB2L8JMNEdCPDpd2bKRoLVUevMNv5NE5b4So9OVk+0Dt7WAPClMozL0DBQG1W/X
4gHBXXkbmsLFoVi8BbyT2gH8XTwut5NojtgxzME+rWrxo2py+J2TI9lD85eaWk5PdYryvWriQzoy
zJvi+KnjCojJVXVXJqJdDAcWmx60JEw0YdHM54nodFG0PAX1YM7xKYTnz21mDFGVJA88J2LGiowx
XDbbAZPtxuLJaEmFOmbCgpiLTdb7ASqGuryvS7LFhmccOqfFb56r4ijh2EVM7ICpGsZ+KF3zZAYE
y6ViXFAGH2kR5CfT4hDjL1fK2erSpQHTBBI3QwrnGTQNJdU90ObvcVZ9mvwWb7xggf5qQcEjv+Fs
prH9Vnn2NwP3pNO7F7OhH2Rmn5VFhKVegOQ6gQEvFH4uiRFLRRU366gCBW2MjzWSCW48Fp+Smwyo
O2QHx97x+aizjbPBhwEIfU7Or+GEpMUafpo4gZVlxyenIQvTFlEVWu59lvHN6/28O8C1zzayzZ59
FrZHuvjHfIyp17q/YmwLbNrkyeUuGVHu76Ow/t3VcfEeElRs0NvY9D6+hYc2LGSUcYI8TgL69+q4
v8JGYU5RCtT2ArOxjAElZKDXViqsY9qcHGXVO74AuTc9BmTCzSFqVfAWfR8SbUhhUMwAnmPhvfIi
iMTKQChRDWQnHQyQ2dbVm/k4BLo+FfJo949wfPnKQSIvecoBT0jeVFFlyu8OB1a9TvnhfUU3+ZMp
86l5yOUAApQHbjwwajQp+BoSQGRVnkLXm9gQWdTwl0kyaXrqugwIlbkuEUkGdTdk470kh9zk9qYM
QXC30r0PBoBVcXvbr1iLRhr3hyllXDcohu5FcbW4YLul522VlAceUDi268aNuEq/w4ptCvNn3BE3
ls6cHdIwJJNkAtqM3eoQMxjiaaWR19m2wAJLCjQOfURI63KZCYBvhI+hu+tonApSW44gNmaLeltr
8pwbEBWG0tsfbcf/Nd6uuzll/oc6dIS+Be6o9jKW5et23pks0PZxJr7Z3bPjO91pmMgopARB9f6K
5A/pj52pPC2Fmt5rXVjIqwfCFQH9CIBYM/DytAyOuTD4OMp3DB+5QbkIAdjKcI0fWDr2y8S+cWLd
VYnLjIa702L4Oj2gJgakbtbvPjjQ0hvCDU9Bvx1ZkIAR5NZhQ5pweGgYgmWTysvPcEI/Z+r/MbcJ
Ycwty41dxdRJFUrENLHBcR89aDIG2oqdTPLnomktKu+utrJzvxtzWHW46A0+5nwiM8TBus3iJRhc
Owi5sn3klseHtFm0UZOuNDS1BXtYTqIgB9Qpa+eiI01KStfpWj6UDAq2Tjp++p37tPaQeRjzb5sm
O8XAoZySoSlrI+aOUREOJ7NLKCLO3blW9s5bzPzYD1VIUsYm0D2xPXTxhAiytuDO2HVS6QVNHEYJ
r44md88sRrFox80hE4Z1iK3q5M4m0E/bzrfSxz0rlfWD1a8TeY3vbFVWMoix53szy8ot2V5953Gx
PZMxSfciWL8B/h03NXBphl7zu1ffylChlmvEJ5LCdhtMvrkfUt7nZT1+EP4B4dz7pPqL8MIi2DgU
XbkL+CX7IgDEUtGXqFNcYkr/WybPFPsW8UkrSDn1deEzCjpljtE8eCj9sqIPz+xvoMBqI72ZzEen
8m6dAKgkVwjFwVFtHRuqe5DXYg8M6ZrTSIjjHtgO8byyGG9kFVgbR4wtumx0RW0DkRzo995jb7GV
wEM7BimbZip30pAfnf0ASWh9acrDyitKTBytJ9u29mlWN+CL+Syi5cGs10ekNJtgHGO2A+zE5125
2vi3vPeqWAa0jQNBl/lJloT9qb8m0axtjmapXw3KZwtf2JEbk7SbYEibZvY8eNZbwPqoFD3zFWKi
gVUnvOdeCnKIeyIaXNN5fRAic9SDg6LywprqdiJ4qEmR6T60Ldpo8VsS1vF26P19JucUEkx3zks3
Oeopfg+yTXc7nYhaMR3Xbrtauv25TDXPhyTfkcu6p8hyjf1Z7S2Ll00AJJZwX2vs25JSYTcld12z
fGR38yB+OAVv16WpXpqeCrE5ht9SWKP7hKR5mRQLMThLjyFLeJlcLaqx5z1BGmxEcpLi4XWyXdNe
qIiyeuRzOWQVxnk+fY1dD/WjY8uowI3hwbk4T5V+J86coXn2AdBLJVOkloYuNAXvhUpkf/pSCH4J
mb9++OtPCchvvEV4Wzdt6rOxAAJY8NlMZYnh0tGDha8frP/82f/tXyuZYmx6Lp5rWIBODRjcxvVY
ncfM9CNz5p65eIO1D7rgyeRKmNfxQtqoP8QUgM5Z1k/nr59Rsvn7z77+9L/7a1//yD9+xX/3jwgx
c1mA5LlVguYvOlEw1apLrnRCgp201pn+DE3xZYnRSdGCyJM121VJ9yIm8VMOsrumWTrtYi+HuNsG
lypImI54ZrUXxJEjj39KjMRMewcRdQyp2mrOgT0yEFxYuw7AQIppzG545R14xMIaXDiTDGEyXyfq
EX1Sim3lor4gUcqmkjGHq7UYYkgvkr+PAW3Yk2OJhhW/TBd/+2blVngrit88M+eoNnnMDQrxhoeB
wxVAJmzru8woByxa0kGBw8XEzFPS8TlCDRuG7wg9Yvsj4NEBaAo0rfOtseP7RdKi87nC6yU27ZdP
u9EUKqoLVs8SVOtDCi0SyZNrF2YOM0NIj6OWjdhesLH1idKLjdeh/G2qsHyarI8eSwnD1WS74i2R
Wt6UO8vBUT3KjjzHjTOTq1khOUZdcMibQezjiZv9NNc/1yW75ezCx6CpXslDM5fWApUlKO44LuwC
bkQULKAwp/T1SxiauFdIETlbvqiXqfMO3NIp/VtmF2Gj+qEYUGyyJZ33cziWRxuvS6UFL71WvVha
+sJ9Gbhp+RFgg5lLDg6mCyx1KtGg1n9JY+Ql0BqZVAtlHK2WGb8kM9hmCq2dGfSNDoshlJAcKY0/
o6eZu+6uGBDWtFpdE2uJTdz/bLXUptd6m1ohuqm18mZ5kExgWx/kcD1fbS3G4aEJ3qDggwZ8J+Kc
pQ6rXTKXDwBbnpIvuY7W7HRauGNYsw9NAQlPoHU8SAkFBU+tgWOc+qXs0fIexs1HrKYLCDPMElrw
g+OhuCw4f3ot/xH6jjdqIVAzogaSHVmJEKLrBo2kfRHaIARRbO1DwEh4DI5N3FGZysl8ox36+vqt
7up4FFpMzERsy5lkLh437/LNx13kzs49dMrvSfIqtNooMJEcxVp3xFD6cdACJJvx09e/KHRv6KGQ
HJ4YOWtpUs/MAEq7dyS3sWwKrVaiYS5J86Fb6vEulVrA1GoV04iTyXGRMzVYmsAoXHJ0Hk5B6TA7
1+XAfxenE+hNX0ueDBDdfov2ic6aJOPK7R8jFIe8jy7hLih8TJnBBG+z4fhW5DN0n9vAtd762a0i
J4y/q8a6cbR3Cv/Uiodq1kKqFDMVasEPB9QmW+xseBppR5qrmZwhanOrYWUmHEHkGZC7GuJ3qx1M
OtiQsdt0+cgporHxZx41allWrLVZgRZo1W77y8So1SWotQaCDBsT2xYspMOk9VuVFnHBqn/1tZrL
KDivc33Y+VrbtWiBV4nJy9RKL6MWyS2N8/A0a+FXWJ6HZhIo5UPjOKQdG8cOORhFBzLeydUaYMm6
3z27yG+q9XtFvmhp/ceZUY5k49gQ6tirJXko9C1q0ih7GzdZF7B5YO+YbVmoPQdaYFZolRnWImNX
N+FnRvuANBfCMytAfWbrl1/vMqoPFd92Wa0qYr18SWykaVLr00wtUos5ZxyQxNwlEmIP58S3rEG7
FmoBG22K9rz62spWakFbNdk8/ywPE6TWtw1a5LbMu4LySrQu0ICmzJU8/vmUTcbpY9QiOGeYp79+
CLUmbrKZGzRpd1tphZzFJiJwCAUVSCS0ZC7u0c1Js3kY8c/hhJrOXz9AB+IDwNSaOnx1UA7ofQcA
0DFXDDsHq12p9XZBSNS5pejNkUnr73pEtVthy+fqS42nJXkjA+uzN2DPE/qH9Uum17NZHFRagcJI
X1et3CsVxNbMswdQRPrS0/3E8lwxXOXXkADgYqWfaR4ev1AL/SbMfqKj2MlL4xh+Sf+w/wXkmz4a
LQRsCJpVGAI7vcGutTTQxB5IXCo5Ufk3r6NWC/o4BgstGySvWGr5ICFjBKZaSGhqNeGk6NnGHrpC
DE511ARIEhjHJZfV+L0wr+cmIS6e1h2GWnxYaQVi0OyqqHDRIgp4JBvbeZ8GFsWmVie6WqKYY1Nk
fg70XQsWZ0yLJcrCTqsXY9/9nHExSi1lNOr6EvpoGkt8jeH9pOWNndY4rlroSByAdHIAv5Kt3atN
szVb0T+OGRP8hcrAqtWQoY0k0h7CD2dyu5+LevOxSBbYJKXWSqZqcrcC02SslZPIQ4xNpjWU8Whz
N9RqSocuyhbkMPhgvJX5KshRI7JMdDNXarnl4hMRBUwcPvk6Ah5qCaY1nfpG3fe4Mb0WSabboctU
WAwD/JnMqFhcaaXmgFuTZNx3N7sXWrlZdcg3vdTdpiz1eWfwZPOhIgLdp0qrpZ19D0qCU3ZzciWh
EhRWTzUZuUbLPgERQcPC/zkRGxWUhn8EfQAdVEtCm6Q5Z5xskWo+esvQ38T4RFstFs20YnRMCHYt
WjsqQM83SDc2XuI3J4mbdMRRGuIqrbAF1VpeamMxDUA8HLm8e/t04hsVDshOhwDtKY/C4SBIWDzR
+eKeS6fplyuP1ooudeWEu/XlijcxcWnMDNY9YED2px1rRZi3N/ZQH5Z6am/HBFze4A3JIbcTRsCM
224Dz3zoiUsTXwZqIduc7Sqekt3YmQHP9MH6UPaa4pLDGuHrNcXXDyV3wnP+NiV9c4sAsbktu9Tb
BQ3T1b/+lEH+QfViiRzOKotYp/ugT96ThY5XGbDhGRr7MQtid4syhDwV9p1dYbS6JhIaUZ70kO1c
n+fdDBh97rsoj73+1Pvq3ffXnGKz/p43TG5EbombNjde3MEOQROSieyT3xamLj4il1fWQXBAVkg6
oyAt7bIOHmLWTRxZm41CGntNivWsEjemmiz3UBbOBE7z++Bpwqd7pICOsLseCEhoOgbgtJ2aiGNS
3uBIbAtmSQ2lGTA26miUyJa+pED/1HO8/6sZ+M+wI1cjX/4oDLr0GW1qgziAhf1HKRliXZE2fZod
PVtR4lmVfYvyCzlXHz7w7doPzKbOuXBglTC32XliUXyKs/lfK0opHKUIsxe4OEi0ZK+jCjjgloV9
TvPUOBJfAX4eeCVd9sb5exXKKRI7qju/2MpGHb05pT/PEV67drznvggV3Y/Bujg5OfwalhiDBFPz
B8i22E38UdBWv1Vhm53swbk28Spv//FDQGX9WMjhWVotey3BOWkkAWcuvocwalDNrjGtx8EP4+jf
fxvFnwQnepeBY7HvAq/j8K38g0AzJRQiVhtvWT/5P5tRWh/a+x1BZQk2lG48Jhxj+r6+N4si8+MX
Diik2Xkk7egSBylQA4rCeWT/qq5gYPdkFiiwiJL6C8PuJ964lHEG/9lclHHKw25DvkTez7gtt3zv
1a72vB+F1akz4eDkwaaGSOQi+VZ0BZmieS1fYYBWW1ELBqci8SPinzGAoeEUIAK5EAm97216eoCF
Tz17Z85nynoNBPvzf/99cv5EtPANCp2AI6DtUZP1/4REV84Q1wm5gONgx9sZRMvOi9WhmWq+3Mxe
OEq6WUTiqL+MJlHWZNxnvAYOkzOkJ8bDd3GFVSNhQ+EvRXf8KrBlbt8eXQmxvmTfGP10m1JeQRDO
6/KCmfFuNssZeSBZRiMuP4wsG5+MSVzI8Pz7r43/7r++l/jiPP0HcWFL/IFXqhZarNW4Env3iuJE
vJTx6X6qnfRb0igqkBKmaC74jWB7JfZOq2D3G6nxCUWIz66aQ3BXNEcBr2pXBSxb2Z+O2G4H86UL
3WnrdyWjbl5WiA5qwitsbK/S8Yt/+lnuJne+7fR3y5BBobXz/sfII9Izl+rN62OYIgfCP/OZVq51
t9aq2kpp+h9Q106lYBtXzear2WcfqT2mL5xuBhyWQXAU/mA/FgTBN2SRCGJOi0dE3Xhj6uM9UZUA
I5alYtdx54jqGipGy97kqOmCnrPlnWNd7OQe9BhEbGkFT3zonYmWD9HUFslNE3rJHZdZHggxXcou
m+OLaqu3UXnjr5FlVyz6b/WwLGTciYLa7mM/kmPIfTDXltuLJ9RbjKfLGfcAF+qtYVEkLVvifP4w
eu+tVil2q/uLR+uR6Wd88Tx4rF4ax5t+CORzFosC+4ILXckkGsYWECAFA/yckmGW7Pnc7vao7JN+
2qu1UR/U3giOqxPvXfq7U9jf2BjmKrQMkTN1zXvlw3sKCSmQxRJgowA+9E63QKMmijlmtk+yqnd2
BceMJK6tj3//KvwXlhy7EN/nDye0TdO3/nyHseBBW0Mn9xgyMEXPmzHomodbf3wrRvs+9WO4LbLz
dgwT7Uth5TUjv1weidBz4w+mftfpnWNq2p+ly5xXsLs7+CZ7cnNx2fQuaC5D6h22oikw6FT9ipTM
71WJz54ZpOqCnVOHzO/j5INgG6ENpqORKNdbs+efLILJPZbsKv+HL/tPBBjRQtek9QZZw3cs0/oD
CmS4rbEOtp9ALa2vab7YV8hjMvIKI72T7nApKxuXrKwwS2hi0GgOz9xorsY0cMHs1HCvBB3L0bfZ
/rjy1ogLTw8rHWIydJabkfS3LEeSgzoIuc7fLdp/GwdG8yiz7IU3UbMN2YnlnbrzYLxpnBrj6Hxf
zIA1Or91cTWW7r51D4r913ZlnfU/fAv4gv/l+QORQLihR9+D6eOfaFF/NBsawW1yHO1mvC6FDG6H
zmFfZr97ft8/rND0z61MgUqR3RBp8zal8bbz5bwH989ArgybjyK/9qP1VCw5KebSdp5LX4JZRuwS
8CFycdtufAvTj5iYwv04jZ/tbJpHG+nqPoOU/upk/pZECu80ldFXWeornkfi+6yxk7rAhBgW1zXt
3gzZp5ChYVQpoxueQv8cx1XzPDAR2rbl3ByHob4vGnO6dqyQsYss3wJTjcRMcYI2C+lw13tVS+Ze
cVqKK89LGDWpufVsi5cp6IlH8kPODayBOxs6MlfDknrIZNyCNmvwiAt3l04YdRSrmm2/2Ldf2RKe
2RgauPKPJsIud2nXx8a1YLIgnB/a7tFx+uBmJhAFE6vcNuFK4pi85IFd68WoGzonfZUeggEW+LgG
h2ENL73ZsiqYzJRHXvDgWkN+MLzejJJeChi6BFKpKcpGkED3m+DGdhXoRbJ4O2SYXD2m8ae/hCay
eB8vXIC9YxqK+L4orSsTh+KQjQWAqYAksapkt0u5vu9Mq2y3c+ATvrOMfJ/aeXVvpsORyCnxvZR7
eYzFjcu5RJOXTJgYKy79nsHQ3E2w01itZR/AtPMoeOVwxfmvYKJnJBSf1adrNUy+1oUo1zp+mL6j
DmtCCIVmJGc/LPVEkCApjBn3hm6Fcl/Y9+Q2QQXhrJ1KhqMYnw+IbSh8cO26h/eIa8Z3nd28MHBJ
FytntY4hE8RUs1tS85meef1QJHMaTR6/ElQTZ/U1gCEqN47PvY+EqXdTDgsLniY2Xv79kwWA4L++
rXwbPJwVCEt44OX4+//E1Egsg8HQ6BsHtqkzNsnMuhZ+HEckum0gU+LnyCX6sWowwy2WKnaNL6rz
lFjfxsqX0BMY3BkYhG/rMJzvlWEnpyHkY61Mwmc3DNJjB7JgP/qTdXQc760HmDdrbKBbu+raLwbR
vXZUGycp+jvY0lHoBjUXvPs5yZN7ve574EBKt8Ky/V1akfqNWc4Hpp0dghECT9mP/DrJOGUGY8in
kIN6oSb8MCKW205UpW9dUbI2ry2LzXD9nbU5k+qgvh2SpCHdz+sxdS3/zi56xPdeqvbJBAZ8sahu
l0v/Vk62fz/l6c6hbaZ7evsyOZfGoH74izqlIelby7i37U/GF+PRqNmWo8VdOUTc+Zxw+SSZpiPw
EPInWPwmHsi7aeS/Im3PZS8Vr0fHk/d9lRG54QrGam45wb1wt189eNe/OLBsgTY067FkYrMpvCl8
pUZ7my9QqgzxUK1krjh4O+fEDakD9n57pD6PD12Gzk5Qw96sbeVc84qjOcGkG3KYkWU0HDYoenUF
yZiJatLFq6S5J8auQ206CUG4mryL+5zRvGHyFZTbMSaLmeX1egyDvL1LyYOsYCt2QlLGIyWZyaz8
EeYEA8LMxqUZ2xdAa+tffLy/g3T+fqn7g+3zx5/+/4v6AXzj/NMbXMOE/g4J0lyj//2/7n9VlVqK
8XuVfv8vjKC/fuF/gH7E3zyKRII6mgWoC6bkf2p2AvNvLmA33TOyPe3N4T/3D9EOf8kLTNN2SFk5
Lk+S/wD9hH/jUAY6CP28E3oAgv5fQD9cNf4FJuYzpYbfa0I/tiyPf99/eSgVpaPoUZrLcS6apykD
0YdJ6kksWAXjJCLKEu6lYV2rwuQ2aWKJZwSg9jpPTtzeZfDoF48NURDFPWHtJ9SZ7P93HiGUXelx
vQfOR/alGOeb2lcPUwibvjRwnswJh+cgEVFyU44eoYy4ZAQ68IeDaJUoyOPMEgmz2FsVk3mJYQdt
arHof1dOfMAxeI4k/RmOVuHG9/Vn1o3pqcvxJbpKbNYpZILPdHknClINBC6yrWqhc4C9Dg4LD9ZI
5fKN0Za1KQx3OFPdSllVe9llUP1LljymGUK4JRwPmA/Go7T9jyQeyAz1KlqU/M1g9KAcK94lNGOL
pWFPXlu0+2yCSEZRnFkIY6jTtYRyRBXResQZ1JwCBalixCZphbEyEyYKcIuDcIJ12jTm/OTb3Seq
zd/MLoGCQJnwfBrfa2aOG2QsIYTIAKB/gkXIs2/9GMg6C9DslAqeUs7tNPegfIgtVcmYEucJ2VUR
O9qyAglOM9O0yA+H9rQSQtl1YZ7eLclCjiEMz7U33pI9BdjvfSqYgTfOKG6hm/i3no/EaAb4s+vY
Ex060G+RSSNrO85+vne+TvaUzfyl7VmwFCyluFVFoykCUHsuBQBUxsJmWZLMS0/zkhV42iRqS8WM
vptP3W1tLmM38ahrgmMCxSIgEGUa/Y/Y4jNkRg0xr951QFKE3NYm50G7ZmuwGY961d+uRWGgRZdX
t679o0/05S4kLTPX4sO3YPbHsrmZm7C5GJyzQtZNR0AqiIA5VNHjW56ZZTNimzOetlN4WVYkirDt
Thx5fZZ98QsbKfK+tQ/jQyTlbimczZ78hEmIJ2FN660jdZSWxJInxmMZ2PNxKGo8kf7kHtrkZ1fU
2y6Nm03JdP9g+eXerYxfLUGqKJ+JU3SSvyWl89gHfBoa/ilbORTZ2XBTKak28TQ3pMQKi+EhTY2w
53USF3zjfKMftp6Q97S41t0028NpbcA7ZaP/DcZlfjT56N/AsCFZ2/YyWnvzfSb0HI22Tep8bm9N
v/05VTG/ZFZPoVdzLVHxt9KYbkqzeiLOwCuuSm9FwKF9Yjpe5Vg6Ta6KW2uE2toVT2o11Zbq8rod
VHfqYi7KjB3UAQ3vbf091bE1eNhsrewnTl/lEVgoxJFgb1otHVnb3qqllIcijZ/lZPwKUiIv+Uy4
xcErb0EL8dv8iUhSuyt7U0WNVf0uaZesCkRIssYOr5cYlKC/DyzZ3bgBwqqgszRWhOfWUqkL/7PO
A9/lzxRMWV2lVsR5ctgVNjI9v0bRGbZXJwyfO6u7UR3mTw6PGYeBsr/0+QvB1ZspNg+iWQnyATN4
yL9Z8/gznygRrvOATZT8fpKaJPlJhxBghssAbZ754Lpm73FruZF0KURFSbU2RL4RXY42nBxPXOKA
1C7LHCqgOb2opRWfjseE12oTNgJje5h8erKEfIq9a4fPlWfq5mrqUgyDRWRiqiU+CtKDo2/aAj8Z
UjlEnMTpY7gPnSPHO6b4rMhdHkYMGqncpEfFfozYH1m0sHopbBXCBWkPTXjJ6ccl7JFo+yQsNQ/M
eO0jE5htGmcczIL23Q0mgkiF00IJJjZmOm91wY6/X4aUmy6WPxzPCCMtt6PVn7+O6RhvJ5WS/qyy
CdgBiZTKj+beVa+r4EE39c+967GvmQK9HOBxsZbJZWyBs3hOeWVi/eCPNgOviS2WbJhzZMtLU3A2
TSnmP76vhRNQVKCZswanBaLspoTKBKSGjT3l5gV2VoSi1MkK8wYBu0uDms5PdsddA6/RIOvb3Eu9
be/+aPXjmv3FNlxKmsOl/8OAfkvgNj4YdsnrtzNJmPbUeBjeU4CYzgbwuNV3fwrdc3R9VrVxZuw6
n5mSt0IQqNNProuwXdLqDXBoioMxw1FlSouAnNXB3aFUGx/9wfw0xxTWGRQoYxWKsBxZ+ZpWO8m5
k0G3eeNm1N9siLjS+d161Wvu8sBYOuTHTpeCBukzxC0xaBeXjTchgNt4zR/tmmwWaFo2v53z5Ngp
h3KCPEsLwsyoeB9zEDmMpic2aUVZQLHZXYdl7y6Atcjp1a2GUJecrCnt7bL+rh/jh7aL96K0ObSH
vIhIUzOZ+6DhhYGBjfFeJkPGiHA89eaEqc+2+p3rIQcqSAbVhF7Ywqx7t0dpPLO1X4PA3jtcUak9
CQIV24CfR2gw0I959YHNTh15sXxgp3aq7GQnkuZhLlYgnrzklmoooiROv42m695KkozZQKyZYFAV
dVTrsDjh6w2du5ISg6GgYhJcdzZrSHI91PuwcJp+BGOb6bSKncXf5eK/hAs7eKftdtItKdsBJMtb
KOxGIEEFS6rh9MmsUGx7mf+YQv80eKUXte5bugQ/3AT3+NC9qoDIa97fW2J6k+O6bLNWXY3shodC
TPub27uXETorsN9kBMgHav2i2xiec9vK3DsRki0Jrvc7yNiC3Q9sVoXQto8ZXXPaOBRNfErHk0vL
ciNh/bPXU5/zJiiZtRmaDUUa5sZqWo4jQu4HO6PH1v8f9s6ju20t3bb/5fVRAzk0XoeZVLYsWXIH
Q7aOkdNGxq+/c2/6FHX1XHVf9W8HAwBJMCHt71trLuuuGobnbJYxgJN/E3XsXJ1l3UABjvbpVNKL
T81jVFXfRE9NQHB2I1PXw6zRPkE1JfJ2zt7NqUEDo9EhKYenJcVJkaJdYuzYbcbJM68iYq3Zubd+
TPO0qSEcjj33KxRh6zz/UibADpvmXRuIECrKCfqDK9sygvLdV1uSujjm9qE+I91HQ2LRqFvZmdgl
FLS5t6otge2b7taqd6mBYyI/kez9RGNytAifof9XjUZxUpOxcwoAJ0UFo5l0qNWouRybTX4MURGe
YLh8nKh17hSO5wfYAbjlBEbCCRyvkjIsqQkkzvokcNofYTjMbVedlO8mIZEp549hmYMzP1ImWhVN
0Z5CTcdPN7jUgesYpTI+qWNaPxbkqyL9FjifpIGrjerfk0yaDdWiesCpRwhx8otonekT32YU5SmQ
qjvlKZw7mEE2MAK13pcPqjk1Uc9o++Ynbh5a9vJBtUrNqW2ct3nZnFGjwLiq56xGZ/RDpVRVA0Qy
PTi6npntay2jC106Fo6Wv7OskF3j5vHDo4dMjdBm+dn8pWT2/BZyOexTUkO4Zq0zqRoUmAxPopD1
YjWrVl4mn9apLX5aFyZgOVr8oJ/WXxb9MIGlmCI2qSpO5HGsIXi18fIoQ0+UAQGo3dFb1mrZ9pzn
vAYzM8p/8PK3plJzmSv5pfqbc7RfC3f7PAkFxHOR5SEoG7lO96BNt1hhLi9Wc582KKTlz/ViShrS
dXWZYIusT8rLq9YlLexGOpnzSn0EtSnaEuxjaoPnWXjs30xwZ5S3lvKkrI9qLltmftq8QzOGPuB9
kJqSIMe0tIwjR6tbenT3HacAg5Af8YrSKPRSZI7nvy2KGl59nle/fepyNq+cLtzo5cQn6OTfV0uh
uppzpcxUTcbuJqsL/Wgu5FCu9EnwjdRs1Lj8jBghKaVnfC04IfIwUhPPS/kXanlElQ4+RD9hUANH
Dnsi4E1+IQ6iGc3CSS2qOV0u2kPakBYjZ4OBKpdJAmxIg+Rg1dWrRozaVZXAM0BIcJizFqqWpLBp
tfjqGCd0FYCEuvl7i9OFiObpi9Fe27PIvviJs3dE+CJCSPKeNibbhlvpXdY1Yld7YbpNpDDXrr+W
lQXR3C8eSquO1g6s2n1MQAStVIsiowFUEIHyDDZD3nmYGp0RhzCPuJe1ST9Pgd6BEDCQcA69ixE0
w0WwIC9wSHpo+tzYBInlr1skmUeDbiNCKe3og++AJNBmV2OP7swYwuLWNCuukO7CvYvH0Lq24JiH
3ryanKi+Q1i1obVhXvXT8DqYJdr2Gr55HIl2m+aA/JtoJrBhLH9xhH+1udAjuWFcBqIjPvS6Dmu2
71H5jzgpO9Qr4ChgPBG4RyaNfRNgMUNuKHAPDcktdUJK1EIglo3dqjhkJrEVS8pQs5a7XyHPyqPc
5+ZBcGlRs5eVn56jHg0STNOX51Wt+wr5sl4LK7hRj+XElnCWkU9bBl+lMd6HFXva4uPlNORELZ4n
DEvWQZ5xne9txC8MZxbQ7I17jPW9C/SGm4Qevo3LYYj97H7Sl2GnNtTSeTtvUmR6fcrEMh2BaV8e
C8uy2QxaJk3LvGcjh/j67F6pF/by1ZdNXBbBxcwEGyYgWhNpm83CmL4mOVaZFGbXpKaxTs5eJjnS
pv3ojqAs0ITaTkmrX+3/fs8xgktPDkEB5sh1lwcui64Ixnwlyqje96V3fop6FB/6m9mmOieSv19a
t7W9NrjPW9Xy91K/S1p7OFNC+6pOkIKt6MJfI5LF7iL/AvU/uH7CA+p/jQpY8Ws1a8pLj24530DH
TGuhA4VXk7mvrJMZx9F6EAtOqMBDxS/lrgI102lMa/Pgc+OkdOzcl1d4NDjVYN77PXdZh9nQJ/jR
DCDGwm2LDL5GKS+/NFHlV87EVePRjtmGy0NVJAmwG8TeCTeR43xjyjOxOfAt1RyUTLxQ2niILLM5
2S5EMWcwDwxco63g0FgxyMFwqT7Lok6Ilfxs6sOIkWZLVerxRr07sBBnV9XWrSU0MAS51gKJ+z6n
REaOJJrVtW7ulYTedBOxI2XvwZLfsFXXxzSLuiu1POUTOTEtoKBtOkWIMtaQtBFSLDOMADEd/eyv
Tvre1STtArs4EG3MT15oor2K0rnaB3p+GuU6NWlpRtE55OdWLgD1OvVA76BMRYcrrx+pmvaZwNRA
V3X14VlyQ5d3VO+lXv4v1/ltzBYvW1Bz6nWXdZfFy2YuH++yLm04WMOImlnrISy5bFk92StGbj3O
n/3ymjj3ad8a5vay6vwUTaaRuA7NDKXtRIQ9nNDYuLtaZHdmzvFezV6y7bn0MsTnUNbk3kfxKq4O
trSMq5XVMj2NXRdTwk9ddG0R9s8QH1cEQcIWlrHS1S6j9ly1n1wmk+ff4ukj9XpJEU6PYNQBO/gA
tYiz4PI/0nTeLGVBk7SsNETV8jpcYw9j/C8/j/oQuhgeR9Mtd74/4yK2ioOrGBNlDazHr6EFFtA5
+QqV6LqTVTTJMcZ96a3RLKRHrPLdiebYvYH1iPb7wqDAyLqT2gZX8YWbjsXp9sLIOS/Fwz7pil9Q
75uzgud/mwsyjeB/yhEwyE77d80FwtK7t/K/9xXOr/ndVzB0+x80B1wPSaZhWrpNWX/8q+3+7//R
KOL/g5694aFiIKXT0Hmnv/sKwT+IDApoK7i+49iuzAf83VewiR2QLX8PHJnD8Nw2/pO+Am2KT30F
3XF11wAZSvfCJ0jtc1+hXqrMDMM5vnPn9iE0BMCyrCoPZUMWTaHpR4hMOLhyGMo9ndd8SL77rc/u
OrnGqoLz7TTxVa+Xw85YKP/35S+/Tilods6r6Xdf7FqkDJgpo86DY+4McsK9jjF/33jPrVM9FKNz
FxBZBvbl5Otfs7n7sSz5tvIA5aJswwEjrNc4m36WZrlHHwdELpv1hzgg0572QaZlKEzAza8cdzkY
uQ04qkPei7WF27f7ZlmeNRwR1qwl++pXNBJiOwvSBjG7GD2Ny1hkoNdynICYoveRdMSAxnUwHkQv
eT6Qlu7N7xjSGPJSIvQFOjZuala6DWJhDmZo8m8T95IPRVdt+0AAlF1EStSaRxmbnJp+QcGaQ4ri
Ht+uVkmQvDc9pqYhp2Hi6AjyNwa6mr3uU+acgmANi3pb2G225hnTHvnjqnEy96THyG4gkKBjARXp
+Hxz0p76a9zKdeS4O2RSCZKCwt/0Y7Y1nQpclznfx/mupG9615TFxsSRCYQdgG5iBY9aguFmEfp9
N0gXg1Z26yWLq5ULk5R9YKsZzoKXN39BYjhtG5MIRIS+K4tOzS5BmkbfHcduiFTaStvXgNtWbNMW
bN9eP5lBNV7XVEhpr29TwyPnEST4LnGFpHwn7/Rveuqi3ncjH764i41bMi2kniqaV/5g0p1Ylnhd
+fNdM4Lb5Xz7C8I/3JbCh9U7H2MupYd5YBsL+CmvxnVfeHA84tx8AzaDMdMBH5nGw5EGFBW9vAoP
uZSOxe50C591QH8ORRwpCkIpnVotcBuIhVT8Xf2mWIIfRpT2ICC87yXYh3UVR+hL5k6s9Nu4iUio
seq3oqNPpRGKriHZu20MkW3cenF3k3VtmSBPopoSlkhpwuVQ+3OcAHpM7lzRv+jc3mzFhJPLlwqI
Kk02ljDJzXEjak+HtqKg1RWntERj58ZVuSecbL5G+BVLu/ADidjlJhYDVMX4OZSOIrshhxNTDyii
LiYCoaDQ2BqEXVDlnpIvAHp0NwZ/Yv904IJjcNvo4o4xVEnaW+1zTQHnw/FNYdRBWrHK8NHHwsad
6Fe03cB/1U4mYZvhGuF/ttFs760Q4XsnM8/0xQAvP5sEhkBhmadkZc/OX1453cDPYdvEHlNv6UkA
SkZ29SErMZkYJU7llHwPCGVDUNcHrak2M4ipiKI1jYETHp6XxvGno1cjMBdIq6cenJPA/ra1C38r
EkqrYUzeD1dgmAb5gX+tWNWYMvd6IyC++Pr3BC9dhUV/BqHFGXiNYeGdX5xg1M40rrLxvuuqozB8
qR3yoHBFjFoxck3ssyI6WEBzV6VemfiZxrfcNXdV209wt5IUVhzSN1cnMaFPKMDmQ8Wtvxm/1EF8
q1cgY2Nwm+uhYpdLslqnfErd2i+XTYAPiGZiRRw34nDdJuEdT/ha60GbBlrQogt+iWhOrkdUjfum
D+8ayIpauu1FOx9pQli5zd2/PnQ709besGtDAY/fnDK5Kwuk/ZpH22UMYV0wgnxI+/kmfkqSbZ7T
uTTSDruIXqyDqNs3Y1vRrUoorcaqPRAeBNr6sZ42Wn/snVzcxalJLpLbBYDuhp67HAQxObegIMaT
yhHQcMFHjY7I90FELPE/V6ln0A/TuUk/v+b8mHzhh2WGF2IzLzX7qK8Np2zBK6TmjNG6XzT33crC
fRpTAld3e+qeypHFCbWoJpmAsONE9q9uWMChNGBY9gDg71DpUgzJKp1uocOx4I8R5N0WSmE2wFGA
gdLE9vXCiXqDewJInelpt3FM6uWiD+uEO/11IEdGvqrsqVk1abn3XC/8DOtFDpjVpJTj51aOpC/r
DNpFxLOMYHemhdwDLqMj6uoNDkowwwuSsoQ6DaY39C4EvvglALnKv12c5RC3yOpnIDS6Zhlwx5jU
csxlRyiIIJ6A9ietDB4K+1WGtsW9d6PoWxcWD+0UdYyvaJJU0Q2GkuBoebocYtWo4ETGHbYh/znH
aHaiix4nl9HQWq1rG/lvQpI9jt1TkU/ki5YbP2vnQ1QkeARKGD6T/9YxtupSqyGKw/lVzVhgNd9N
ASK0d468qZ5k8S2TdTmdnO+yXmAra2VFi4ZRnGf+DGANH7y52kUuVrGGPEVk/gwH1QSAnTj1RcsH
VrN4YFFGR1W3bazZO2gi32JoJWRswj1JcoFHzbDijBtp1F6VN0sNIKjXZCdaUs70aBNbR/AsPCYP
45Ub55Ri9Wsq+MORg/O7bujY2zvq+SMwIj03EKgOJsNiiFgFAHT2k4xSudoDLL2f1h2mY8xAjPsv
QxU192mdGfVi02JjY7TdEUWYyF8EycW0XuoqxXnPrySSmlzjpPnrPMJVw1w5WVSt8Z+L50exA+08
zN3KmqYmSze3mzkR0IMWGuNru4mw2wqD32QkdmNf4KwY5PskkjylJlaYOFvPMF9IIM7V7rBI+ltk
W/W2waZmziaa2KgP0TzsR39O4h9xHv/UoAjO60bu3pPc5X1ZULgsFhmBfwf1yOQxHtmqhwpV/llU
OcmbM2pO6hnqMdLmdvbQxvBSZ7IN/7nhoaTnj8yHxpN8H0sefmruvJnzW8hHLps6v41a7ov+yR9J
ZPz0PLWZ8/Mub3V5jlpXhc7Wnukg7YvU+/7pwX+5qB74tM3zR/3wsc4r1G/24Wt8mFVbIUZdmssw
LV7nArLjp01/ePofv8mfH//jUz9tWS16hY3whyKdnXNj3lhtfDXZaXxVzcYU7RodaodYYNbLB8LZ
qGmnydkiSrIK0AmzatkpnjhIOORj59Frc2iiC2NXP/dNLup/nG1rbvG0JjUJiwi7lRFQzbSAJecr
r6LTopm5p6/VS9WympCCNBxESCXNGAxxqHOclnULhdBurspRfgl7oSfa4hHVuYxu7WEA/5C7JKvL
8s2sikJYx8QmSsjkKZpz30U1pVSPRrVhJlVEuyyrlZrc89WcmlxeQihjd6CxvVEl+UtPRM2ZWTpt
MHc0NM8mojHlRipVf1OzA35l3BPyElKotWr2w9rRt15K8uO3CpeJg5aMi6p5dY2Fk3HcRngwNFwn
A1m/69QPtC3KoadkiN8QUjIOkoeXmnRyLuVmeAXmI92ac/6DNKgTXAHOfct0ldnowtqgP8TyjGFM
Jh2EYE0KGkXpCqqCPByt7r0YteKoNsjAtDhvOmw3dCu9o5uM70i57psi9Ffqe4SZ+xg2Y7Yr1QlB
rVM/A+de78jrLp/PlFfMgZCSc5tK/XaEjnB/rrpPhQ/jOsRYdsbwcKf0Mhi6ta2XgKqYegrKds6r
Vv5ST4az1cnD+90OQqvV7GffO86h9WUSKVhAA1g4XNgizaeD6svggy8XQhaISiCkixq//LMI4bwV
VmbRTKA1pj5S6CbTsSOqAWscd2/Ww/mJ//xr1WLZ9z9ThGGrqarARVUpre1LH2iQJTpN1cZUX+jc
EjKKQ11lUrHUjvrWKKDOznhHxpte9+zDpb+pOJPsC7/quCjO/6/6J1pZZfz0xyS+9RfZINyPB2Lj
xPidSVOCtqKaZv4QNhvoLNuan0z9M2q3jvTBWjsML0KQxerbqMfURDWmLovq0fMOLfffPy2qJ6un
/PtNdeUwce8BMYrd7NIOVYtFBcpspT7c5Yg8r1ywfKz0CFeh2nyk9SC+F+f8ZPW2jDWpeqvZSR1q
51l1fKsPx53f3wcgURq80eUjRyS9rSfuE7Wg/4osn+NHHhuEkWnLVh0mlE2o/kaz/b0SZb0P4iE7
VG0c6wgZefp5NpQHSrIOIQT9btCpPVU16C6Ty7p5KezdTEG0BtV8+caXMw9GDS75ahkt+t+/zfnT
18t0R0LvVKFGGphvq3nZuVNQcHOct9XRtX/46oMA4jF9Uz9eOs5q7vLbqxaxWgSry8g8coC2yb/n
0pO+LKq5y+TyN17WXbanPvnltUn51GeU39VvobrEvRcT6qOW1ZHHL54h85Kl9/OHX2rYHQmoio3a
lvpPP+yXy1ukaeVR7a4JItvfLdW477mVUXvKn2fVJs6nqomkyYNf55B5uXm7NHrV4rmPrPrPcqIW
1cSVd8Fq7v/3eerJY/hzNER5VO+vPt+gdtDLMROq5s15Z1ZrA7NEUXV5gZo7P0vNfl7+sNUPz/r8
Bp9fpRlolzr3q7HoKSwI9mN1GVFz6rV/Wnd5inrUVHeBavYyUX/NZVHNqdf9y63Whs+BfHmJeuKn
t/rTuk9b/fROkTzhT/pW9DEOFXVrTyXBGpplr471y2TxLWDdqsN/WanmLutgM3OIq+UGMRKcenm+
OJ9u1cYvT/3wiJoNMQusDLpa5z2ahGVaJZcD5cPyeVYdPh/WquXzKeGfCpTQALoxJaBks8WgpMfN
cfNTb7euqdv3OSl1DJ46JK51gNeE4lswPmVTaa31Fu8ppxMYWFPtPVAXBiIJp/ipztqj3Vj6ivCH
+bUkN95tUD2bRogpzKwaYBMDhPo62VWCHCWdPJ1jQtS07jpfykl6H8CzEPiQ19fLTKivF3W0OOzi
evESyo3USWA1tBFsIcSOI3I9YyDh5IO65sMXPp9OlnKmO8SgasHt66v+krq8qgvrZRJcrrYfLrlq
9k9P/7ROXbrVuvM7/Ol153cYs+Dabfc6zXjVXVUT/9J4VcuqGztROv/djVXLqpl+XvnHxy+bOzdz
pRzDcz1SCnGzUrWRxyYQhBLijLwWD1nT7lCDPagHPvT1/59ZIujRSOTVTyMRLvlNiLlackPyseu5
bAKnTMf4p1de91rNH109j6ntHZLyJStym9BSgVC49U4jMm0C60E0+Z393NbJvSHca38Kbq1yeCPi
rf7ua9bWbAvn1emdL+Gk/wSB5azl6RmkVACR0/BRgSweUbEJDK0F/sGmN2J9o0UaiWltD2TcKfD4
ph11TeqM+478CfHdhVABao87w0bzO97iPsr1iGQ3nGz5XIlVspBmP8bVsqM9ewhC0BuEsV0ZXGcP
XOJfMlfKZyuPDBUtfIZH/RrFE4myeWFuHMvcTNTZqPIRQ1tSCEciIivw4SzAIbkcGNNkUSmYbwcY
IAc0ghklw6LahVm0BteUb+eaOae38N+OC5bBNl3BP8frbVfvmhHc2cDBV8vQoXTQfhXaNOO4MJNt
HfPJc6RPsBdWHoU5ogq9+yFO3+CyRwdvsYAIlwiZw2+92zz4RbrxU/A/ucuvOuT0Cn9YQdnd9jME
lIAsPgfynydCd5sX5fvsgyXRhnpVxdO0Y5AMXwi7YFPpwR3jvp9eEGsngDk+GTTVejGpXxsQwo/5
EKPpp8HZlvWuwRGBVibdmWFZrCM/b6nc5FuGbVTO2xh5bekecmGfNOLXd8WkC1TCGbefNBECPwct
Xcc19KJVOSDIzJA+FIYtNlZHxVMrrcexgv2GG9PeeMRJiwahI0ryjedFwdb2g8d06gBu6W3ykDr9
C3ER+6yYtK9VgJBn8Y2vWkWSpmcG9ooTFFYRI7wpF1HuwCdT0LZIeEQQflUKZwEGiAC8H+29HzRv
c0FQQb1k5qaeMEYA8W6vPaMd965Wvvb+bTm38xpfXEtgmEah3PCeitl4Y/TJqNLOjV3ZDocpRIc7
VhNF55IyU69VJOIOP1yEtuvArk5DrrnXjTXuLA/8lzz7xzR/Kbx07HEQeQjX6tCNXAuM2LENs6Eb
kVtaR7qL2lark1ebRJwdiRpl04tDcWd30cg4l15FYIjXxWrfC9LQtrnhfrVD2jxt+e7VRvwDvfWP
tJ5KDPy4cEsHYr5bGRt2OeO2m6mV029Z22K8CpYEYglmBrBaNPUBrlZjdD0JWBujw3UF7PyqN6to
P/d/RV5S3mcAi3wDU18LUwjtKc25Dne9iNemOz6aaKgXtzRvOFNkVBB61NK6/ZpNc78C+yO2omle
8tSxt0kg6H6LhMFhenRmdrasj9+Wzq1XOIC4/czTrQjtl2pnViPODLf97o60EtL5JRrRVy2dee2O
YIt9LKYVqXakNQOD/TLXP8vGiR9SvRCrGonpLgL5ia1XWw9IV689X3Rrwx1fTY92fU+NeE6SiF3a
+2mEsbsbtCK7cx1oj65FUnVl1GtL977O5G1vEJVV2yqE56LN5jpoJSoep7xIdUiyspeY1zCr6xo8
O6W2Yhr3dTgv13lcPmCcuKIcSzq4d8xcxppG/i0AHkuh2i9JWJ81oT36cOqplB4qU5o7HGdvW9mD
6efuSiS3XP5cB3K323jHiP8RVNgj4czmzwgE/VB9G8s43Nh+rO/GPFy3OT8kWSdXYwrNUPB2m2h+
Nh383WOh7fJ53hJwxJ9S9veFU1xhU8q2lobQ2q6LGEgCVEGj4ajtbcviQzvPBNPooNW/LSSCOSBT
raJ9trnfwbzgSdOxeeULtIV2Gj6YYUIGFKxvv+9wKWAmwqJEkVzX+BEq48bvk4Mt6unWnrQQCgq5
XcnMdamImmVNA2C+5n6G6HPxC6oJVPEB7XWMvD6s/f1gZUQTGjZ12qU8dlLvRiRkeWxsRoSuaRNO
YEibR2UEq9ycx33Hnzo343gTYglZEWNjoSOk+h/U4pD00HrTvqC+glRxH/cInnMKuztR4YlaPGky
mGxw/vC7OnqmpqAVFOnRLxzuP7FIQ0KwHobR8o4WADEOKCiUNnma4AT5/+LoxlrMJ0evoXDNWXbV
a9bJmt+attZuc4AZeR3nN6Om9SAUUqTkgMArZ3Cxdtlw4zlZcmpYecUQrocBlnGHlsiPPAKbqfd/
4/x4hTEmWkfEsiBSt1e9xcnKxNy6tbzsC9XlTVdAMtb5xTaZFaR74i6+p0Z1m/qVQbAaHbuOwOgV
tfwbUxvuly69CgSnN3KzfzBi3reNNGhhOKJFtIYCj/ki42qkhdENBkoSiRv/lsgRbG2YwVf9YNCt
cqcHJ3FiIIE4CWzcsqhpgyvA5/SCyZCbyHd8yg1+3YgyPcYK115byTe9JSg3fwtDuvqwHvLdlHJj
jYXmkMzPWCMwSWkPTQ6uyHRISp+tPY25LI4sUqBDC//jDK2DQ7zxg22LjHSNG+g73W0O0JANVZig
D2FuINsynjLQnw9RiIzdrEws5+Oxz/mFSk4uIpjSKwNT/0oL8dZdj1MbfImSaDwSP1QlxbJF45Nw
NzDgv6qqTQgbMdVnYLc7Jy8hxcHdnl1cAd1o4V1pmhOpE2DhoOluByfblmYCsK0rpm0IzGczLMlj
b5JVMRewdKtGo4dZBoTAa220NTWXm7SmeQqNe1j2txmw07X33SLVEjvNQGnLbLZWvMDJlswTJ3Yc
elFpjS4OAyEsQNm07K9QzhFukl3Z2ss8Zh6ZDSNHfU68ED7sV9gFq0ZYy1f8+fdQVPkZSIXCT1Bh
Jsy1fWmiXRp953VGqTEV9dWo5cY2nzQ861ORH5JhfEZadjC8ErpQKqa162ULF7ljCP2Rzn7cE0CC
gjCIuGFOYm9FxExMYBb+N86TEf4b4lpTa0dlOI81TKKRfutp4XQbjs0uyGg+mSljJDG/UWkLV4MT
v9flcj1ZXkggDhd3KzF28bFCi8cfNNwtBZmO1iMqCVA2iaNtyNKFXO0KBLyCG8x6OXFVohPcNxyC
CckARfsCUgPJolO/+s5AsLuHXAykTxDEv8gsekVpgqeNusQ1SUNfzNkKdjF52Icp8n/ERfbVKcJs
iyBGX3We3+2IOeA2yXAeY+9bwfiHdrSvXHju1qiT6wLyhvbdi+IGFjt387MGrWgZr7GXfddnDeBj
xX2LBGiAd9hUZYbtdWivvGrxjh6uWzixHSAFTsoN0alACTy6voA0DULN8+LetEiXxmf/TDjqL9G4
xrouXDKCIVEP8XwzIAPIoIisXTKa98JZjzGGpiDr62Oi3WOLbtaSb8QBJY4I84A0pb1MbXdh68MO
ZZzBmAHzCnTPib/qQMqjvdNe4EFyo14F1ZWJu6qEps3V0H5MODt45BVO4qlY/I1LmepKF/cZCOsd
jsmfS2//IvsTLwwSoCRFPlTYN10e43+CJpCiAt41oAXdHrd+5RBxRSLDLaAQk4SAI4nD+Ra43JZU
6XFfpo3Y6DEGE8wSybbAwlXnnPysdrzvpwmFOvQPS8/3RD90G35I9vtg5CY80/ca4KOV1emHKS3s
h2LZIHqhEUo4mRa/ktJ02zqRuO0IWsQhLbS7nJxkzCukRtf1bccA2vD18jaDgmt3cmgyklsx+9+L
wqRBCHoSIpffsPeTeOM2hCR6R2JuvqTevK8Me28PXb7prammGNsC1HfH67xcthFtyU3qms9zY7x7
S4R5x0kZLGAw3tWOVazzIt0zbHhpKpwuPZqDXCfSFhE0/EtI/6jZm0NAlAnMbPJrvO3E58cN0D+N
iBZOZXrf65a8Q8eK7ZfFGz60aw+gJHZDEmvxX+HcMZzhCmWtuyKtLe/ZC0ezW26DvHicenxWvgN1
3w++NYJ8dBJa3hNSmTa4p1HbkBg3WexfuX0rMsd8zoX3rUXZQ4PU2HaRm58W4hXikvRErWtHqOXo
ksIG72GZPtedXTy2HSDIQhqdF8ROaaI9lZCGd63erUJ0/lvdp4peGss3NxbNVp/yXezzX7pOyp5T
tZtIzPjmpz7eudwPEIxeb3yEabhRSGsC7aNZt6M1jkQ75fW+ngdoXBMe3qFaj2Zu7CMvmA8uZI0+
xy9LHk6xSmxudMxpIiDQ0QnaFbgMh+jB5Hqz02BiboecSy7ptgwzEJzCKyoWA+upGe0qB+R5EuF1
nBrSDiIExqs+hrM8Uu0kiiU9iVHGN9Udh36Nwrmj+Jz715mOuy/pO+dbwXApjWjlV6jS1uSe5OsQ
CdsyNIhgdPBXVuIQPU9bbBIjDpe0HTZFhHqM++C7Dg/tBBUm5kyWZ6THeMii4wLvTF7MISiXMQcW
gyLbtRklD35LcidnTXTYh7lNHwrXq4iNQXXv2MRkhMSVkVpyV5KjQZimpa1douC9WgwPaVFxbkC8
FXs2nROBOk3HUrZhdM4Bxx64MxLO/jiYjFMcWKDm5/xZTy1O81y0MC5o+8ADIN1CgjmJCt5A++wn
X2K7e0478n36CKZV5u+GMnWP/BtChsCH6VoLIv48ggM2GeC1jvArDmjPWlkVlidozM9A2siVifoH
w4zcPYqycu/ZhEQZaYZXkFwIYzGMO8MskNOF3MwYAjM0semzF//K+S3XjTYH+zrJ/kpG9wf9+738
iEecOd8dqly4MvInAZJVT+fu4HQR6N8U1W9Yis3Yv5ghechecJ0AbnCg5GSk+F79avDiQEaK+Aae
/8VkCEKIblrv7AjDZEjqmLPwl9bOsGNcsYqiNr7tK6jUzjSkGwrDaPBEz2Wgf1rM/oVUGbKq+fXu
ukXc6nAN6AhUHlWQEktDn5e7APcp5Ex6sIQXQzOSNYj5rm/IV2whZcA4nWoSUo1o6/VpfuUb3f/q
i/8S828Eyf+kLzaBB/47ffHtXz/EW5v9d4Hx+UW/BcaB8w/Ag7aNjQ99Ilphtve3wFhqjx3PcWEi
GZ6FuvciMLYQGFumr7tnNon1QWCs/yeCYhhDvOFHwKju2w6yZhuss25x7NufQSVWr+kAZYfrcrC7
aY6JAAHoLEuToeyAq7nL5D9fF8nYRjBK9AT+/WY4grUdan8OZXJNinSn3qtS/Wj1ysG20tXgJUQL
EMUW5g9hPhLJFABH98xx3/hilXWj+BqPz5VfmUfyHr3tgJkLMprxSq3uyLZqSv1kxJal+FacbA+t
dN10K/sNFD1B9KRJO4m7stx+2IPFWy3WsOzHoP4a+igG+5S7WFhGnWY9dYQiFm3T3zu1b61E5Ufr
UVTzKSyHmzwdnqkIHPNcuDeBFPt0Qeqc6tE7mphYdnGooXyoaB5Dd1jpcwQmu3j2AvdtHEkptMMJ
Cw9tZVLpPEjZI0xiU3stCBuCbhAYxx7L/txb7wYD/GLkosf7MHI0sx2D8XKNnOIGIAQn2crmQut7
KNQqBGxdQvSzi5LDnoGpp0ZLauXOS/0eSAfn0a4un800OrSu0x9tbfg12gBRorF8zHSYln1PSDf8
JIZJcPx9Lqi0o58j/qitR2wZ0aOAVUb/MJUD2XgHLD61oyHXHctbBNQQF6dpWyYTdOr5PYzHYDf4
AZWK1M53ixNde47/HERFAGzZb+APQ2dw37so0Ne2rnc3kC5Ae1X5vYibeE9O5VKUwFas4NuQGo+L
WznoSep965EBUPuvyKTbta3RzSdzh0t/P9AiEVSsNbAJU6bd+CkFuoY+uxVYPwEGzMA+2A8oSnxn
rJJtSFuAIOU+44iudqjv3JWtC/wtHtfl2KvIQUFQ7FG2gdMZCv2aEQM3OJDTVkR4o2YgTx0MFYNl
FFvB2+AafPk6NrlWYswiIHVj6D+xkZeb1HnTvLjd5XpRQ58JIBFkzTXRycXG5oAkFol0KQa3/HtV
fVcTlLYp/RSAmAHBg+TOu2Uq3RMJ2VeeJUk/nXUkNaxeDaNf4b2unvEDAOsz6wamxDCSWKcd3cIC
X1Js7QbHvrk4X6YZoHgEwhv2jy1BIRwC5AjVjUA6643koJKgue7J8lkXrp7CKyFEEufUysi1g+Hi
S+ajkiTSeD8I7fkRNz0OMgLVBtv7knb5X7ou2+DOsS9rd+s6Mw4g+61kREwaH1o3aNgM/Z0jAfLv
lLrCrdX9F3tntty2smXbX6kfwL6JHqiouA8kwV693L4gLFtG3/f4+hqZ8j5yuc69Uee9HowASFoS
SSCRudacYz5Yo2lsNVYOM9a9B8KhNkaUfyXuMRD6/AKU40s8N+3RRou6qXtigusFnRoJOJppfgBF
LYvEfFea0djwFi6a/zLr9ZMcXzH5Wz5fmoXRobzxm2kmAcTZeqExbgDPikPJ1P7ShwnRyMUjw2Ow
+hLTDeACJKFPuhuJQ1NMFN8UWIP5bIBFbLMyhIBjv1mzVSs8c4kCLaxPSbEMTH2N+7R1HrJe85mc
xM3W7tYSUwM8DcfADqgl9242HiZicLi1i8uKtWDbRsRmVFwTbjrj+C1RP5fDTWpmz32BboWry9JI
+GHhAwNRIzDEHKB8Grp1abTAXJNP9koHZO2JC0ubKcdynV9y1P275Bwx3djb5sQkN52WKxL7A+/l
xxpJPhHBnejtOTUIZR8AJ0T9fN+As5fYYWBAYOO3bvZh0WoC4t3a3GExuIlc78VtxHRtWVV7MkuB
MAJs0t5jhSVgH0HX3EyNG9gDWQe2eSdgJ2zoNrBKyvBbkTXBJcbC7oFyRHkXNqDl0IsJeIqOkX6x
fPShNSumSFvQkRQU9PvF3sYWwv3CC/edJ+d762td2EeHmeGhA6YXAJ78WofzthvIcw1YXZq72gJW
VS9E6sWFfW+x6tKpYSdYmXE+soTsMrvAaJg86uBvG9ToxDi3EpSovQyWR8JjrRtbSF3kNYRJsjNG
cJi159+X4S4cteicVwRD9VKHD8OTItDiyFySdTsOrqT27Y2VZFGTgux2ScO9vLTmdWC1CLclyNIf
Bsbv0LbO7Qo0RnfKkYsOrtE0fmZA4tF03APfvlZxRbIy2YC+fm1p52ywT2DPt/IHLIp9EFVXP10o
WEw/EwNRX1m0r7ETkzsUgjgy+p9LuAznLouf076rMU/DxNKjdY+A/CetGnLTPQ+hmGtdExterq0H
mUtzuteA7jtyJQY5mRpf6P1c+4IFHOrgKWN92fWs+AuSmwEyIhIEMTXk9p1wNefWpO25Xea4uqFF
8oIb/LElW41OyHCKx6UklHRPOARtKSP/qPcW7vLMHA996TPUJss9k/APjSjRtcjcbJvSo72i8l/C
Arg7E+tlCm96PK80NLiQESdm9hwQz+JCXXv1kxKQVKMxdwCrL1br4mdcy5CDvvQTtQOILt/CJgQf
ws+O3OEnMn8XO01yrQAUoT1PHpbio2dE8DPze/DfMsc+J3F0cX7a+QwpCXNiPRI4E8Ys6QjGe+RH
4giA/x9PIr1PRMnZaURXMsa060jMg6ihMjUQJo9WNhPlbhx4MSu+plku2LCmmllG1bW7sUYYUOQk
7Qiupw2gVJaS1UivkDQ/Uqhfm9EPfIs67uTUn4vGTogeLX/6o75FnNYceqZ0COBZgPqwz8euW3Zd
MU4X+iVb0dK3t1qg+BmYE0pVVJg7egxew1LJYWBDUX5JokoD/08gINEQrKz8rZmN98wjO5YwcbLz
S0xfJsNx0CXTsffmb2EfQlCpOnc/mtNrdNZ0AGJdmfmgybQvRkqc2Ny5w4W5grPpc6vmZu/7vBkT
I8RMJGueNS86q6VT6/XHUHOyqyYK8oC8u6U3YJuZmIdITQ9cR4MRU0CLsPz1sERFf6SeeVh60W87
viwK3XSNPKveiYWSag4FZcPnB5LMa16HgQHDNMFzuVBHdoxly4bWYHzb2NA5xwY7Dor49NC7RXXT
wzLT9ZJGiiM4gTArbUazeHUXM6PLMTAWHcWU/Cj5JpvVQOO9FNPJXZKBNg451N4cLtQGaVp4AAXI
nDK4jDSD5g9pPNPKnbWO3CBNM8xn/F5/Ig6DzmWzF4L6SjeV5GqS9FrZs3jQOhOUSxP3+9bR28MI
Ua/E6XC1tVqaXpgwWM5wwznAHCQ/NZjdgoYq/QbMzA+3y36AvHvpWvcpjOmA1YQF0rIbvjbx6gXL
4NnnNiVIYOH+Htj28oHuJcEDZTHftKH57K9TTaLhQj1Sp0Iw/rCQjuBiIph5WDsYemzaJT5wD5sg
FVYXaPLfjT7CMoj7t/BN1Tl/LgqvfoAin4T2CbI6eQolrd7I926gPFW7VOdGvkZAbE2PUslqRsO1
cyEgp6JB3e7KyNFEu+QLcSHUMe/sUkwH23Ugnk4x+a4rc/po1cZnDStdRcoUphtKUqZVHUVuIQ3g
vibIXqcLTQk77JPbtKKBscrge1eLdRy7xbgVtc7FWzUDHQpmNqYTo8ZEf8OgnNRXkUbjHuXGq/Cz
5tJJo4XaG4zpDra+fjI0GIuVO0HMcydEHzG0l6iaPmlLIYFGy9VCW3Ebu1zYdtIfl3QZThO3Tfw1
JAKAJdTQuae3c5GZJ9eT03YXejUrx/poVDEJs1F4s+jDvEvHGoQ9wJ/UWsIjN4prC8jtQiY0aLJw
fVjSMTzOWQh+TwArcHsTGFyzIhl2H/OxJuI1wTwWQgH5WHhkUNGUm/WlDzIiESnbu8GiU3VehHkZ
6jm9aULvpmAgGfTq2oHluJ+pQ5v6El8H0/mCrS3aCCsMj9lcPTfd6l2IJ36y/Xq3itI9GsVjJ7z1
fhUrSJC1aPZULcPA9/HNJYZDWpMI3f3kkR00ONqTKCbEmKws9uWY0O8Q+qfeCEZmbhBviul2Msrq
rpyuUUhzefWYnFZlwzxBbtYp/rX54zEvy78nETMOytq41L2R2yJWCso1WkvCnnpU4Pim6zYdZe8Z
Rg08I5GX0EXej+nlJXiU5PrBwMAEd70JyjL6mQraMdsVuu5ZbaoiWggMHCE6Nea3BJIMce8WDi2t
6WCu+IXcFThr3o775luEi+5NQq5nGmFNllQ+043btTLASWnL1SYhQlMb6a4N1hyPFwZy+2in2dad
C/xVStVYkDGJC0wqH8ci8oDod5+UGlZJ3N43k/SfqMNFo0VnEZk4dKGgUldCaJdKSfUz1EYwsLMA
cQ/vD739grZJUYHFdGukalr9NLBNktkixXrvD/pWQnOcCLJ3CTRzLZS9SvDXQkKGpnP9TUr8m3JW
aecaWaVfYg0MOoVXFh6UWftudg4z9QNFfvKHEO6PghWZaM8hcEQ9K37BeqORjCjkT/gopJAwlqYm
tdHkp+RcM3QHRpCtzBhDOhyZAUfAl1+V2iMlbtWDRMMDhvOqpa5+NiW/QO3VwqaZbM3u54ERPCDj
sj470gRX1dT5jouH/jj0xZH7Al4GicXIStKTN+rYkGwL5if0WmF1z0QDnHtp9VJ7VpsNRxvGwiBt
YZ3cqL287a2gN+Yvo3xpKHZ9D9pZhcKrk0/tJZ50e460DrY6rgI6+NLHxVxHD9QbV2wt369porsm
fG/5jnt5qg2+DeZ9KvJDnOrgxSTtSW1sSflQGKipCxGURSVsDx5aJWUBJzxr4PIDmiXwRQrDpJLr
demUUoeAfyDcmcMPm5r33l/6h/8mwXzTXEpJ5kLE8y7zpUtWyuZ95SFTCnp1rDbqcNUk2q8tfQRw
BctwFPWwO9bhyiIu3KsTBzq1HcRhgQAJZtPmN4aVRFrNj0Ml7XpmWvCdlDEdNEWSYpiAdIOC6+AM
zlnlp7uSC4GtlYQTz0oZSoxHm0yuHJYsxIe0Ag+Ry03GhbJDhqBvSunpUBuu6V97i9Mz4L8fq6eF
epBO1xT4C2vkf/w/R2TE7KjjfjCK9vMfP23tzOLUide5nnlvjcV597ZrNT7SNn1gbiIfTEciRslr
Ypx/f+WICwhPIBu1p144ztyHqd4siBM4JWCnBrXtIMSTR8AQOInknm+2nxuCGAJ11GaU2gIREaqH
ZMTe1VqZ7NKKbp/JdPbtf9hy749DRy8PvsOogp0Nr/77jzfNTtvheME4KD9b9bH6Hh+/OlQbwKH9
b4d/vAQ1oX0cJcNDGVIpM3EaVnooAi1qHTyOsVxmW8UdsTcZ975mon4WAehS/BhXKfDVbrMYN4mb
Onsg8dVCk9lTULZ32+mb/5AybrNbG2lqrR4IEuArVpbH33aV+dRrWUkncECwUDJIcgtnS4ylRdR1
uqXW35xNZ/SCWhOfuPXV5/c/Xx0m8hVqT23iukEIMCDclOOR4quMDFmcw/84DmHJH7xBO7y9HTl4
qr2S8XMejeRImbjdGbYY3t67etLuQJjW1KBopCys8BZqf7rZSehZ3B7VLhTDaktNu9/mErunQCip
3FOHc9SyAi1wkJ/7/FtM7vvp3RxpctdnbLLI8Zt07ZYwrT9PQnlOQpdtzuqctKm/7fXJuv/t/Fa7
wENIUJ0gx6rD2oyzQ67rl99ep85s0eu3uq2Z+99OfvWa99/R6Iiby0Km18rfC0KB66mcmcEmKLPe
/kD1XzpHQhVmKe31xLTuUiVdTuXdL5EXeSz3/jhUT2Agdt+yRf6X+vI/oL7oDjSW/19X5sIw+a37
HSb/67/83ZOx/rI9H/2b8Oh/EHf9e0/GoCdjGQKAu0ffxv4NJi8k9AWSA7M80+cZ/oa/YfLOX74v
PCQDoGQ8/V+EvuhCyB7MbyFwgl+AQNEziZShL0Qnlud/S7howt7LSeV2LnoYnhR/d7IGcXV7EJyr
nFeIBLf5Uh/0ZWjIYJFjg9XJG4Ea7wbXI0Z7TaiPOEkOY5IxUI0wam+U85H3Q4SL27GniqeeLMOv
CYpSCF+czMo9rfZU2nU7DOZpbOC4MMFTD78/px57Q2C9P91XHfhLEwGha+Qs37xm2kugvd3ktDGT
L2NBvDqtAvxu2kmNkplAemE6lKHf4FdqKC0Jv8JCWcXB6jT1saXmJbaFeC6jeT7qloaEXIsvKIPm
wHGcn2M/NAeXqal1bQusQrK/tBa2OKtNFyrqRP5JL4S1WZTYX/B5n+popz5HNywxNiB7RgLzC2jA
7wON918P59r8unaUJTq8XG6OyMdm4QiCYbhR46DOVInQ6O7QyDWF2uS2Rf/AKyC6W/01B3mxcSEH
blM5BVMbDRoxxT15zLBcH3PeMyuKjlpjMm7e/wz1tyiIltpTG/4OhExievhnwCz1WI8PZJaOWIQ3
rB17utLSmJmC1GN4b04eYtU8DizNpCfgecwiFczqjWhlTju9guA/06ne9AXM2LXPtf06xk+zjIqt
aKSdV7FP9JYlVMJ8ktIVK/SRbnmCbK8B+TOsJoq0NYFDYo8Ziu6OlTVYt6Qw95NrYq++ixAQMQFH
w2Hq6QiwhqhuswqrneiQQzElOiesQPUiQWwL2/KMNxbMZkMcdCnhqpNuD9u60V/8yrumckqoSHFv
uLihEEfhjVt1lFQVaT4Dyb/KW6i6lmqjupBqT9319fwxXK1P7rJoAClYDKwx9deGBIiT6Zxy8rTQ
FCTHkhSjo8+cyQ8ritUOofaLXBRONU0v+nLEoAluo7GXtszg/Z9+U1BgwOKxLRDnnuu3V5OUx+pR
vdLqXufuC6W1pBMmMWVWyKc7PFhDaO1116WXOBrfqQ4tTAramXquS10q7acz+rEJWgMIQFavJDbX
ab0rQhI0Vfa8s7A82DZyMqA+BjvTIePX9eMf7101YElBjw+k1CFLxAPyRqJj3fKLsqCuTVs5e9Ru
iA1RDKV9HChhmqN/shLtB1QYEpYLvDfEeBuQLzBqQb9sYkqAhB8DI15EGayhjrFFY1kfj3TlyCzF
UjzUz86cLpxirnN22/EDuvxlnw1+vI/L5pBlybGt5v1shMUR4ZE4Ty6pVk5+6ASASsVnUMwGR61M
jKgCJsJkU57kBN4iEUZDRQk5XMKWaHpKukkK9aQhhufoCtaTctllWQaR9SUjhaJxEGqHhruIvqlJ
D6EDPcRoP99rc/QSLZyg1eijAeqd5Dgm3jEbwaN3MjydNqR9QHZ2QN7KRE9uErkiVHvqMY+ZUpA5
6Xd19VOTbVl7ZIwG1AtxEzvke8f1GOO0pjeZdOScNiYkKKFbY+DJtfjbn0QQD9rrfvc+NXOpw20s
/IKIQ8FEzb8CnTMPWB7LESulW1HWXXWUmWi2crepc+Ft12rcbTU441FBVkin++qXiRlkZshyx79f
lsg4DcbKlI+EB9jeNmImI/NnjJnjbUzzcW/IKOss0newWe99nRRX9VFaGWUmy7hMyUrWuB19cIyH
lSDkBKs140vsQ4ZqYX3+Y+gtYwH9AKiJGu28WEN7VqD5d9ukPAq9lj6V6UFLaDvFWYkkvr5JKp3A
gwRoNORlBHIuflOzBU1CPSratbPb7NDnXTVcEAcnTIYzoBMSpuWeSVmS8mB/LAafAqxcwuhyDRTL
NZA6DI3hRyOqISCVqd4u8lf1CUtmkgBfl8zUA7TH+WWKRXbBoEEz8WzL+eUMhpTiutxVGwC0f+8B
EyUjmmETtgocfkn3iZekpiRkkkCfW9XJNMzisoq8uLDAKy4DTQB8FFVJG9imBFv2EaJ1hpm5GdJT
WFBbjuSAQvRfeob7K0vpZyEYYRHDOXuLdmfZDeBeQIM1cDTLqT0CLiRAXq5mQYdVJ5c2lm/Ie4F6
bHFqcuRz0aBDYJzvPASRurBPbinms01zAtYVV/wh9GuibtA/JE5+M85iPk7TvEJbRoS90M0ZQ4Cj
Kf3fTWjaUeBl+gnxOm4BiwgnXnUBYzpefETdzUycmLHT5zrcOzQnBFR7vp+iJc1b7alNzEToYLoz
ZMdt0dPc7KKBLrccia3bHp/Akb6mbIj10qfSUVLmOlCb0qvTvYkUYrAoPyRy2pPL+Y3alHIPFCRu
F+DpLrp5OJ/ysdJ3GBa2fZG/oiC7K9x6uhp6wviFSDozjHLTtfpjWk0GBeHxmxEjJJGK2DofP9Fi
+YZPqT6YE6L3ScOAJlipzRZIm8V9KmpfP8BZEuR6uGcyTxBETh9zOwaq5QwsFadPS0bErD2E11ar
xw1+tMDzeT+ZxvgSm9qxtZtPhAE9Z+GMVVXrVhTzy4ud10EnpeFcjBv0bzd9aOcgpuiSeJYBGz9p
KU77H6FeXvtpRUlpYrtYzJ+d4dxiVqedHxqsHFFG93qyfqR0h/LRGvfmmoYM0M1HZ0xwheQf3X4u
bgvmeID9QFPlhFoAi9oUq3vbZeIq6Gjtkyj+6la4O9bUp3YWpcG4Is8gMO0I2nrcObMo5YzxmDdw
MHLiEnfVDKi2q+R94Bup7NFWqxv71FdGtiU4RKfs3Rv3Tex8KMrlzG9246K+CxN6rnYv7z4+t5Z1
dDakuYutZ/l4TIihDejDdzt3mljrWcVzYvjZriaKcD+vs/6x457kjeKnQ2Dmxs+17z2qqv2YN7u2
TREBrhgsVinxnp0fOtGTQAT7Z13PkdcMuFMiEFoQFFAFrxQGfBJ4goJaOIGjh2jsuOj06DLX1ONb
0rcjp9wQ8PJ17szPyzLpD9SqiY4yNsPs1fhk8uiyzF8b8IEXw25PJM1NjGkd6k3XvTM6szxZLPmv
wg+/eZV9tnr6VoDCKTMUSb4z751iSB+zhGa6gX52PxRYYLwl3842FPCZhgrVSzBtMAqcIiXrGlmj
ZtskJ/TRB6NBs8pJkBNXRbO3JyyJet+elFXCo0vMUfmMgBS38CGJS+Q4NBGTlFteGgeliyCqdW0M
orHIdyiNvuIxsvZ+LD5Oto9WwXmcCAk+WpX3hZgFSrW2dVsiNd10Nw4d9y2WKkRHczXdYKhERTnu
3HpB8G8i3Scy/gsZpjcEjiCCeR6iB0JJLjERhbRQR3vTxi3FqCX+QF70llgdcVxLxNdJUt33pk5A
R+aD4Zh4+YyFB2xy99Xl35TWkA7bwK6lKix1P1AWR0iwptceI9XG7OqYYhfRyGS2UN4eH5YICby7
lJu0NWxUZf6PLmoZCK0pxVLjZgdnJAVHE7OzqyY8iM7dmFY+VzF2u7ywPFTg5N+6TXKoh7nbDMT0
hbp9wCcbb+iSgBOOwnsImZt0ijCyjE9VYf/QNGTQOm8c7wNx5mkQ+dWnaC5fyBLhz8b3uG1Wzd8M
fDFUN+OXykVN7I7DF8Co+Qt6sm9jQ7wfy+W9pw+fCUVhDUV8z7Yv0/0S2S7etjyW+jvcJTJlAvZK
3UiCuOIEjHOa7i1uGyyx7DoM9+oF7xv1ovfDP1kzfzytXvivP1YkLfK3OpFaxt5kdgQ/iDq9vOPq
c4g7TR2rTSKfeT/E8PP30w5zxj2uONoAJcV/ycNTe3DN6hPuMWjYzo1WsGZQD6tNIV/1/tL3x9Se
43TM3v6fT7//mFTS+dTh8pSN6DDff5DQbLjxMRpx+Ve9v1Advv0Ctas2Y0bQ0Wa1nIzV8T/eQMXM
+RDm/QktiR+sdfPpvUQ1hB3F9tZCYK5qWapapTbvr3l/DKwcdtP34z9e445hsim1/gs5zBIBwjLh
ffP+2kwtGN6P1Wv+KJ2Vg2Qmvb3yn/5lg48kKSNd+teL1I/LZXshm9KHGnq0JHC497oXTftSZ6Kt
qoHvG1XqU4fNgpdrCnuM5mquNaoq+fvzb8f//DlLzt3UT1Gvz1r60T2N4Mm1diFzcv46sHjJKCp9
q5bCeUk82p3aXS2XRcWM4UpR594pfepQbRSd7v1QNOMuZzA9vj+k9kotyrZOh8VBAf7en1X//589
xhWD2eT9x7+/Rvj+Q11jyFd0w7gYkfy35atGomcw1Jp3UHW5/y1j/g/KmLCeJez5//zf//g+/3v0
Wv23ZMzb1+nfzq9t97r8Xsr89d9+lTJd8y9fkGLpW1h6bd90iaD+JS937b9scjKJGZMcf/nE3/Rq
/S940q7rAVw3XNeUCvC/C5neX/jFXCF4Rli60J1/UWz+RyHT8oUtqBvqPmlUrkWB9L8WMo2mBX1K
+vKxm3E0x4t2gzoRL4k/x9u0badtFyXWpmxNWJJF/Ky1xIKxhIPaWfS7IQub58jvH4eoEbu0TzPS
/PAkJ1DjccQBNZi9jvJZTnxtN6NR8Qbnq1UQV4/b5ZbagL0HJWGeQ9s56aLLTo3vMOv+nE5Fe/Ex
tjExwi1cFWj69H4s9jRJi51pLNzoEnN5ar6FevrSelX60FlGFlgd7ExG1mvVZh+BquA60nyQmx05
bV3n18BjNcTek2Ydhry+98q+v0XY++zV6w0NpO7QzlF3QhlJhUd89G2DEPsMdjyJjj8TTCcjktuG
vp1Rz7ThyarvrY7gE0bpQzQXd2Pih89DaX3XpvRrY/owqalm3Te4YZC0V6c+B32tMbWnS3Z2s5Jl
hZGk25sWf09lmOlN2mrJrhNYKj20HOhCqmK/VJGGUbZ8Tlci8RqWhIFttkAFGoC4UVoc2mj6sAwt
We3TAaVdeTAmfnLt5NMGvVgJ6hLkaoXNHDXk56imE0v+ynPrGAa66eeqSdFZTVgoY+qhDVkbZZwc
nLrdF4Rpbhv4IluGmz5AtkLGjEsy89TUlP1s9OoGRy1T0xgF0kjHOij5EHftaIFsjspx13TGV4gk
KRNBXEZLeuwn8kiHpk83Xd8PW7AX2wrIc49EYu/W/PA8zC65FK74Q3kwTeh+ffVY4fIjWBi4WtcS
HTZGSBgKQU1U/o/JcTXcU3gUvVQHcwBRdVPMWNVI4YNRvByFwcfR+iiFuhlX9WgBE28/ArbjS4lP
RE2ha5Kys9m3juuwfiwpiiBmzAM0FSSqLW771COcJPj9hiwbyCxZf50mvdpbi0GkoR1GVELh/RFw
eDYyVJgIXQ/LyMc7Fh8Md37029aBsFCb4IzPi+dL9QnRcSt1tm3NSYco4Ir0guwkZDprA4PcPlfx
+tGYOdVaKz9wDs97IzfCbYhldvXOPSCXICJK3YynbTr7HlzwYt0jg1xKmt7k3yKERZ+3c4eWLD9T
u1uS7HO53lWW515Qa2Hr6nMkoKRz24iCp1nvNplPjaqZEs75cXpxnM91qo9Pg/bJ1lea5qO1ni0W
/mTJaAdcpaS693xI2Rp/HrpUO5vTuiI2ixzAtVUaFEaFSsGoPjaEp6JSRgySTOVxBiqxdZrSPlV6
+8Tdub96oaiRFnt7nUUWlAPmRq0+Hpyif6jagSQRyEgs/GC/uBQObvIcYn3sCJZ3zK0pfUK2mLd6
kmUHqtDmwW8cQMycPKjpRygNmqGvx7aor1KOEI+xt83NGT4FHfcAlfmurvwjcsmd4xlf9d5+aHFt
BAmpn8u0Ei7X6u42ukckRtXaK7snz4w2LtmEW90dc6qSEHk9vlKq38OrU4VoyT1igCebl6GNJEtJ
c/xD6NZ456fnPMpRi864IsM87rY+zrWOteSm0sfygH7jAW0aTK0STftY5C+gKME3LOmPKiLgx4qa
5wz6zYaiALR5aaZO2wl/9JoPO5SErKTKWUNCjqtfH47Wz8irkn048T17/npcZh1CLgs9Kgj5FYK2
ua3dONuD832CcB0hx6xXlJ8UwvOKqHhn4hT19PUhK4OJ2FIaPx+idfF2ujaezGKk7dx1grXjIWqq
V4/EA1LW7IshNCLykhdtLkr46/mxz2rj5HRA54wqe2k7CohThEQ+MXfokOmZ9ADT7ZoLqDWyO+oN
ydaiXr8d56JCxujtERddMLoWgSNfhD+84BMqj9GK0Nlrcv+Q2Tp4cOmHB7AUED3Vbcqvhml0WxZZ
6P2g4LB0L549/Lz7ycTZYHIqlFWgncoQkEBDG5nlbzPcZLp/6xWwkycCRHZWRUVrKFmYoTzDe1J1
YDeS6DXVsG8MclBNfkTxeBPVIPE1TYw7lLVB5yHWK7Vi2U0OStRutg79CHcmiwaGLa0Mt2UV3WbC
RCcNjQS2qvczcTW4KyxSD2vpfOlqAd4GLAp2btSpsxkK1P/NwbSKLmgLKEm4yfUrQdHxdjBH4qwI
pbonc0kGVWvHqK0fMteC0DpqybXMIXB0BeAxA665D1B7HginxBivXcnzPReg9x/ajuzRlLuKVmnN
wYq08GHsl1vfTJuL7SYwSBPvB6qCc6QZyBz7eKYGaPxcjdS+UuLFU2Tk6cZImu6m6VgHrRlDU8/l
WRo01OyEenRDcllXzV9E5NMiWG15GhyLuBdwOZC/jCUgH3nfGjwslWl3ay1zj6Cd1y0NY5171rSY
675ybmNqbJhhBJHS8Qt3exlHwMtmVtxz+20UFGrGjJK1R1Vzs4om2w/trBP4mDyS2J2do+GGQIn2
wNSMN5zEH7qmjYFZF2RYCG3aqotxHVAU1/CE2ikMZkhPhEZEQZ1Z69Eaqdml87p1Zv0LXBP/4OT+
rRvOC17Qj0anudvJJ6gU/fO2ahlqEN8gg4Olsybz7YDo7ag74XfPYlVX0uyhQuGFOPE6stLgg/l8
npvCTcXRHJPHXsPhbw5P7uweLIe2SD8l/RYr47fV8J65DY2QgqT5zJuS3YAnP/CskopWNo5SYE/p
GIpA4HX6T27Mlq4vt+mwaEiVh9si1Y8LBvNN0vdYXIr2i2n2nBiMtllYXzs9W/aW14JrX/QXaAyf
Kjr1VyB06lZmxiWtFYhnWs0EycZIspu5m7t6nu9c8p9K0wnPekxox9SXu3ChRu8l1JzSL10iUGam
s77HsffsW90tEIp4P6E721p8uNtMWrIkmnuX19anWhtTMi4rGwGZbZMvcNeufXtT6TaSQ4Nkj5gI
qSlnbkITjIEBS7VB9nF90g1yo1ttFy9CatWTbepEgM8JOrpiAuELHaaZaIfGlECs6cRNkbBO9M53
bUd6MZ1y/3Hx+u/eaj05dTje63a6b7vUeyzKp6qneukYSXfJ9GS6TGj1/MG+VtybC+6Nj+VqYpPO
ev/Yitw8gAoEAuAjunGT+9pqBmR7KyMquD6rrXeGE07PrWf6iB3NH2lYrk9ZdV3mTjwN9Gm6aHxW
m6lOPyyIwG4ntxufLWxmOPCjkYBQ2vWOIHw2WkNxIDGmIuui3tkOP6m36vJB07jRVxaGQMfWGQNp
ztZNCU+k7m0gu4Kbth0+c0usbhELi3004mWL7dl9FpEBW8lyMXynMIJI9KAmGRo25o71i0MVLdDL
RQu6YdIfJSXXLwr7WdiL/Rxm2V6UegfmVz7kkwFTTqK8LAuK+7i3nrOIi6NrqvFYxSXF9KkxDshd
F4rNg7Ef4n7+oGtcvnoO9MgG78Y8nBCOJcZYM/HlGr3Gu/jeEaq4M2ajvCkFeS9R7SS3fmGcW1Jo
Rne94sxPVrLcHRmZPJGdPETUwMdGwuZOHgiQQON721wbL/YedR1yh+XQyswpIlZmSz+q1mlhWg+L
m925wxRutVU71xNcjRIE5rHDKLRdSXo2yXZEmNp9dObEBQ51ckrgWdMQ+kz4QaGEZfIxj5b2aBkw
gnDkxEduccl+AhSGhUT/NIl2Y8VTc8gNVgDhUH12MmB3msmtJCaqrTcO7UoJLUIAlqKgqPxLCfZs
5q510sm6nja0FzIn4iOIj/bgHAqHT0hnunAsW2O4ZcHxUIJhKnSCxRt/JE6bmx2ODxTi3hik9eDu
48Sz9qlF2xc9+nMxl/l+SvBjrUgTDnYR7RFZLufG0F9yBgpY/72+KUwq3EAzLgPXTS/jvyMZBA6D
gqKp3+BOIpAm/ZzIyPBWhoczsDbkeREoPqMPW+ah36VoBonWHH+kXzsZQc5cxKUHhTyOdHLbfHZs
H1wLdc9dL2coo1ZfW8N9LmW0ebMid43tFybnfWChOeCrHuh9Ti9dVpsPDDcXmC0xXZ/JlIiWcuPL
IHVWUzPGPuY9hnkcNXJzCirsvpv9LGJ6CrMMZHdIZhcktBsktXuyF+L5Notj03u1Ha4NwWqy6GYs
IWgLPBLftWJ6AIAOs9/g0sWRm8QmxevPkY2JL0q6w+g4NGdIkdcj4uRbZnE7u0yf6B199mq+kUKG
z4+YnUwZRx+OEdg9uEjhmD+hBrhqbfjVc1isJGTZjzLUHv3fj4j7Ls5qj25XCdPJNT57DQvUrHbQ
gMz4aMAqZ1CF3K9LPbKKnY1BEoPXwLaiewcKJg3DYtp6feZsE4dVhKBSdzWYSPDuIkxOSE2vCS2f
aNLcE4XsPIrMR4Tb8jZIUvfkMZeNkp91BFeuW8dDQ1Ns0+SQAOMfrjvJxjooRHD285F233h0+Yt3
usOtO8xi/IJ9KTbbGfIIjnOWt5XrBgQckrUyhB+yyHO3Y9ae5tV2WUFN/qWdU57CAmRwk3geV49g
ZROblO/qxxC4FpKO+uJH9dXRybuaKuuLZ5gbh/ifW6vC+5RV0R1sPO3Udf1NKAbMVc7i7pAS1Nve
d4u7aXXuGuQynCjVN6YH3zNigjc66wcfgSqphTAk64twu+dI4pKYwgGksLCQ/yd757HcupZm6Vfp
6Dky4M2gJwRAT0qUKDtBSDoSvPd4+v4AZaZUN7M6qnpccc9lwAsEgY29179MErcNPia4pE2q8Khl
GtoSHi78SWguQhmcOEtTXnOVTq+llNwolmgk60TGqZPQqgwrjI0U4yipSyCVkdEYp0mWTzVm3Uet
eteNtjmoQXtSSnMPgZNug6wH50xue5feYbmzQtqHtpzMXdujRQFaQl7o0aU2S4EiCL28uDnpQnnC
vRHnHh/zpzCQTp5g4A0p6Tt8Hk0E1AhY0V/xjLbWA0YF0Gc14TOLivdJGGLgbu4TmSfWCTp6YX0T
ynYbkW6TWuJVKz9I+aI4NbXZNi1LR5/mlOeCkxNhbBN3ikaqRXPBQEad8ObyJ/FFziRrP1gY2Gu9
QixtwKvcb+k1qp6qHDIVX1K5lWwscV5wH0KEn9tCleeUmx3ZvBvbWt+qIm4qSWUSFks9KBCp56KO
xl50qsmGUulnT361Hzq3KDEFHetDEtOU0wuTRDwo/AAXOgehK4o3lQFeUlubyQp8+ikZYsBaOsVl
Il3Os3UqA9dH3lxfHZpVTJ6sS6lAmY0g6cKxxb3Mb4GoenCqwcyIoyJ0oOlxCBZE9T6tPDIUVbrk
kxhItjw8JYEoIp6nLCyBoFVNRodh+lTlTOBJDF+RAR0yIbM2dEfeuiYnIlPhxX6Jcu8VghZKtgyd
jJIwmNAo9aP7Uz86xuFt1FauohdkVwXvqgRZXzYHwaHATbGUKq2r1OF6augaMvSbCWzpumtvEDTc
41130JMh2mJni/RLrRs3lbRbqGs87TGetkEZPYY1Y5mWrgEWSbG31+KUEqbxOhli9RLfZCqyay+v
AmyXZl8A4SNogKVq/xXNl4+DJzOZkDtSD0fNIqHKwMTU6UhqnjpGr7qsMzjwo2ltlij8IuAstyLD
Ohs0FXcovoE00WlS8KLtB0Fw/SR6n7AvmEVkEFXy6JBBzLBTJCczvgaMVnjXUUPCRyrt0zKKi8rW
dLAq8niZbSYfObgGIUflOi9DCbP2OCo9xqB8aCoRBlNukKHtD/tguvR4dtlIuwXcIHGY7HFKrCFf
+BHCaHoT1WY2eSzmfj8lEu6i0jswPNPwYuPxxUtCmTE0cSImMAWqSY2s2GKnE1KnD3o8AHpppaek
7CCcf4+EjuE9vCk1YIycyfmceLkzkntB0p7R9VFANRgSZyWBmrrs+DNUiUlxYA8Q5rdTqt9bTQxZ
v5+9vZJS2vpqeR1Nwz+0UXrrjXCrkgCuS17PTgeFd5MwcDp1+ZhtcMr56JM22Ht1cq+2Y3JAJ3pp
sNFqu0BG0ua3dsPA2wUlmSBjA7pYcTDeoUR/avEZAFofz0ldHGpU5YccvhgEHMilrdRCNyxmsbeE
W3Ex3IcIHXvukTpCKOJTnq1MSTv8TxXjv2qRYxgW3jT/eRGD4n/2+dGEH23zu4rxvds/ihjS38jx
pNhgyIqO640E6fofRQzlb4asUZBAT6BKOKJA1f5HGWNmamuSYuiK+pcyhir+zTIt2AqozMlNMq3/
VgjnUiv5TccGtVRmWZ+s4tOjkfr5lyqGJo+6peNUuK0ScRs0tLJUJI4qwy07gDBna03z3Ahf2JTe
mSLjyQXRzloe0jjSgYvMRKUgWhPWbGZPRa7egEdezc4ELcgK79CVX0ObHDsTkfWsnQ9zwHUx3CUi
LzCDsq09ovmDy4WGnCrrwDhShf1NC5LpM9Q0PWAegRxWms5SIFwKCxC0UIy3eogfDEu+JBL4jOj3
J1UAvTBuRVfDg9uRC38llQRw+RInWaUpuPPaU6S3SKKfN840ueHBQ5xpy6F6scY7XF2uFQZvwpRd
MQ/9Cir9jHXbe9tbN7UenPrKA7Ule1tEhCvR/SoaSDMtImqA6Op5Coor2SV3sL1f6qTajOLg4gzX
wk41HlUluG3pHHfUKGBoFs+Mlb9yH/kqrSP2E7AD9UI7VJp0lHlj43/KOftG9Yy5WcH4XkmBcj0S
2rGfaayFF7mB/X/urOg56byNL/WyHU81zjvZH6WM3Koyd6HIZfPqHMCHXSJvZpBYNM4N2J+R4K2r
k3MdC8NK1/lV1Rj1F5mmAX7BYsk5oKelxhIlW1HNHF/GgDDQEfCI5k4d9FfPaD68iv3CbqLrFuGs
2acH+E3YWHiUNvTlThGo8OjTK71V3ob0iOMgEanM+Du91EEpY/UyGVDnC0XezgeGBmxCMVpOW/ij
Fk/+yHUokrl+NphPUSvTHY+wpkHEcqkB4LRy6OyU3qHez68qkHHAFKfHHqdWgYTCugczIodJmTK3
LRkYKoU+8yP9h7i2BkzOeJUh1/2qlclykyjb5qF/Dg1uHf7fNGaNs60xJ1zmxlPVmHD2Ev/DI+Ac
m1rrGhkIiUL/5GPBi2OObeDWu6rFKKKB5g2sNqa5kozxVuikD7n6kOJQuJPrOWDbCuiikc6oBA5V
O8/GvFJF3L6uDCPcQi/tTV5xSs259pqx6zwDW4kM3xQeFs+yQF6Czp1K1M2T+FUYDH2kUbmkHc9M
JVpXxi9PqCTxf+T35eWXitqlCyucPiQfdWIWrmO6Xw6IKEYqGV+zWPsR6ZCjVww7OfkYsPeFXQ1L
LZPvrKbBqfRO7Omci5Zx5kXKaIcXX5tYnx7lqzC9K2RlRjI2iQqVzNPh5lC6wREz3iUBLgKAcudh
jL8GK1ZWssxVqeT8CSJykEBQVmOeBPFJIkObe5QBriRkjlodVSBg2+jywk5Tfis/qwC2ev9Zmmsz
Tc4gQCzpTVR19dxHurQSdoiCM3T7PGICD52N92JZpEdP4XYIlathVfhtFfHWlyZA1veY0LbYTG2q
uCCnnIUo+V9qBY+/X6tTeA2nYS3F0q0JA5bOCQ9NBVtiFWDiTbAc7s6DwIx3aLA2dpOA9boZvS89
FNpGc9WX3nNGUXjb8hMaqnHFqlkAs2pd1mA3RQFjhb9dTEePCqECwR/IvccKpE9ceG/PRszfXXo9
tLXA0OPRpPWMdYOIzuKWkEN+2NqU1iVcVTRt6TtW6qodNeUuLWhYMlJpiY8l/rXW3IISM8bgVDZF
vKerRLprTYITIr9st/hfFrZc9ACFFbi8Jc/PbFtgARwa5wGXAIDY6k3OrS95mAW3deLUQTk4XkmF
me7hJleFg1kDnzS+chsH075CDuwqJV/ICh7rmuYoNqCnj71ypBaASKSlwljWoMQWRLkqCjNeBvFJ
4UKstNQ8+d5BDGGxUaa+F1TIe42g2kCJKxWGtiNG8ZeSp54dEPG47gLt3Av8gp2q1YBKWPx3GT3f
YDQfxFbb5jhLYTi4Kk+4TvarvIW9I6ZtjbI3p3lLsQyCo+z6gZht4MmgI407t5OA1LoYzzEcjG4l
RlWqciOkdEAFLztizfsRQ+f1JQkwrYj+tFlyr/T8WrH23DNeWU04Dq/zorI25Vi8FzH60azWrgz4
ZFtXAh69xBwxc/JtRaVDO7clfi1f8MqKnJkRYCTBPVztP0M7PFQA1yuzaWgsdP/WiP8sd/lgURsK
EDlXHd6Sm17FPD+t8VwpjPwmVMK1mfY0t5la7UoFUGl5YWlzaYjwRX5RocbBu8ZLzLMURtNa+K50
xc0wNm8GIdqBmtKZb1/yktsAuucfUeBZTBVGBr6cblJV1tywUwlSI7SU7Dds5kXS+DCzOQy1t9EG
bVPS2o9euxP8EEdjKLZgLKceMwEvAkUUPYiVZeC5LX5ZdI7mIa/4iVr40Zx8LMmS8QKbG+5pVr6E
0PtWBT4CVP9jmvJBguOn8ywTP1jxckrOQk3ffcpM+hdR+ib28VNViHsJR6qQApIJXb4QxU8Nz3Dc
dIbXxpsTvxlIIol8U0HN7a44av1L0OQJhVGNAFmpBG0bqK/0Oo2NFes7IBO8rpsmW0s19bM0ZMAJ
0CXgI2UbPhXplgonWavCte4mmgrTV1ZeK186isglaNZ6mhtIHWCMfMyZ0ojzL+m9h3LAGZvxGigV
X6LH0wD3o55wA9VYJdJZIXk5TWB+pQYIz/I65OGh6EmPI5l7XxGuqIMgbdBiUEfzhes0Ns9DPMVY
baEMmI38K029QO12QkkM8FviTRkoJw1vZPpvdBsErbgXer5LYJ2UWvJo3RLyrfAnooyB+ZKAxydd
l7CQT0ZdwzuWpfM4ic/LnWMpYFOmVdmmMO6DTNAhsoI/tLziYE7qMSVuCkWVUN/0nfcURuk2UTWc
1s8I62NuJBgNAOUNLsberYzLhdNElAwD0cPwu0Ad1owEDWSfyEeQlGg62R+i99a0Gi5rXeAGrUdh
G4GU8ZjmdJVigW6WHq81yyPKEaIEVc9o3UjqHZc82yJFJM1LHv7+UY55c6j6DgL1WDFMrlx9QDyg
oGozm0La0gN/CUqdtwTxtnWNvIrOcb+voJG6ePc9JeLgQD+fj3anBcabD8K6NotCTlcEV0p7v+bj
e15klOtkHZRquZi8fZAnNxFAsdMq4r1pIqSCiF7vpSyt9+TdNyZ88bCVUBPMWmKtRQwwh1bvl9nl
o51XeHBYa3QC6nsvIRo3Zh2/DlfG1hlY2i2Q2SFOzRtVx1r320nCrKxVhf2BLSj1wZIrQNdmrZu9
vIVC6w61epbSQMIYmuSIIPYCYL0ykuwIWdImlYEh1IaaVzafS8Z13GO4/qDNEqFyWVHG3HJNCK1g
8aiYGsnfj60blt38e/o+T5I37cLagstUxYcgOyN2pwwuA4boo4Rtot4cC5ws7CrxSjrttX+E9XkU
cNjYKIGiE+uJa4GlKm6gq8MW+JW6fXbvaZ/6kHn39UQ1r7a6jzyvumNgiN1xuiSBfi5KCr+oPDWM
ltHiBK+F6et7xaMu5nfJLmkiQn4rbhizRunRdJ4gIdFkEuySLo6efC1zqFWAbloMb2F13EepTm70
LAhcpih5aBnwwJyOdIhy7JIG2XhBjk4dkZvVnlr92cAQe53LkrJHxaPsdVHB1PpnXh58GZ1L8Cdt
Rqpz4WDMFojzpBqDwBgxfUePvyNUhbyXBE+HVh9Yh7SH6Eo3B/rqYE6bPJWPFIaEQxVhY+Frmb3M
yZBwyA6Chm8PZlc4nZkIh+Wjnjf+nu2LRyWE6azneCAwUKF8nzb9obEayZV7uD0IiLtDKhJIjKnG
4MRZ2B91LwA9kzUEp5V/TidRO0hg/YcyzdD4zlOeWgERN4KyWpYtm7Slh4fEtMdwUUU2wE5QLbSD
nmU8vFUx2G0tniRFO3kEhnyitToUJPm8xLCBHROBzxnrdarVVtsd+rLXT1S/MP6jFz6p/X3Y1MK5
STWyWWVSm5Q+OZRGSzRPnVmwe3R0OPOsNgVn3O0KF28jwS56Ub4mYSQd64kUjr5LcnuU0gIRr+mT
26n0r8XkbygnxxccxGPqVMNL2hrpY4G7iJtkdBDiTJsLo9gItTNlxtCvv/CF22+V9P/K2vQ2D7Om
/j//W5pH47/E0/NoXdUVU9EhMuqmpcj/kXOYWII8qXB7tk1aQ1cjFIKxahjDLVEy89pW9GoUEmBC
Ik0JtOLt9f/z99VZDK6boqGIf0ELsPGQR6sp2m1tDA/aVJ4rg84kA0EljP/Q2ZdryEatDvglTd98
2m+C6L/57kAv//rVDV0iMwU1mvVXuiWdf0ENp6zdJiPjxHnAWLfWdUgQS/gqdUQVASzJtP9jRvBf
tojmVpP1XzfIv7B4H5q34Dfy9fcd/g59SaIFiiWaJlbPkiYvXNy/Q1+ShD00ZXVLQ4vBT6lCFv4F
fUm8i01dtHTJktRfVgTG4lKgiJAlNXylZe2/w+CVgcz+4y0looNSFFFRsaJWZUtX+LK/rQhguYZB
PprjSZcE5O0YKf7dZODXJIWjDFuP2VfgexJKcLH/tQEsQ1yCDPzx6niCt2JMt2GA2Ki2EEJlRktt
tLceu1wDws1VcFpkMNT9bwND6rdVax5h4/V7yjUmSUHT10zzu83GqbKlcQzx/owjcg0FXtoqLn/6
4BvIPOVxExlzY4vAvA+iF+yhngMpotPo9eG2wCwYA5FhI6dtSd/RIm9BpV+TlEAKaRuTnxb22mQv
38RMLZzHlkk4WOZ0v0yiCKN7ak5573ReUyO0m/1BllWLkcD3pfh1mGXVr6v0bTcwXyrasU1IZ2jT
YuyJ0+FswUVXXu+el0mv7ZO1qga0xqxYFi0fC2+fulfxb5chasIPZtkwWYzBlknkV/g0LXsu88vu
P7PLsp8/ky07LvP/Mvn//uvLgX6Oi+hG241hRURzj62CaOJas0x18+wy9bMCkeDfl/1s52sFDk1/
2eVn9bLLMouRU2CLIRYR/25jSdMnEqDmP/rriN9Ll901fw7RWyahsXRTGXyf7F/O6efvLcf6y59a
ZoP5phBktXN+9iW2jqu/zAeeSbx6QcevWIQ12be8Zhag9upsDvSjRdXTEke2Kt8si743XKSpP5t8
H2PRpn5vNKtUf2Z/rY6/Ezdntev35Legdd7+53DL0f/z1cuGv86SkAzk6VaYk0vDS34VzeqfeP4q
y5bl4uJl9UJBDZJO+/d8PntdLRstmy+zjL2jfX+3LF0W/Bxp0mdvpWU+mQ+/TP3smS26op99TKHF
Iz1FtIYx3I1SoLhvpGz2Nf2ZbGdVVTrLg5b1Q5ZCpdcsis6CTzKkFEMFadHy9ALEZKBYYDptt4xB
vHlIkoX10Rg7YW00wriFfmcXi3zenH30vyelOZZZ42pCP5nto74nl6VBYxzUyA+ozbLN8rHsuGz3
M/vrkMvCZfWy4c9+yzJPjuGMRlmwLv0JiwrMVd67sQycyasOU5srezGjDqHDuIQf3Lyac8OzfCiL
c0y+NO0M6bA6SSsQkJzQPXX2C+hnfw/V8PRtNolOPJbniUpfruFx8R0hvAj3dG22Wxl3S9TtEjO9
TP18LMuQiuIpKk9Yb8/Xg0IlzqVpGdGwV8qTGpUJ7wlJ35IPA7EtwO/G8/lIdKlch5N0DUnoo07p
1+LeQzJAEehShx7s6QrFOgMrWPB9iUXzPJtW+N02fAs0pBFEoHjCZaVvZq84CbP8DhtzzD3zfTH7
+qFftuC5t/iul/1Oah81pXtTzFaaSSoluH0L6aNGsG1R9XRSUfHWgzTde4RG6kUrbhejOAvAda/N
o8xlqoarsDXk1v62xQsrXFZ1rKTH2X9xcVGsCxMl1jL5sxDB2A1oGQrk+QlaPhYXx5/ZZaoaBYm6
BzWO+UFaPuKgqjdGJu0sIxnTmccu7gX/phQbYaNXeuEIMMtwu0tB7HW/Bp2BVkwgya1sdf33jUji
6O+7cbnJlmXlbMdgdCrB24Z4EPI82fwMzBniEkfzM79MkXIC04uE+3ELlop9fsdwsTDmX1jB4C0j
+cwNl/kANi2mBR6/Si9Ti1YNjA5rD59q3EEoIZk9w01xUof992RDTFJby7tgmqCgV+rer0wwE5jN
RK4Q/xBk1j7OJWIK5o+SeIN+pG/SRogbqtrcU81QnZDIhlW+pEEPpHKSebwGAwoGF8I/MDY0uC7c
SuOlRgl7D0CpBLv6fng1iSPwViYSx8yeHpOt8JUHG19xytQWZRAtOyZTaRXfht2m8J8xaC8Gp8IF
sn12P5TiTPVarbcyGTuBC1XKdo0Oo2Xk/D7lBWNLrn04nX3xVhrdUv3Tem8wjjh0VNkKqoDMTQan
eQQGqgRXDN5S5diiukz25nBozW3iY43iRBbBoc/BuEunT1l2I62HtbIP+zViUpIKRQHpJC4AVCO7
da8+6OpW1XaKcuj8J+NTL0hnf4B4ibNFJW2r6JTrjwHu1gnkXNeUcU0+qAixglMl7gpxCzcJEkfe
QavfUKufYNsVJP1xOWWBmg+QNKcVnqTSbq2dYNrKZAtfQwESiUlCj+R4cKTJ5YhecYNBQ5qtZ7vb
9jiad1my6dunVEAN7d8WzR+921R782DERMLBv95gOBRh0jE4WbILBM02za2K61wK/RWAmIqFDbXd
7/a6ua1T2zO3ylvvQyfINzNcFO/k+JjWGFrZuXgO4IqStcT1Va6h8jj7XdyOgIwyfdSNmK+aLxlP
7ufq0RT2A+TpL5Aqif7ajXRKa0dItp7m6oEL4ymf6TR29xgdcEvub3y0ZQ/NKXQUk8Ii7OM148+4
2Y36blA2RbBDaq9Vnw0kyORAkIcZozbZ5gAM09GU3yMcbQyaSaj+E8r+C9mtub4xq81cRTBu4/YQ
hfsOZw2TSikseaD/3H9U65PPfXRAlcT1BjsV/U3Ed9NXwheMIwywacMEbtMh2BekUSou2KiKPqA4
aF88s6r2J5gwsndK2TGbvfSVV5cs3hGzrojzBeM6Cch58IDh7pSNbUllUnDT1FZKW+9WHKx5zdsD
A32sW/NsDfdaoG4DmSQ6ha1LybwnjcE8iM1WGhzxWNxBsZfUq0XEmLhVA6fe4e4N/3AgsITIl8nt
K7oOBN5OyMucQkewvFKPE1Yx7vA6PATVCkoRBUrt0sg77MBWXXfUmvUYrYcNX9OHtgpPtYWAPoGf
rKTP6FUnAou6V19vZNHp5bs+BVxbi1dZwKLgRcxOoXETPlNuUya0+4Aw9MDt9MVS9jWPgr9JpVuo
0NTp76aBggZUdJ7aKtqJYUGZypFU5IRoech8c/r+IPsOZgQYc1fxnmlpJAXRbkkSBpKp3psU8xoV
BPDamjdEy1XRNoXkN9r6Hww7rAe8FqkCnIHGPSwdeDdbAKh7qgOFuu5fyMrQjQ1CuzZbF+mGYVH+
TNEaZ4WWXGLdEUuHo9ToqgIbLRHX/MzNbJyss3JIN5R0axeQk7we6G2EPFJAhoNqD4bNmczet7nb
NQ8MnBAdFYf2WVMwAN0aidts2zv5j4cbULXl1AD9Cg8tjHmuig3nhGzRTI8yVT9lRVnkoXgiM1Yl
3s86JAexxZAZoO8exQpVBELvVlJ/7IDKxHXw3obnCdN3iiNvCT9X2YgwBjd1eO5IdZEpYtjhQ/aU
nvDVvVGvgttMdwGMM0z8y1dFuSFUtyUdAxwPCpEYOR3qluQkDUdBRd+PMzOuWA9Iq0rTNQQq1hht
rIbYTi+YB0kquR6rCtcLxEW31hMZK9ZH/oiuTd0OW9Wt7vH2L9Sdf5kOMdmXkjs8WdDexg2YUh+7
aDBTnmXBiZ5F8EsyEskY7axtTfBhYS8VP4e0TaRJJU/fsRCummC30xX92zheoG7H9ZslHhtyjAmw
BjSiNqnabA507ldwnTEjur8ibRinvUlASNPYIfbZCfb4m6y996OvfnzpcFdiPAn78imtcWpvTrJ/
0wXgbsyIawpapCom5p1Inm25jb2jPsBRdvJwT8k9LN/64igJB8z7uEIxr0JzhXQTNUZmAqcScEpZ
khxvyi+r7o/5xlneBM+heuDo8YEBTQDChsxDXwVX3SY5+y6viUNwKOIi1kxaSn0b/EhKKAur5l2i
PLEJqk3cOleRwqqt7ym5rKK1gR7T+cCLongqRke/jd1qp16UeD2tiVI7jLc6JMRXb9tENnZJhsud
Zrgxdq5/CpqDR/8akXlwb5z7yOXMJZuHIXgaLAe7cgvuyIN6a/4ptpATTp/VUyustHNE/A6aSA+d
o03M/AMzJHrbzUq7q53B9rapzTVdUS5dBWvt7mP1WbjtR73WnR3cW/lWOVNCuUU+LNIBeFD7+YnJ
nqInysrY3ldPGtwXnFNJiXEGbH2uOpWpwiVPmE37fF13O71x4o0CzfPWI8pKfkioUxJKADETCkS6
gqJMZl7ggIljvdx0a793d/AESX8OGjt/rTfFDVWKdiWKG7++Y7iU43aDA0a1Ht1wrzqdTcgkxveV
ShzfedorWLVJzjs2S/a0jWQXZYT0tFNbp3+F5aQcR9ffGnA3zsKH+IjIDl/2+s3nMUj3+UXbphfx
wd/HZF7xSlilOrXLM9K9/CHfRJzVJryYL6TisE56SkkmILD+3eCs3ZhTy9Bb7XKbkRbSKz5ZFq6I
HbzU+AU1K4PL/oTxGvcZC8QH6Uo1uLuXH+tz5mTr7lY7AkF3t/FBtxWHm33dWrbKRbO1o3Ksz91t
tfM2r9TaiPQ4lmfSGEj72ArMWoF74vGGnBTXzMKAr67EPCKcXE90EMbsni3ylbBipHMkdPGl2WlE
xbyNrrn39q/123BMz0h88pW5ofdxlPfZMZBX0xoyuw0BwE0c1DgrKLsnz0ZP6GROfkrW1lq2o9tm
hyqhuMbn4io8h3eUuN6iq7WKrsZK/Cofe7fYaavCwWKlefGf5oK/Y10JQtOpnhAJyd1DScchzfS9
eaIl49bhCkOJhjdEB5EMKqShSAxvp7vqaGIftIvPwlZzjKN2LRzDQSC4Ib7GDtfGi8C+jROc9Mqe
XlpbttFb2XASRBtff/1FULaULnm5vJDbbG/8DZ2SXXLgdniMrqiUv+KzuemO5VtCrwfk61n8ek7P
4R0G2V+EsP5JtyJXgjZGO2iHFo8WStAr2s/79pTJ9rp9FR/CC2RrnbZlBe+Wz6v4SUSBYBP+NT5I
yBtXV+u9fW1kftn4UF7SrfmmPlQvIwVWBiO2+la9RB+q3Z8j3xnu40N8kB90G1X8RX0gOsrmom4o
y64wP3ME/gBcA5vWZw0TwgEr1I7GVrfzffA833Rb4WnAuatcwT+mhStfSUlrTyEVtPlM0ou0zW54
Je7LT+5VfKiy1W464D3wMB182pjmKY/d/MTbKf5c7vvmKbqBgsC/gafIGQ7oYVQ0JlDG59qaPQdL
ozPMbJ7n8BMLkuaJdTxMc+6OdCCSM+TSqCt2S7lMAnXc1fA+vUf3gkfJ0fb6ldStqfar40aDy2vy
mAjv4ol2Wbe19bATPB7d7Fbf+9thN/CDjOfhT/UCc6VeKWvu9+za0yX/8PUV+TOPws20ltb+NueN
hHyPNBUcmpTneCPu/F24wxoI9lC5nlxlL5yUU5OHrnGXfo507WonsP6Qf4O6NaW8i2d2/ARjXCd3
+TLeiRvjZjq24yU+VQe6FNoQ86yIL7ltuQjMbj/DC7yedrBhekuTQ664v49uwsv0NCwN4NJKUMmm
UUFtWz/knwiKaVTElfbesiMyowyqzSrkNfjen3QagsdmlznDjmq9+dbclHvrHUMyQbD7O5yVzDem
qpfgWTt2N/own/V09MkTu+saGz4Cv3t3bzyJD9VNDGll2qSXuX/wKr2Xr5wijpqh5pSf3Xic4Niv
uncSOzg9AZoOIVdwWaiNnWqaJYKuVnK1wo7Mfe+29PDwSbxTzvDzVviz26it3OqGtpTX5OuUnvpx
Uz8kNzR5yU1/4rrGW9EuXeGAVF+6kfdwr1d0gWzpVdyR36sfLdeEGQTTmYWFizfWdqC50TfWjbgR
z/kW1zTt6j9VawxGwatWAc3Yo799x7zK1QhQ4J02XPRjt0LyYEc3nPcwO6lh5GkPa0ZjTyVvnHfj
z/TS9Lb2R3rRbkze3dHaOsNkPei75jArze/kyO0Nt41QUfMepDsIDsNN+zBsFZrnatfblSMcpHtz
U27ooXLkza3paHf0KfpPc/72/r475Jtp2352tBNbLD3t0pa20Tq6Dy/xhTrlur9bQ9GTnmRugRhO
hyM/dDyZF55Z7xFskR9Q/VRCJwtd8XF8G9+K2+oa36Xn5pjRChof1k1wNe6lG0Kbpp23R8J2Ni+i
GznRyzvxfnfDAePBtbKd/9MhsvUrLPH0R/ktuRVIlStWfbItYSPBI3kWE9J7VzFdKJvow2czOPGm
ER9r74gpGf3ivb5H6L+BZ1HsGC9corV0ppvJXSs/WNIqWdNO5/1uuPp7dWdNDn5bsulOxqc4oqeZ
XcxGfsWJ3Otrc8Us1d+Thz7C9r3md9YTJ/GOzAMlBglhSyhC3NGx0mVDYWzE+GiB3YQZiMx7LKWW
j+9ltYf6S9bBCgjAWKIalqklr2GZ+kajsANb55gpMQoBhFoyPZaPf5cn4qPRWiF/U2FMAUUt52OK
yb4NSILpDek+7qdhF/gEN3t9sVOK3paa2thJxNoT9XKohdcOMAfK8HpOlipnc/pRzP29yVM9n34o
9MTVx/lWFP0bGUx+UyU+A+D5Y+ZnwL7a+SX8yCWYY5mqa6XawnZAuwnWX0czqi/NZqIAQAQ+LJNQ
K0LeArMoIsHrMgtgn4TkoEfmg29WKQHxCghJlt3lU4nTaDabnk6zYfGolLeVCjZIIGO7l+ZFAyLK
fRBIOIOM8eysBvoik7kc0KPGz4UC1TDMnXKysePkNBY63aD5jEG1qAiIkWjYWgzhsfEKArOm/Ewq
PA1uKdyA0W4rv0poODknxUdIr+VPQ2cYdotdnq1Zcy3FmMsjy2Q7kAifhyq00AXSXTDeBdddpoyl
WNeX5SElBWcTzTa0y8c41+/k2Zr2Z1khtOG2Cvy1n41IsNrZExe5SbVfEkiW2eVDLACuup4R2IKD
Lh+FIJSyu0zqnndp2rRbL7jsN1a7mMbKZYh17JwhvYU6AunLUEA8Z2R4/OcUkQz597JlxV9ml+2W
3WKhwJ8M78dXiYT7lV5/xmL9KQ6mTW2VBiBueVRF3jONlB+kRpb3VnVOmoLvNQBS7sfZ37WUlGET
5dM59XZ960eO3Cq0RCqoOCxFMjbmgIJlKjatw5ShFoZScYvGOZNcCJ9YHpSt0R0kpb2BTy2tO0Ev
9xNxnPsSVB2MVH80ZLPdfc8tK7CWN2BJg9n/Wrjs9z2/THaDa2XwZpSJyoNGgy9XgMiNPzt51ZoW
UBtbppfFy0dGrXIPEzvnR2XTZfZnbYkfz1B2xLP+c4tl5fdRlLaqsAX+5yq9zy5mazRrmGQ4gIgh
jjyjqJ1Ca/bFlOsRxiLIpodBL5cXON3LubcFtZNdLAVf8kSrEBSru591yxRq6rkNmvgOyw6KXmL6
saxaPkpZ4EdTa1jQedHJzrLRshPodTPZ0lJGnP/eYCRs+X2on6Xf88sOy67LQSODOMNfZ/nrJJb1
P7v/7PN9+J8//33gQfOzdVV193/ZZTkiAXAVEcFg2j+H+dnur2f2a345ib/+qZ/5UotxbbX+L3vn
tdw4d67pK8Iu5HBKBGaREkWlE5QCGzlnXP08YNvTnh5775rzqbL1tySKBBZW+MIbYjrPy7jd3/L3
P/++u983ev9L/88Y/8sn/f7n/QW/bxCVAd/WU6q29x/e3/A/jsn9k/Fz/efD+5dx/XOff93M/W3/
ryv48xHzx9yqV9p0783dCWfZ/O/GAPcvf/3sr2//3Uso/1PXuouZ/3kbqa/54Z+X3//15zX3t/1t
Q/3nNX9+/e9+9vfH3N/ir7f9/RpDmZ8wryq8brm/3yYHAd6d66qJd+3S1+yW8/b+27++Ne4dTvbn
f+ivm/eu6v3lv/95f31BrUk2tW79797i/or7lz9v8/tT/lzNf/y7vy7sP77N/XV/Pun+fn9+Ni5d
sDug5v+rCLZRO/0PFvWSaor/LQEP0/EoL6LmXzFI//ijf2CQTOO/0DpWAJFbog5e6J/cO0v6L03U
NSB0oqkDMhKB/vwBIPErfq5C2uMKFmzSPyUE8ULRERfkT3SYd8CG/l8ASEgF/gVAgnNH0Gppomip
hqYYFh/1rwAkeMpqnEpNiDzYFb6ztZ18ov6pgZf2Nql1g5YVyiN6NBF7GDUFWhCkrlmJJvrm0Y8+
lr/mqqUCQkfZFkCguAEaYENknaemz4DL0t/pyLp7wdpNpZrRdGkGpFRg4KK3XEqx9kIuZErfgTIY
l7HSDrDUTTSTjflpwPEQ+KcK/1kS/bPWTbY1yuE6q1KC0ioGe1BPwyadqdQpDVl5+jYUZYXz47Ti
ODvAFgHbW6draYhfrQmZ88QM0KVJy8RBAxmGvJh+CoufkhRGwVooNe3QxOmLOQXzXsQpMs9l8ojN
0JJ/IVEVvA36TujQZ57wuz/LWW5PGrovhjFvM78dVsYANiZWlIQyIn19hFAOrdgoZ2Q1/IeSsu3s
94WtTT0U3WhAsy2uX8UR/0W0FJf4NwRkXEJw7zQl2oYwE2YjRv7Hrx7uX1pdxuGzwtlYrLkGRiOV
B2/CPHKTYGSOclisuFmsCGtarxK9AOEJraH4QePzmrqc15o07Muacks0DW4lzXhF6lrhQjWj3WPl
lEu7Do495dUpnyWcs6ZbPUxb/HQGN20AYphpsdaL8aSOLZ0XmdjBSMZznfYwvQekVvsCbZIex70m
VtdzAtx2jBVrNzuNH5GKy6rhlmXznA1IGQhjvkfbGGpUHadeiN7KShkKbDiskykRU+XKFYGNzsW6
MHJVTd/ERUZVHwU9nqAApyvOXnGTOplp2DtFUO5HgRKZL+2ToVEfhQGpj1AFjdAjJHDWFxm63DA/
fC1EslYRbLlLy31kgTqvikz87ailWIgK6XqZOvIkNMcE5mKrwM3GJsVpx4jOSNdmh3zU099fuDUE
bdJLH6WHpISx2NSoZgTlKZDzd+iSSKr7JBAyZA7BJLkc/HKTVWa0QUxJcZUQgy7UH4pz0SPkYzQi
KbsM0n9pHCZJdQxE6QmiiS2Hc3syqYlBBIqOSaJ4TYABAqEzRTFheK6MCSBelW2FBB25FDnEryRv
Ic/Fh6zUm6epocAfWlngRgZ9AZkWoxTfdHLq3Je+1LDQXB8pTuorfX8iqD4LFRoYRT5ODp4o4arF
Xtnu9MiHsfoQDLq1y7PoUWogCYwohtP/kL5NVAgcAVa/mGj+EZGCjWBZtWMI3eTg6Uhln34iYuxI
RqrI9Q5+2m8R/kfqCF16vG46xVbjGl4gOBcTMsEqSxH7Q4wdikGyEM6R5ep3A838eZa/tTp5LrpW
8Cwx569rGhtTCT+zNxF9L/zEDlVza8Yh3Zxqfi1g3K7UPKidqSzO4kB5JUcWYywiCGoJXIFC1aC2
GIjhZaQgJFXT4EhR5vkjZFk147knwinUZzyip+HaFxhnI2KQQkXjFnWKGCZakroM9AZA5ZesFC9y
il5qVrUbrUInwFeXdpkw6mggVc1DINSAvh/HKt2RvjK3IaEMiU76XmDJHppfdfhuqPro3fRMxktF
/kGRjrIYWjRoYlIjHcnwk6Z6wwMzdlMTLHw6J4UXqUho+sidrfomV72QepGWh/MZYNKvKhgulb6q
ElV3sgqtjmr2HchI+KR04z5B4WTbKeEXMvMtg5d81RgWoa7fr+R2+FWjKuqISfHdpsi2l1h5svMC
FmHXRH1T06laqok9R/m6Q4EHt7f4HBQQqeNQUleBf8mC9Fffw5Ku1UmDBkQ3cy7qcz7Pa/RIz/Ce
Q5OieqjNr5YKt7VMfWeq5U3FfJua7gEpjGuUVh/5GJ2b1EekRRcCyBdWsipnyBzAxT4yLHp3Zayt
TPjkNsJ61FJ1g6MK4c3IoF0/5gYgChBWeb9r6f1mVPe7uvzJb9CdzmmYjjt5Eh/0Fv5VOir7GCIg
LNJtmOEdr04K7V2Ndn3aw9gsafgbIk0p3VReZT/9SLGvh4Y1/ZQRsA1ahAiGwhXqlbcABcUVuoiv
oyg9hGGnraW3EooYdI8A6SEVyRe4XFTDI4Nyq968Rmhg+B3O8oApkPQUoUAozXyZ8/5XR6/Wb1DF
J99fYM3AHwU7lH8VM2oS7WCZm7KNi5PVBHAnUpgNA7yIwnyT0Qw/FEbAEBea5WEbT8s4HE4igolt
C8JKjvqTMOVuX9Y/s6mOAAkWIyU+C58FN1qgb31kfkZRdOwlEBWSP9YOe8tVqJuLPHCy+nF7w+h2
b9axAGlM8EYrOAXazq/G2S1zdu440vw9KOHNkNcov8im76W9uJ+Flt+xPmCQ9ttk4iKjX1Gjfaqd
SY0wUq+VTH8ioYueWZSx8FuvbestFtWnKajUYxfSyYJrgCNFdGHrMRvevUH6yRk4N/AE2ufWfJ0W
/qc1Tm4z6SdrMD81oX/RxcL1FfVmcgKh0Jog1B/YKuziSJ7eq0ERnDKZKKzK0hZmKHUARfogjCi2
XfxqRHQzq5pTLUcj1ZkM+T3z+/KBy1u4dRP0Tg4OQ0sOUBjGbSRhMQHAEmfKbrqqLAxnqOw2yH5Y
qvNWCBEqtNTO03nEUyYTylTG2qoXzdWmcIiW9poVA8zr89ugpFurmrpVFy2QB118a3ztSUQerQ5K
9bsaH300bZxZBzPeZXBi0OhYBY0W7jsDEaRZN2A4obCoAe8OTxOkBUob8N1Sha0rlm5dxlFawmem
36dI4UL/Z+PBdCqssi/ZSk+tphzFOv+SW+0jaF4ga+/lSAJnLiNJxZTtTNTjNm2oXft00t2OhksO
gCJvE5uJ7mF+uZqT7Ah3fRcP9ee8gICq8Wyl6hOsraNsFj8yDlNNNe3kFgLbFNudVr5KkwmOhikm
VsK0QhGJ2eiV4hyue1EBW0OcDozQ/Mq7X23YdIgVgYCCmowfdVp8j/5uSr6Vbl6H0GodKTDemtw/
NoH2oxuy7Iy+cYvSh3LohWM79xSPY2AnqWa9Y3PmOwqUfQhp7H2lthk0IbAnMz9PKbgiwTc+orzc
o5mIkmvXoiiqIdqYWBTG6rywkYg4hcCEGkI/Jixoya8Zwtqsz49Gja9V3151FHjNJa4UK2WX/6hK
cIZ/0C7lTK8Ko9NoYgkSNrUXGByksazaUiNsC3bwAuor2ppelL0JZXKe5+6Q5b4rmJuinxwJqUYf
QOQILEdDCsaI6alKgXhtpQkAS8bWMmL0102QdE19i7j/aLfj65zV3RKc+htzBIhnGPJmDGWVS9Yk
O2qttWShLiBbA8SuhHZPRCaAKAdNidnEHTrPB9sPpde0FhDP7SW3stRvWM3rVpU/LCSs4kD4MpDr
Q5q4AjlAWxvMaR3MmpMq6rYvab00hbmZkwvqEHT5de1ZqqGBD3GLU19zlJtYQpSMx9/r9SZX822d
sNGhVT15EcglXeEczMoYRZ5Fmwf1xTVTBljuYuB0d5jqlqphWC1gzfs/NbOzHBUyIUpQGFCR7y/6
AsuL7t9HFThfs4MAe//Zn1/IjD2+3ssL/3y5/8mfbw05xC8Z//i/fv4vH39/8f3C/npNksR7RUZM
O+lyCHD313HCQou9/5N9H3ffPx9VaRJQ0CEkWEfXqeguGKOUAP64pfuXPxZbf36mL95bf77taiVc
vKw0359cqzM/s/tn3F+l/p8v/f0zdYdCKhvkAnBvFtT73ehpzjqq/hEETs1fXJ3uP7y/5v5FWyqm
4+JD2ejPqGUH9l9//+fbPgHMhSFyaINdDgDz/u8PkgodBA0jdEelj5qW8UhpAkjo3Tr3n4GIxQEq
bRU7GSPfayaaWXdPknDBJYfZSFn3/s9OCM55m8FMWVdDeBCOEFE5rWa4f9I+jq+mG+s2QanvclLv
zNge34dH5QJg41TYWBz3eyIXkF1X8F5IV7zOr0SkYOOLbwxrXFzfiaR30bMEqE/NLuZBByyG6R5Z
kI1Xzi0+WQ/0N+fX7jiWxmP6bJ6VcV59K2jDFF49HSTiYTt1aMjCmyxh8dxYv+QqNNLlgsYpIOwI
naaVYGyiT1rOYuaK2ZoGnLRrF7mBdfudazZwvmyyceEp+o9xUcJchRwtjvLVHCmjNjTulVe2Eup5
Hs0uRBTp+4Gk2NPIlkJnyGAgYhjnCBcYCB1H2hGIMg5Bz6qK5/t6BGqourrZP2SBfU5P5nlmt6DH
um47T5TAD5PMhks39glF1eKJfl69MGsBCeQhKJI53MryGxCGUYxWqBOMwpGvwJdMgK43cF+zjhkk
b9PTa186/BGtTpqzjbCxbJ2UFTH1Fq+DZMc+Sq8+ETZoQ5Ja7+QOzRdOdVt99sE0PI9PMY38z3NT
eK3vzBt0G5R9esk+2KDTc7SSwGWk4CiqxxCkFOJfC2HFAamzkgly4Xtnn5b3ZlinyR6Bd/qoyQr+
DiVnpBj1HXA7zLdWiQxWGFEILKTAy2dO/IkRw6Z2pzf1VLrfJKbBwTq2aNC/0dsRPiANHWAha4+v
oy2f0PUFo7Yad6VLkw7NTNJDmFX2uRpW9cZ0zsCL+fHSmeZrQXfVVs/+j7ntV2iTbNR3/9ncgjJZ
6+foqG/1n/yL/9JwBYsFyOQrukrV2v8RwOPDCnCYqrgfueCL6ZsvA6CA4WJehbaMDnC20p2beAYR
aOtnTkVoKPoWzeZVQTLqoHP3/g2G8myexd7V6OO7I8oMwc4qnEReydqZIpIBpdZD+y5drRfYJu15
t7iC8/hoBdtDj0FxPoqHU/D0hreT5NBA3hsSLXmwUSmuqhrtYlpuq8JfqWhRYFdnjyCt5rX0BBos
uvoH7eGmPD1F/Vawb23p1l8lCCcU8IBrCYuusd1dn2On0xxpD4ySlJaF9ziG6/S9VpyMtZTbVHMa
DL/cpCc5Em7BY36aXNjgJ1Ah8ya5DsMKK2B2nPW8p68+c/cpmBMh8rbFdZFE/QBa8c+fUtDwgl1m
Au2klvLUFawAr1Jip2F4g908O9WV941P1bq6gT9hLtvtBnu3fAAJV740BzIU2XpR19RZqPXY8zeT
7fsYH0YPDVAPD6zooTvWp/bS0iePppN5HJGLjF4ioCggH7ybuq038IFTy4nocru/Z8oNoJFlp+So
Kzyv6tfvZF1vEIV5pubD+Z23oFO5FPyBW2dSneQoPPjgdVdoNFG1W5YzD5NZtsebK9gtg9ncthK/
HoADJb61yk9lfvSDrUGNYxdke3GnfQtgtOxkOz8Ck/U38IZmfTNW2+ghPAOWtnDAPCKv80GRJLbn
18gFfOIlH5Gb7EAwRnDPV8UjARMjV6xLc9Vnjx5tRuMrJkpxxeO8DcO9VyArIzvZw0dRnuXH7lfe
2YxKLXidPVfgZ209cxEfiB6Qnag+mwVHRX+f1esM9Yf8A6BWlF6IdCllYdkVralPzo5USgjPeiX+
B/MBjoSlfvY/gHHy9li1HvoJ1upjBoJlowIvnmJl9QUTGHlN1REetMpLrr4zvladY0b8BHiClm/p
4VKJQn//BCyvsFkT2a1Y1wJYWlv5Gm5ISM0ABQeXLQyPdHRjmCxQ09wA0A64vemKZcPjsO4NRE5X
855etA1Qtv7CL2JekRvJua0g8koaD0UZdNR0UPv34ijxiBo7fktgpGhAG8jGQfK7RWAXI3rZB9YI
uI78Sdk06+6KnSioBPPQyq7whADDIHkLzArsYWADMCnckUc/3IATgiTlxLgoXxyWHIGVjd6/s8C1
hmBbfABtTTS+ZQyqdfAYcdB749dEpCqC0XQo/7BB28uzX4C3n3SjwHLhciD+KA7J0qwfQw9gzzL3
kMMUupds3fvLY48I8WL5icJl+vyB417xGTymF8zuTk9conirL9zwctNHtp7R30bhhvW2jc2Vv228
AReRh3aDdM39/8Gwnb+AAAEzA202gtE1VjPgouTBQTrbf8zPQC6vC5JS3QAKYySwqxzg5if4+q3T
bxGkuXmb1RN46GoNFgG05bwG4kYA3qDzOHEk9YkdC2sZy5NrduNkYBtBa3ElLax/rscuT8xzjjds
XFaiKwIMZVrFP+YvBBs0mVSTMwqxoVXDWkE9mnHkJOUG78C5r9xrkE5zpS/5lu0MtvPU+jbAQsi2
T30Ovbv40lrerJ2i3VblIPI8UBFas+Mrih1rB9BjbPuYGhgg/dwWQzb/EaGMG0LUdtzggmo8wCQC
3PyC6HvLZrmeH5JnEm9QkuKVhXoLEcFlZ1P21UfsVDabJ3tGtQrBi34Z+wEsaLDy0K781HfllmXw
Fnz6H8Je2VZ7iEEOBQAQDh5H7K5ozlVDPr5Kz/JnsMePA5JAY4PYvW9MDpuTMxoeSpnpyxkRVRBx
iByvaqt/4OE0V1NaM4T25C4PUeHIABfmPC/TtFr3VI1A2Zvgp2KX3bHxRjDe0zb9zAnR2OtAFHsA
62OHlW+ey73AXkjSABUspf/+MhcfYKwJeBZbHPB+2Vnt073K+SUkdoIPiX8A4iYrnpRt0GM1zHU5
XEJKvxEcChGcH49Wx+5UhVfiSU+Jbdi3NQAtYbN3xDWaJwfhYlkAkbwic1trJXmgKBsFaPqq+6hP
oRdb53JjuGBFqWY5voebM8jO4UlxIthW7vA4nvzhFFRfKdDj70p4BsRjjz8K2aSsWEc0LHIRnRxA
VQsj6yx15W6uMld4icHEYLr6zV2Zn0HcQHcZ18KmNT5Tk8nRbUunRRvIB0pfpq64RX6U44oy1Qjk
i7nkH3JtBYpUWAv5t/xcT3arY0nqydhrmLpM7fsIMLz/UB0qCSEzhW1H2mBxeYqdWd0oX+xtnCcE
0pKRrdjaWP4dTy57BBVfWx7hSnXFJqYaKYxtCVRZeCd2nhB4y667VXZ1BQkroRvHxuEQghJQlz2b
x1ODeeJTpR+ox+for6Bi1Lvf8wKkx7XUXMBuDk6QfQNC2p3lq8LS5rhyQc5C5sgfgUU3dn2Zy03p
qTf1hn9IY+u3Ya2YhBHv5Yl1brwmbrsVQf9vqZjIpj1xPfOK6soqe5IW/yE7bNEvgWSzo1SS1FSg
gQI6Y+CgP5/MdtF4EbsYKx7MsK1f0Fgm3pGHPbaeMpWgwo1zCFXpSobIp54oqczpsY484QlIeDDa
NCs+jDdfdUz1Yew9hq//ESTn93iw96UcKThscc1wosjVt4x2ehJIPPZNvC0vhC6UH0WMFFTkyxg4
hMF4li7Lv0tekh0+lKznKUUMacXZ+6wOGy04IDGAnthx2olu37nlfCiS87gvbIxReWItYJ10H4o3
QT3EkZvlzkcE9wzKCGGR7PrrEIDfinN6foszu3uoz9O1GNxB9kRULKEvJOsucSiqiNcm2gj46HIF
OkEazvAIRV0m4cUf35EcLFDTImbAo/ujhckSr15bKsyE4CHiuLb8NJ9GtNw8w/LSyiXAmNZBdyJA
naHnAA1NtROFRmPXcQqIhBixAxq4OvrL6DGVACJfhOSZps4OxKg5bLUvJD7C4Zzi7kX/YAFLyp1D
YiZt+hKzoke0R8Zyo/jPaezl7AYFYOiRptuqUNjN5Duatim+ahxYxXRvkG0p5046Ec5wPrbljs0O
1OZtGJ2GkmztYNJuGetK9ZKOklTxHAa0tgSv1OzKt8XSVRmaE03aoEeSgb3NxoZIqb082cEcMrJ9
FThZ7IzdL/IEIIHmhVoIxmyUGkHQ0aNTNHvQKH4DknTEcp0mnm+5k4AbHJG82xhOHqxPy/TbWKec
bpi1ph2TZI72XYZP8TY3NpKnS7syPkyoZRGEcY5oDp2e6TGovDQ8UI5G9QYP52QBszSo9qM1nAQO
apX4U9pIdSKYiEcY+N3HlmbmlQcwfxENRisBnGfCuVwl5yxZo/W84IGBGSPexD6ofprGuRYR5dpx
ZEuyXSJF9bGIuX6VAqr25DucShAybrK/gWg1dRvxDJOQ5tdBDTjLCWLHckfle7qx2Ygd1DBvUDyO
aVrHkHhUkJLEy8JV89rMC60NANz8tZbcLPzxITDcOJJGOy620fjMRbPngFBWED+gFsJRRMDEXjen
j6Bp+2eOB86nVXti3Zg7hRa2d0JHmfi1oh7uEXe0F4C57OjY0j0En8lne/got8Xqo/xRNuPrN8Be
/R34fvuzcJbI00hKo8+IjWk68hBeDWIapugLZQEUZ8/kspvomD2CrIXgRLu8I737FC53LD8AXOsT
Av5p1N34m7ALUQ+OMePwXHql4CC0WF3Nbf3Vv7KX5k61kLdosVMxrNdNT2pEN4kuMlEqX/NTdkx2
3NCqvWibpXiwrhGxZPum6v4V42sFJh9e7C4/oZg9PI0/iypdTaG9h9a3iXQs2xYaC6YNWfMxMivh
7xSeJVP3MN1xpr3gsLsyoFQl+A7TOXUbmYeEfu4ZCdMB+kd+Gi+sLT6JzH1dLdjl4rFbs+ASrq/C
rYU965BfWLysyNSjV069gD0d9lK3kgmf0AO1YaaBaj/AuWKWTbfILdE7pE5C9GH4TrbDeIRE1q5+
wZh5ZLnzKRlJw3mxU/xJilUG1j57NMBag9eGboXOHdcT9Kf4W3ShxoBTJXEkyC/LTXryu1Mev8/G
DrsobipYwO1Z5pjxQ0EJgbB4aZh2V9jPtvUav5GTG54EV20j3ygwCV+J62ffRul0j+hdsqK5Fc9k
z6SsOp6ZWu2JTFV6JbzU7fYdz3P4wop3Erc8cWMN+n6HsRHih3Pk5ZUrEtEyOAgtRrb0TeEogtwm
uhSr6einPolLCLbZA/zJNht9LF5XHqsmYP8TVsmRoEmznm93ApJ8HQePpL1X3AK1rPdijcvX2sDw
HqI5yr/JqdZPUfZLWlmvfHg7eCjEQKeAQwQsJG5diPMI+IvPglfAMuGo1g7tOTBW3dPwkIaevPXr
cEU0qyrnwt+I7zq1D/0Mm6a5MYFgJnEPst3AtjlxwsjzFoWJzxrbkVX5rIVr4dsvQWrYGcCF3g08
69zTxIHRTOWlcoKDnnuv1be2Hg7Dc7j3X+vrwIFJ0gmTDGcycxU+2tCNL7XxWogOcgefiLDhQMSp
k3lOMWHTYSdObqcJBsBehWLrp/8LU2nrUDC9SkyyV0l0gY5Y6Q4rsdCfI8sxWqr2h7J/Gz45z/iY
j2wNK61q31/LX1lL84N6EzmbKvwqG5qqdvKRXp4LWwkOzSPRSPehc1wXtizvWwqvGVTsDYgLyowt
cSzVAbxQ0dGxWbPITKMRId6U/dp6IjbfZy4ZJn1Rp6OGKb/L7xAEeyozD8HDNGzhrU3yHqpiPB+A
isgeyQTHc34hFsg+kAJ6NuiGMVPhuS0JHUHYsk+vIqrP3lLsuMU1rCCEW49TsuanoryHBhpBoaGh
0RzFmVqzGx8aCGPQ3oxr6buDesZFEwnmFE1R0DCrkTjUbPbZi9mexvqJp34UaQB3+6TnVk9WTSSQ
fhUcBBBa7TgoVyWvNg7i9EaFLtd3onHwc0+bv/gfFRkLCM7ynwfF32eKthrKq2U8js0ebhA05uiM
EP6mLDbPSWWb4Q9EY1Tq+IyOiv/a/5WfmPXf1EYsdT1uIBeahlv7DhvagRx/qY9A1N74YNjZWH2c
CjfNk+HvTY3ntfIR53ynTkcIj8zBKxEv2RIFy3IH9WjLQLfhqrr60Evg7762r/xnqbhttFfrqQIw
T8XZ12z9vRM2JF4PzPuWYGXdSzBe2tc71aN0CcPYNU5kGmb+KQ79iqPKzLkBZ0yP7Kh8DOVrsjYW
MwzRhvA38uqFE3In4FjDC2/2JX3h7sbEaLpTQL5OQVfewxqFb0jy+So8cAwVDpsq3Eqdxg9BVOnK
wSajarOWk4cowX3SGzfLgHxwRc3ARkojbCH0kEVzIoIOg6mVmO59B8yObLcXcvXykpHV6PHD+MVo
9a/EWmxr4bJdhcvsY9MjLvXfu2v4TepCXEwtlw0y8tiWjI0c70ks9re0dPz3SEUscaF0RfSEMMid
v9jdxrcM2VJeg2TvvEfDuDnitoOsImBxO3kgak+3TXCcsGaGHsEp/brQ/74kmtjYSlGa8SUvWW9J
7VfQqPxxLUIAfRUHVtojkApjIR2KtCkTV4hODQosDwxyVGEd4wYq5jRudxyuqjstvq3E1R6LTPlq
L2DJkJ7m6cNKJQd9J7pHgJd/Uv0nFSKkkKhZESPoPIMXPDNqUB0uwYikbKT41IGaghzZ/EIAlYgq
0W1K7upuGFClpwZDWAIyIu6RXnKK26C9wloCaQUfbPsmXKiJsmWsk3BHSYnL4gGp6364BZRzfiFf
u6qmNR0J2IiEVUO8ZkQBpiSkSMmOJMl/n4aj8pqf0KM+8WSGjRi/+sRZ5N8mFZpFrdgRxK9xZb5H
H0mwZWvgauAxffFObCsaCbu44oQfOpiAxfgMKQeOJC6dxUH5UuW9zAb3EV6GB9SAmIHJix+TJLj+
McbeS1vzZmlzYdeSGRlyi4uy6S/ZC51kbTpU9vACI+yD15fBAaJi+5VgaHIZ9yxkitUgwR7MIxOc
SpPJ4VOUVBRdBoS9Cw1Gij0k6ks6AnZjcC1zFVu0lNZi8qLVr9m0ptVGM5T8NXnmtRR2KoKLxJVh
uLL5WV6PKPHgQgCjY0G9ODLOIRFf5fJ3Q+cQoG/gN5JJDAxTveatrHyL1FqhvdKdMbe59V4Iv1rQ
MRN8UAAtOLfgc/WRWzjpILi2JXJulH2mvQps/Vyz4KM9s56CDWYAozgtkyeCxwf/kmdGbEJyBRMQ
Uh0sdJ6Dio3rCYoQVxQKmBA4HO3phcAE1xf0nAEZcvVcK+/MPxSJ+Uw9nadbUSCtlrHhflvlygey
kzEeJVvK+Mxvs9puNCeXXaqJ/JuUq7jCQFWl51hL0cXY0FgvWN7hTzn+MKjd8M6f8zlLuuIw0C3p
OQIxe4aVO+K+SsKdnifiwKHlkiT69bTA+PUMvGbp5xj9mbOQEWe8VGHDGMWiY+L6SH4Fn8MxTCAN
FHvIi0ueIiXKD2Yn76mPj5x7Pn5L4ht3nVJsrJIXyv58w+VTWW+XcETjVzJ1a3ZKTj5SagnDPrqZ
mkOKApe0g0uBE65NNugnS+TIQ+WcZ1RlLpqChoRcpcf48S7cAE8d1ht3xdyCg2f5DlfPNfKIFsq4
YPsaO9yj0FxShxblh4W7lhd/w5K33ntoW8IvlbL90Qw2EFa5fuoklCo7010mrYkf1RtzhW8pucra
8t6/P5lPsNotl6CSVoN0W3FnzEnSkxIFaSbqgEbNcq8TiCDEVZL1WEJ6hR9vc/DnFzQSGFb+ns74
8kADmz/i3uMIkRyP22HSKy5XxSLiN7yExzHAi6Q1vNw2dytjbZjYaeMwdAwB1xhpK+5/Lh3ejjvn
j7heJsHykNCJ7yCnh7SQeIDkoCshXNo34tQcfNSn6N9x9hAlUWixzc6ZjsMHH9xf6BIIZEz4tdrc
Dv+bmwtviD60ruH+ie8v4T96pSragydWhaYiYu9lyr7Vth1dAQ0SKE1g0QH/xkPkzZaFgQYti0Fz
uopm3TN6Y+Q/pseDZYHwGbyQx84dcpsQ7VG81dfVYyBvYMdWs4tRXgVMcukfAAMl+nX6ZSnbkrXJ
cBxGAIuuruVIz3q6p3giYOTaXpjzfLgP6llYJB4m4xy3NnLZhXHmfpBcJ7dRMDg78Bh4LczHZS4C
TKH8LC9TaoG+UnEn3GGuAuu8DjfIQ+BGGWWugtfxGFB14jHMlBSMVW0cQxCTypU/CMXDYB3o1zE/
eJR4X/jZupLWfBI99zAl4EY4jqVOE9DaD8vqM0j7uCouG50Aqj6c9Pi0dXsmWXvunmiQIruxrMXY
bp9TIJ44e6N4XBG2gNKBDDvC1rUgyOFV8YlGPlfHOtZCl8hx7LwmdkW4uRkWsfn2CVUTthOre+zb
dySdMKFfFek2U49A2kTZM/VVIx9b3n72sEkqxC2tcSy+QIwlKI1rnqi98oy5TLTPWHtGc+HbRS4e
BBeeLdGGuNyXNgaKBoKDsUXa0OZaBjbYW0B0ZJfkCYTjXG7vw7/KXCo4+OIyJ83qqo7b3yPMXiq0
GzCVjE+SO+TCCVym3DVf0G9kJmQ2ppw8EtYi46M1axZcvnSd7PqsvlDDYzSa2S2SDbIfzEIwBYbs
4HfPgOXNJsw8Hh0DRddaCV2wOhj4UdRcdiC+rzUcean+uCXXDaeXpQhVBraXSqCxTA4WJKYnJYoP
D/UP98dzZVr69O2wdyABSvfWV/Xoc08kTkzGaMfAkuZxSdz/AggyABfZoe76FPNXQbHkpuAjI3VX
Z9cZNj/AByZBTynT7nme+HwnIE7W+D/nZGUrOhdy7o7W2qgpqa26floNVmWv2T1tCMIZTn/DU6S/
sRitfYhdCFXWZb4iKkKSaiL+5MX5B9kDk4wElxxYJWsrhucE5vp4EEffrQRkQ/Y8OZYdppl6v4w0
DFt2Mqp82SNnJqEFIuXsJSVzLN9G2rqBXS25y4DrmJfYJdZELyG5A3s58C46jKCnnIlFMe175RFI
f/VMnQ0kh2XuMRUBGkWF6NFI/TXLYFk/qo1hvCA7OJ+mZwTViw4jU4dHDX20rkgqnEVIHgzLg//C
iIryEWRXvIh/OawAzE8xcLSaja7Bf9jU5tcyr5VHniWFVpGGKG1P7ANbCvUVIVvqsbK6xgNwSSWX
HSinTAqcC58Oxm2azB37sCxb7P6k+NWDAb5fdiwsX+iR9xtNXWfop+D6Bu5M3TENuYse5aveFQjU
WaCY/JCUfJDuVvHWCh/aAAC4F4gsHreN11ApWGkgMs14WwyfwjeIFbYx9VbtBGsz4s2LATdjSnhj
vRn1Y9k4YBCXmdRtQZYr9E8JUhC6wLFzX897JXigs4d6YB/up9zR+re+fV66XpQS0OaPiBHstN6x
V8mUnNB4ApqMOJiIrAVlBCznEAirNkxMHsX/Yu88liMHsuj6K/oAYQSXCSBCoQXLO9omm+QG0TQN
74FMAF+vg+rR9Gi0kfbaVFTRVsFkvnffNVyyMP6BpMpkN91yBwqwPoosj2w4Uj2e2YxI4+BqZ4in
/RPfYmlfag5c6x6MD1778YE/FeHJw0eoD5w1dnJiPAz/aGSPOTOzafkU/CSJMstL0usHVtddGZ9i
yNbeDZkaSyXNfW/A/XwDEeHfe4TJyuXuYeLEvp2zna4qm6uRof+0LCDLnp2DpB1YSSAozwj0CeEG
DBIP3JaQ08PupWGh77a1Otr8qXnTJ5uu/+SCZwYSOg/cun3CYrfmgorTx5EPBNmBu8Lo1jMZkObO
6o9oSwi84ITBgRlOjthHem9MWxPoPFrXxgNnh9yYWp0I2QbI4XAb5QPeOHj2skixGHGz1vf5G9cM
txTvjJVoJjued3BdzlmMWDk4RRHWCvmBk8bKU0BawVGPG5kPmay7XxBCWKDY7wxx4MeHnaZvpl7O
yRjCwYf47zuWsSG5tD48Y2rzdWSuKBv4Z/xX9j7AMl5yDCnOuFtMHIqzeyY4IgC2X4YMnFZ+q4gQ
5sAZvwRErCySnHTUN6X7YsAlEx9LvcefogTJdiwh+YwRrQ9BOM1AhxVXf4RN0nDgngFPy51fj3AC
GMlQifHpvU8W+XuwUZp1+tVl+4Z5AvwJsyjHXAeaQd/B+jvAtABMZnNuQZhCKvJ21RuWv/XHoIBO
SnTFTWCyeFxV6Vexu9P0IwdzEawbbcm0SAmZ8udZYK868aFtbFjCKRWS1Le4mKYohXoPvTNgk5OS
CJzB5Jy0SUyndB+SenSO1mJtSg4wNLIUElXpFgcEa+9pj4ziGg2QGVxTBLUfTB0z6DYQtSSSOAuj
zfQxND1FZjtK+Btt29xJ2jHRN7OIExhqrltp6SOpM3d1Io2tNXNGOu0+a6nzVRR2HsKKkZWrJ29B
xT+QidNI/ctXwZvFV1tEv3TIJlM77M7xXOwGb5NS10REMR0ySNM3ug9y8n+sp9F3Kmz/sHi+2jKE
xMZuw8y/u36pzZyCIoc0jOUHiiKb9iPIzd+kiaKT/RHvUw7ZoM6JDacy+9eDHc0QMa+ve2IJjoNd
+yur4cZtXaTpURb/rwen2wlRsZXgmEm5YT7+/YFUpp/+JAeimLCcvj60iqTbm7+vr89Ux+VXlMXh
ammaeIs4/Y+7qVnx1KjqdFeW88loYHYaWTutR3fE2cLzuEeIi4cgFrr/fLe+gSi/bTJipK9Prx/h
zy8uvw2zk+/8/WKdhQfV0oP1HVhPS27O6vqfrw/pcmay69u5Pr1+UdTNz8Bkkjjit3ATFZjlXaND
rnEifzNF/uNr129cv2YP8d5JJbZ2nj6TQWNtSxU1UF2aeqNTGrk4Iss9a15a017SxGJv3TPfsKNO
r00lxMqWsMyDM96kciNyr9p1Rv2sQWZmyGLCX+DtFGSgHH93udnS+YUfERJwKoLmWIVBT1iWYDAy
w2lLgdBST0EgUGV0VxoQZRyXKA4SVTZB3IF51n5KSd6hbPLg8Tcmx24a/Btj0vd1z4asyFbFy32x
DZxoifLbdlzUhL6brTvlzySv+R9F99QKAEHRWuUPEnqNhHbdTAq9jfwm3Qm7ZhACSOK28mGyrfvG
RN7suBBfG02C90h5MsE53IlWVhgFDZKWAHyumrYEP+EI67KlVWp47OBV1qBWfpaHl7oY8ODCXNFy
GMK1zTocB6aGPr1WIBTuehocqnY3AeK+TTFypKNp25X437RDCWHPO2eRhQta1pAZZbBBR5RBErQt
qhmmY7fNtJ5NCO2ht2KqgH9jSldoMJWZ87rDKbDgoJIjqxX4aGA621rDCCmsJV2vSl4qsz/Ap0+k
ZkCb0j8TMp0crBkOUgXK7AMQSk04SZgO76rioLWNdkFeX5yA3qEcqTax+qeSGteqQNE2vqMPHKBm
Khj/DoZ68WszhQaNZUzELx75u7xKPwIQIGFlYj86BptXTvEYlwxgBsAqGTKPmsF2TOLp4bSlEZKm
obwUjf1kL10XUoiDD4QI1QsFrQfzKLgbA81dowxvZ8b6rRp4x4ZB5FZn+OehH8Wtyd7lkdtajtFM
YQ/Zs46zN6+nGjXFR5AG4hwNbHCFQGhaJxGhdXSG8JixcrSn0xArPEWxnD8RqoVQgkh65YlqnVtL
eW9VZC/qMr8gB9OVVueuVQ5WYfXDrAcYUgx6kaDMJ8sTr43tUBYrY1cPCbF42l83GBPZUfSgy7vO
kcHPZIEQxSbQjn8iaf6QJlV/GGpxk4V1dRJGe/E8Evaypn+XkbC2WjdwVbh5V43hPQxWwr6XTMk6
j/xkuYjocxJPgeZ4X0TL6ZtZo21LXferIXvNiApn20vqEYNwtZWfkHhHemB5GBLzRIqBOGiYtOk8
FTCVNOK9dHjLEoMp0NxnW5J/5Gpyv7zI03vdIuxD9nFLXI19dDCtJnKB6n8KfwlHIufIsJZSEd60
P4rG2yqSQM5t3ZzR0/QndCunPLR+O1OHgKYGOGMLYNYAIakXJyGsdGekyuZ23fQFiVEmbgQS8WzX
tZjYQY5A5nfwlQeLzZ5okuo0J2lIdkcUUsPKDMWXWVTkm+FBG1o5O0HbPeu2fNcyR9I2WLvZyW+X
Kx2lbkDOqJHbZy+ePvysTtZ2goFwjORNI1FpCFsYqb/dYG841l4nNZJmidSmDOB6tLNOTin7SNAr
LHpCxN6arnghLUID8RoUsI3wDsZAvSXsytzakXcsyLJC5RNO62yImxWi4YNlGvNBO+X04MbxPq0F
RqxR8ZGH9sUvIa/31fhsFfRxAzI3STJmpInFGeL2ze1w+/R740Q4enxjLALJepyjreN3z5OZjwdC
M84NpwbIEfZ3FC8prc630PQ3KK40mABV0ZJTPDLf1VFKI5SI+U64zk/ysYjXw5Lj0CYONWEFENVO
PT0hIixZZ/DNWjUeKgs/oipmimxsEcI668pBpmM28mlC/3qcIlfvkjDAN9ousVKnkJF5hR907TwM
TfojtIJmy2KM0XH6LCNMjvEWOgfR7Jxs5lkyS+wfPfb1ewcqVtca1kl77zjhfI0Tpj+FTn5PMenf
thM/V+sIyemh8t+NZFbnoK4ueN3kuxTRMeoBE5dWKBJmyDzLr9uzWdfJObPil1Iq+jwmGVNuXSxj
Ztn0lcZm24s3xAa9cJWu6saoL7Loac+Vpm4OBE6pncEUMBJPrtFu8llIbK/r73QMz2lnO9BpCxy8
asrOSif9OafbzTPGLmRszWs/s+RpCNWPPrW7Q4RCh8HDApGgHY6IUrwkWbN1veJ351noAyzSSm0m
26HWh46Eno2Q9s++wFgzdsW406qWxIOoQyMmtlrXlluhaY88HDQLM3+xlANHo5seDC9iKOaoeVP4
xZqw+RLhY9Cf7dGhtmVpGTDD2ZKfNBCPWNxrPb+NVX+HZT4YQTY6+9lURAovoapJjJG/1E8uqOFd
6q04eNXOsIsE68fIW3uSwKpscX5Cv44y2g4P9qhyWgujPfYCQVInARWa3s5/IP+50xPGtwoXyFQG
RIsUqCAo6AkubNhR4c5b+KTGqVF+lSkZ96nYUL+7v0IT7TMX+2PpWkDlnn9ImrnbFxG0DhkPZ2MK
Hi1kyKSOBoxM/BIC99qounRfq+6Z2BqWdsIvbixJszVH/mcyU21W/gBVRoJTtXZ0kCaQZlZ6glCQ
zRRss5Hm0FJQTfoYpikJWzC/G+4Z0xp2rlfBMk/VBdXjmJW/Ee4TPSvFr3p+bVrlr6KE0NBS8fkl
ipd5DpLLFOOeVcBtGN4md4TMOh0zwz5Nc3rqm3Y8t8aI3XD8FQlJYR61/UtsPGoBHz0LumYbpuor
mdwQO1DYlASWYSfgk74Zqc+o88KdcXBEvW9qRrd2PwIDzBW+TpT0mVWc4rZwH0TWfVo9vuU25Ubj
A4K3/vyahBAxGlTCxHJwG7+TGrhxo7nfCEsxbrZCtqA5u7XGy+Qk8XmoGaH6qbPVVsCA0KPJoQ3v
K0HDm8U4NVekmFqx99YmwUHbwxsbzqP0bTwqF0eJeqe5Tzd1GIpzHeQnYgt61OYLxmRWTyOpHYcU
HtyUj3xIG4GvAKB3ApfxYOegf5bNpm3OIrHnOw+LsAvGBMD6EwULCIEfq25jjfWdg+XZOQsYvY4I
cbI4RUmazljp2tmHX4XpuQ0H2EFptpNSALmOAocHbVZ77a1je02PJE7WaOD3PVk/HZndzYOWFytv
X5Cts0/6sDdJhzjaNkvOOAHuTWVwn0lOJUYRsJpsh5RCXKBDU+Oeaj2AmPV50dFQNAU2AeWF2OgU
BJzARC1rwsii7pgq1bx00Ba3NfN13B0epWyBL9yaU0amGZ0gU/rGKoGGW7dEvFc99elAOywQ3KHo
OiSDbR/cILjvGjPZDymZyhTfIGdep37Qmta7Dhk2dGBeFn7eb/JMvE8BdLfYbU8akTGgpfXeus1d
UTkBDKi5Xy03j8ymDc0jB1dId+HkUpIaxbaU47Ql1IK81oQygkyFQz60a41DHcWl+15R+26cwvwu
2pKZvalxCtZtfEqaPUnuC6QasYw5XOAh49pcD9YhVAUeoFWB3o1lstQoLRwfrWzY/XDM3L80CmS3
siuinxcZAoTP0hLWaQznW9NU1t7GHGJPP+3oeakKoK5nkbkd3Rk6I4QwGmqyjNrsYUiCdBcPDNez
RRZZkesNf35yzmaY7axCSVCzJFwFYjxIjfzI9waaPtwQyLEhylJmGZgUDm+uNTuUJzsyJTA1tqfo
xRcKvmlWoh2rrNfoNfeQ4KcU9djlztm5I5wOEVzJnmeb4e3kZYtegPFJKPJn0wQXka5l3RNPWoFU
g/m5UTGT9eijlHfwgnBJhoAGmO7qcC4xWq5O6Bi/m8lLjsFcJSAn3ftAbsJslB2QQ663c2Udwxbm
NjHF5bEFRisjPqzpR3e9w8ntZtZnc6YxFCZ4tW9CI5vgZhipKbZV2b0aBqGwjo2XU1qn7aGdoKPT
RQA5JbD++xkfQvQvXX9r2Cq6+GZ6Z7va+EG767B3fs5t12CbdlIyAbHxmTUOxmNVeoewpFHwBqaa
Zsj2nfdM0UvvlmZoXWbOp85iCa85wbfQLQj8jGb4W/0rmfPEzoaC9slnlRPdviIuBQFFUJ/DAY/F
2c4PGc390cPb78YlM6lj0m+0ZrjLmkyhieR0ImneGXNR3vRaLF2oqY5T50CcjJgZDpTOZQ4z1HJQ
n1i6OHhF79y7Wh0U8IiKwuQSTwbU9qDBy9nH+7dJHULThcna6feU29L4slEWnHwreR0TtlWi7orl
auGGpoRFPjTi1mbhsw3ttbNYRieJ8W0duT4/0L5VjnY2/dS+m1pgsZgk3KJ1zSRnfrUS8zlOGRXO
irG8H+gQ+j+j/nCaZgbUzXucNBa5IRFDSrjmXQ39P26YfsSxou0qsttxSWr2tNqZweQx95hv/A8d
Qb+e4hqqhiELioc237TxQz5PL/M8ISELAICHqrgtu+55jss9WbrRUy5+dkp9jmkAiTamlayBOda8
XSwBwW5tknG6sUAdAoPEqkb4Cv5R+dklbs+OZb63M5YMBR78Hm4DN4GQPtxb9dgFhXrITP3taGQk
vkAVopJA3HRelj2JJH+V+qWuKvE1u09lkj0UY9schnJmDJSOy9CZSVAXALdm7mVkQ9qARv1WTaD2
fcAsD98aDOHLOdjhoJSBLMJoxL/llzEzWbCk3qgJ7ZkBh29jZT9ZsHA1TUOYiSXre62Sz6TKv2ov
akB1sd60wuFcwqVU7Kre7H8FnWlt5GINkvTzy6/Bt8ZbczA2QcFBwrcCezUnhAewafPEvrdatfcy
IppK3W9LVvDVYI1npSLnYEcOBX98mYtKgSV4jC7qeT/irrEapwnZwYBxRIK3p71gLoswURO6Hkx9
DSBOXE2sZ4opu75D48voouHejRv3tQyCb6cwqm06dB+l5IzbSVjvplneObkFIp16286gKvLo7Wof
KY1roAYcygaJPoTx0cUJJEC3xVnn9lkCMkYPrkcmgAoU1uMOt+eNQWj9rQrqr4QxZd8Xv0WoIxjy
aFBbCMysNGFg/jIK6ERWNE+bKWeOnDCMM3BtJNvoo7RQQYX+duqa6tC6FcurSysXqvjn0HWvo5rn
u1zcBwVK42ww8h2eHyXcRUyVDIOKuQNLD/gbRt499Fkbb2PdDTf/3+ytnf7Ld/l/ZfYW+Nif/bf/
8d//JIL+H2GTy1Tqfzd6u/7CP43eAvMflvA83N9cx/s3nzf5D0nfQmioZwWeLcW/+bw5iwUcHoku
ybKS33P/5fPmmv8AbQgAIKXvu9TZ8v/F580iUBEft3+LbcWjy6H3xYTIDUzbc5zFB+7z12NSRkvI
63+dir5XpZf4R5KIf47Mjfo2Foyn8SJvAjRqYfri21Ny9o3u3CVzB79ecPdP9i8mP6hol34UZOdC
VDgcVf89XjpWZ512WfKcUIcMdf57WjrbaWlxvfd+6XhdWt9h6YG9pRvGRIMpjO+carM9kw9r3g76
OWzN7FCUsGRJYfxhm6bzMHn12ehG/OI0CXdRgglTaeidLENip7T/5NbAWW3vIRGEqxq1/jlqPRJb
6OnF0t07g1EzMXJ7ZFPOxqgYCdYWeGGZMePKc/kzDlLzrrLRjeUOM6s0mm+FZ61TCQMxrF3noSnl
tycB/LpYfSeiz/GYEuck6MeDC0CBp0209XJuPicsYoSLjnFy3Wk/6P5NJw6cSGpGpfENEppZb2mN
zxn8x9pxL7Y7FB9OIBfTgn1UzdPDGJYmgWj9gYKrWXlFBr+9stNdyDyW3sbcRgoUBkgY7zdwmdzA
fcmq7zTjW6z7Vk0wJmvlw8yeRHJqa48WnVELhq7TfGKqsXfzwwQQNF4RIbEPFoSItmcTLJiRD3gk
FxRpWvAkb0GW2MZv3QVrwuZsNQI+uYBQk02u0BC6uy6Pi50FUNUsiFW3YFfhgmLpK561IFvTgnEh
BOoXzGtY0C9rfhwWNKxDxbRAUJYgdCNPvBNTOdsGwghGKDdeD4urdt3fjlOenFD3p9Joz+loBOdQ
+1v5kvXoUOZgvOQ4vYEbxx+ubtS6tc2ju2B5ABq3rqgo4kUy7pPq2+DtrYbIzOh8C2Nn0qaWCzqY
LDihAjC0ylBgOgAyA2h66DzYQ6nTEk8d5/16FujuEjjXSgFJVtRUnguSYUbhlwWyvXeyDgbSgl5m
C47ZL4hmDbQpFoxTLWinWHBPX6r30oxHcuf7SxbN1YlGkdAf3R/YsQ7Ci/A5tuUG6YxfVeHParoD
WYseZLp3FOyfuGWowgUGzQYdW+2/CsOZT1Prw0YGmoAL8YBFrnNRC6KbWr/dFnJvbAzh4v1lrloj
BP0vGZB5NESM28oTd9y4BrY8FW6NrC9oGf/2yU9KbHyuMumuYq+QZ7P6NMYOHqIq3qKpx9zQRxBt
t9iDMKO3Aw+02g5p8et0HSUNLApcrxy/ACbuLb0yhHGnF9y7AAD3GVClsXkofHM9KCqc3AUptxBW
+FJq2HlyK2sX6vcE1ZhqE4w9olPBUnrVT53Yi77Z4qDL1q5A5gcUjYnOo12QZq99jpkuMH40gudP
70meQOcryZfAX6bVLFxE2EJcacwb208wwVlEOyFXDfwQaxbJXqfgSnEBwcG2kTVW3QO2hr/dELYg
WG+UKPyLRp88AhMffSAVDHfwRKgZNUzNfkyLT9433hCZd6greoqSqRmODfTKXlXhH4KyD3wIdWsX
Azy9jWjss7AzNl3BsEPNMPLM+Llg0b6RUw/pIK9ANnt8eVo8+1aPbQWlbA6hIgk5AjE9RsjOsaVM
Dnad37mdpo4T8lPF8bzKGalsQtnAcF9g+CkbMMvqoer2OSNZmWLDICm68gzBmIYn1MtmXQh/peXC
KXHvZACdIQVWXKmKofkQZnQRWAsFOMWt+uK1nttsy0bVrIo0KeH7YUDRIAewsSzIq5lCffoSEcP4
MQvRBUbRtnAnfz3J9l2OXD/uyKdsMFJn2O39LL4ZhuS7rGznQ4vzCubfTMCr6RyQcr4ekvKzGmGa
hV52Syk0wTbrDTBG8rlCrEfiq8GRJpilrYJDWdhw/m2BGsX4ngMwxGSMwbdIa187+puqD/B4DBib
JU70wp67BVe9n9sAU7veWvR10zlNY9aksvigz3k2zPBk6Q7+GbIkGRGZ2BvqZzMOGwOyWWuluH20
1iJqs09x3kVPVPePjSrFdh4hwTiuIKhqaByc1hT+JShkJ8ZFkJipOr3OtO9gPKqXyfHD45D2oMO2
N671hLasq0EDw84tbk0PmbVjg6S4HbSRyEONV7nzfZi1PWKJ5myFcMpHYYJSpd50DyZWcbEDrySI
NHrcEW/CyAuOvotwC3ygJwuJohoDr3blNZAM6PTsXWwjQkDaCvh2MCYsHEk9R67RQWIoY3hpQZcS
QgfsK5WYbx1ZN5AYCwhLxM8loWZP8Edoz0b+7E8+hoiqoeOf0PpEXbzxFJhgN41qPZhAldIGquxn
jls7W8TBqCq/pQhm8Q37rZYt0XX1uZCRe3JavL0juztLpqJrMVbpHS4+Oxk5t3Md6KNNN9vFSXYq
E0wtSTNQIeJ0aWCRNAbYnrGzNyQGlDu3ZvBN1WJsfQtjjVST26IXBKiKHxLTAxN3y3VmwLby+mIf
gPlA5cc20W89XK4GXCByA0ZbiY1hk9bEFMVswAlCPyBcLgQfUVBs+5ehdu19+2QkNXIMxyHcLIl+
hF4M1wTgaCfDWq10vJBgB8WWm+ErJq2zCBsUb2kqLuBhqAXrbVMbRB8JGopcwTvNMOaUuiXg2C2L
uy6hDAhwUzBwUohy48nH/fSA0w3MJUMiNhnm/DxASJ+aKFqTHku0ydh4LECYfF+zKfw8T4enHh6J
F9X2Ppo9iyTFvG1vogjWYlhLuEZxP/8hLQyt/2X3E8JF+3AlMPxlKrgdRvwewaueORJ72Kmn0QvJ
SxvQCDcM4LjK0G3WtkT8D1K5KrjMjrJ23lP89NC4KXiIEHxaFrG92Zt7YQ7T8fow54MF+Tb4lRW6
g5GpPo05XBggipACs1jOdo49EEA+JA0xD+RCGtAaYV+7cUToXhLgTzNkJcw+gNm+87ERYGzhMIj3
2AcygVemkYFdRMa0sfr+o6cGR8FW0bQvb3IsNWR1W5L2FUJXHAdBJowirtzpnttCbsOI/h//zucw
WwaLA2kF19QHK+jOaUWi5fVVVPtnMngNNIZciNfgh+uz/0h/uH6tgCHo1EmwH5bwh+tD969nk+0Y
h8U5V4XJKfYx4q+CR4fZwakJw+yA4S/etL61EmUGtyaViBaECdRB/bq13Pr++na1B1UvzqDlL9SW
K3/m+uBcA8z/vpZR7OHeLH9e42+vaSSqjvJyHy63PcbisF7pZdhbW3VIFxZIt5ilu1e79+vTzuXw
ZkzvGHgQjWJaPy1lNQd/ybxVyjKm1fVpLpBMNzNMx+tpzXxCKbBUR+j15/H6Bcut7mdp5oDx49uV
3cT1WR2vz/4+YC1b/0klcc0CC9a5wkhKY53jKSg0yq2PYnm4vmyn7Nusu2bz90tZ3QJ4Bpi//c1n
EdfDcj1WnS3OAihha/8o234+xoIs3HCmncd4Fd5uYsen60O3POv8380ASy/W6P8yE8OdLKJHqcoG
oit6QDy95f5KiPr7ECwkKRNayjbDpbIwauNYx7FxzPVyzSXcn40Bz8AglOL6wOy4Ba3uvnNz1oRu
6QZDw87bXyk74ULmuT5cuTx/npUuMK852+5mNPq3Kzvp+uBZi6OcjwaZwpG1b+iIsawCHFSwWD7K
ZLgN2zbagTMzVwi79jHw9LS9flMtN7vTEG/UNyPigSv5achRJplYNK+v64Rcloh24UJdn2HeSDjH
9bXqo5fE19H2elKu5+J6otTCwJKl99Q5zEuQh8GZagi48vCL/cP6+o/rt9OanqrDs/DvNzy44JTN
B3toCL7+k+jMqkHk6tTAkKUg8K8HhH38n4fqepSCcYkpKdIhPtBO/DkE1095/bwus5nj30/Oso3K
tiVaFli3Vi2zBtP5qvDhvYnHkkTq3nqw6Ig9l0mlsNuFnBYgtpzdt24B/2wlN32PocJUPRvlAH/c
Z6JhzzOKbL//BmrzfYS3Y66n1xZUHoffKACqwwcqwzNgzSibnK9/PYwBXt+eRcyPAHB0YQ3IGWPc
FlmIhxTTTohFjP0YKu2lMZpbOwrvW0nvZsRs9O5wjFILmb0tD27nPlZ99YTRADsm83gXdrGXUbxb
BamQQXkZ1SUty0/Ls17MCB1ybmDNrHXyszBf0hh7udyvXyNVvtqkmUPk5hbALfa2jct8X7njg9mu
RNWgsB+LcwLSeFOY8EykcsC/6DzJWmFp77rt4OE0Z84i20b5sNfhROnjqR9pbdcnpoiX3tH+Psrj
58aaiNyjUDVdhg54oBJ6ZLK/RvCFBt8rd5ZDotWEuWjh/0iZ26BvSE7+hwFOsJkKDFwGXz+KAeLR
5KsjnMpL3n6ONhTqRwJ/mHbFBlY9RXaOxfhBQ4IFlmHcGsOieXYxwo1cunXfb0AicPGSIaOMiOjo
3G9R2Yu7Mr+f/OwLa2KUrBNgNW4sv7qBYsWY4JeaQ3b2xWJ3D/NFpPWj3x6CpdWzUYVaPg4kourv
Mw9QPx4dHJLIWMMr8zJUDZJFZrXm+BJ6CJD6CBcOioy+bbklMJu8IdszpmZee3X97DPIsRxGOxhB
4lWdJYe5rwp8xno3+9UJ9aOT/rviIMwxmr9Bw+kNpHhq8+zoF+YjbvsN6IKzqdv5M7PpqVWKfUmq
uwcXUXgqYZEzzbPxWU1ehtFZj8p+nsKQxN4ArWUhvtvWadeDA6JtxxDNu+EeLskmrrZEjp96xlbc
8L+7RZwW9AHZabgv2KM4N2m+6QTCsCHG8RSDZOjleFzVZvdY1LBOJ0SeTB+A/j5mO3tMgwVGzuQl
n/CY87Py7IUEpJXTsSdUO8NdN1PoN5Q7fpYDXsxF+zy33lNmBW+BHMKVzX00V7M4mA7zY8g99zlx
v6WZ3+oMPjQ16a6Vw2tVFY+8yxtLBdNNZKU+BG4aLzfH2copGQzgpQtSAnutWuiQybw2OA2Rvh9z
l8IRxzJEWrj6ONhTbxNkp46rppVwBQYMRXCfjN3rPIVHT4QT1O3utY3iENF5hjJE4slH9PtqbmGL
92OmTnbSJDvGBG/QfYletSq2Aoy89bdXdd429FF8xI36BS2Cxc8YNsIOoFHMLAdywM3Hy9HgdL6/
Co11nOGGGkfUykaekOJs/ej8EnFGo/N1nGJgaLfMMVscxjhqDXUyhsOF0ieg62mNffd+Ymh707n9
uGq12ex8+M1DWv7OG5GslKxffRfdRq2IPres734KyDSs4N9RYjG6CzHyyoOcFFn84CLVrEHhccbB
pS2LIbYVCts8tXMyYt3qAh8OM5MlzrQG3LTGOJt2dI5NxMER49X7mtyuVdA6u054j0GMm2ClbLX2
HLSAOaOjdJK/qSyijTMQts096tmRdRwL+DLJA33xfLbc5FwFmAMYcvjtDGhPAqxW+JO/RtGaRECb
bzCDK7zoXVyVbQtNLx55foxgwfly89bbzMRWQdXXmBHVCBJwf3H8i6iZGYfYo7izRD6WEvSb8rdr
E0N5LyyfmT7edyVobJHhaGz2Lu7Hdv7CrkFGewgQOJXnLtK0apBh0aE/4sP7IU2nvNi4n65mz5C3
PXY2ZrCIlw2opUkhUEaqvcpUdChiYIEeuUoY+r/TNB83tCFixWQEyZ7HKLPAvywW9WsHYn1mWVsn
I2dTRO1vYI9p2y4Uejer92YYPjWsQccyaH7HuV71Dh6ZRdF+x6Ao8FB/+2TurI3yTExdj9o5f4B0
gxWCkjhFFUv8MoY1DSMnFwCBhWxbUN7LpH8dlP/Nlo790AhjLBAu7pO4VaRfmZDTRkNaOEvN3phS
kw2uwzjOJxEOalcHozlnS+NG6uTGQNpee6jNs2pubwJlRMcC0Yof3FtqSNbCYJWhqsVZ3dQ2yyBE
zWbGlHhoBRb/voN4BtOINnlsM1HcyhLiryxkuBoGje3WEm/n3ec01lgpYHVguBojFaJRhguu9+io
3Pd29ErqzEHvqkLg5PYNLwVrCCvYBlWBpbHVC2RsiJt7tE02+PmKUc6xqeK3ymxwBOjXQSNWsYJt
6czQn0IBuycqErJBRzzE5gRVnOvcQddEft54fGBSQSvTyrfKlo9dWnuMvbN034i94zT6bEjEQYG4
GHRha+kW6BTcH2XGNK1MM0xjKxa0aFD3oSI2vcWiJQmh7xXY70fKvThc1dBcd3OqcRN0NJ7Tkz1s
UYkX+RIiT3Yeq8TKkEiurJygsrmKfhJfUvSdewLwhokzEHpvPUZc+lC4YcRthac/M2eJcbh0pS9u
FJOEdU6k4UoNNj1TMKwYs4LA4R1W+j1MPCO5n9QOeo15BCbDW9UMoPUKgcElVOiEyWNcLAZB7s8M
fPsGEmd1vD54CvlFVoZ7q6x/uCxseq29CWPr3gbxAhyqicDDKVskiI7/J3tnstw4smXbX7lWc6TB
0TiAQU0o9urbkDSBKSIj4Oj79uvfcijvVVS+W2ZV85rAAJAiKRKN+zl7rx3u5jjl5h/9yqewugxH
h3TVEE5NCwuLiyEkA8LOuc1dpKoPbmji4omZisdk+B53l6FVu7uOIdHGqwA0hLb93CAC8Cog5p2X
fgQEwMC0jZvjnA1vi8D4rvCKR9m7maJUSDP/PkzKrT0wbmniezvj87Te+OekkJ9HCM1yn3BoD01F
6Hy47kwyYVFJJsqnxWR6FXfZz97xHsq6gG3Ygo+wk++V5XxfqHjgq0SdMDlMNbWjzveNa7j/ya4r
Q6iNPZZyfhMuw2mRUyBg9G70kp9TETMA+GGchU94rPtg13Vy0cCMc3P6+SI4hbIc6dcnJNcuupQ0
5i+NsMpd77UVxUz7JO1co9T7y3lCyqWkc+sJTfrxEyJ3Ca7ZtnFZ3XZwp0wNh2c2AFFtgLcxNWl9
pWSAZysH4+ApKGnuByklxdY0f9QV9N6A3zGvlLXvpUCEZQYfY1XsEuTYtfbLOcsFpzjqCF0w78V8
5dU3hGUWCELLpxyZIfOrub9Qwm7P3Zwh2K+iqjuv22YddZSamHq9ZNr80ax1hDxOenxybH8t4kpx
uXC50huFd55mUR2UQFdeUvjfzvoVDJM3iNc5m8/xpsiUh9bfIfQu7umJTHsGPLyD3vW1GFAxgj1E
dVLqN00ICWqPg4NP0EyukyV/8yll7NCl92ffoyeNsHQ4F12BpqbwF/ciifEqeGUaURGIovHc03U4
j3rBB7haRISbVu835RtM+fkU53I8Ewcyahg9defZJaUgKpszoSU9DTc6I+umJ7vgwigrqYtlNQki
FDmUWecQ8hjORHhkTrS7IN0Wy0gEgs8kXC+o3Py+yNZ0UGsRwJ6Y2Dt6Jj+F9gOOE0Zqcfbkjlaz
d6dwPK8LdIDTedEYTbxCx1BPnBNcSJS2WKxrX/tKc7yjj0/bzBMU5fUMPArn4YxuMiBoSW9/7Swa
tS3dTACrGPlp0Qk2qayOhsvkaJkqxd2dcKdt4wJoK5uOH15XiurCtzYhIVSU2hKA/z3dLSSgFfAD
Dz03Ys7zuubozXVNP6O2/O5oB56zbTungfJy59teAte114ADTCpn0xL8i7JxLhiwWedcWta50mtD
UoPVpfM5tD7yp3R08IiMAalM+KfWfUnElXNdExOcZLPHk9kW/U+B9WZXkERz9g0lzg5M/lNaf183
1t1OV3SnlF+sM6FDrovmX2t/22TA26LJhmGzfj6jxCOGq1O0/MOm9oqti3X33HXhaQLC1S4QKZgm
pIcqS26Eo9jM9IddP3HKIOHCA9p/UenP6MyLOEu9WDfXhaw7oKLNQ1pxJ86R1Z3x16zv/9uH0F+S
9LV1ZtafY31k5kCIiYeB15ei5fWfnLq5DYa5uuhVFTHnIvPbhHDGZGXxYP6D6ZR4/XRIlyfpcSBr
8SNgepVzs+TkCuclJW1joJrdht2VsADhTH7ykU7Zd8ZAeP3mcTNbCDdFCTzVLZ7LjqMknVErlwI4
UmoSBDT3JspSvq6pwCkRztpNSPNwiNt8JyhU7O3ZueyY0XQTqF7oRnLbwDn4hc6R+eZhCbH4WE2E
CXXTsAeVu3guxfDTyPgPJBlIeFZBvxBoBESdamwzeOeoI/HeG8xHwyDpqZbAkv5POPI/FY7Ytmkh
+PjvhSNPP4viZ9v+/Pm7euSvv/pnTKD4Q6IeMZktOLbrOjL4j3+MP9vuP//DQFhiC9cmMMYX1GpZ
/isp0EZc4gs0Io5lOsJErPovBYnt/BH4OHEChKeubwe+879RkFimxQf4XUHi+Fagr4+OKWxpBoFP
LuLvChJvbmxyakBYK4FwfJnIfRZ6MTp2d+rMl74muLikZUVd0vRpAdclQAi9c31kXRjUzHQ47PjX
zslQ7W8Prw+s+4qeK/3UZ9jfqW+4ut6/juXMKMLjuG5/rvp2c7KyoDsUMiR1m2r6miXq6ZrzurYu
8AlRuO57UJpGbd+S6VKcRduSTLGuIo8Olt26WuthY+okWGyFTXRTiZVpL+u4P6vRONWO1gBOEXpI
H+5PVkBqzKtp42onPRApGyI06SlnYXJDpnNL3WCyiC72JOE0i6DiRazNNg5AvzuBtU9V9CEm6h7z
VD03wgaGlXo/jFvbMUHgSHUzW9wc1GTsU2cJj8rQqdO9g5Wb9m9nDnfMkmEtzSPkPkR7m9lotmhP
Nlkf2cwemCn0TXJgdhzj3m/Q0kzxZUd7PcDwtWW+/Fo1UHV0fLbj69lxuVwjgogvDbu/n7L2EDvM
U8Cb1QsgXxDvalD73IXIMCKZMzVtJHe+mTJ7ascO+S/8d+JqgX8U0CRFnt8zoYYl4YEhcEhX3PvB
o0/dcJ8s9I4W4b8WVBirqmEiGiY2lZPgah6QXIrcN47YGnErtm1F/SfAP4Zae4NKmNIpAdLm8myo
Byr1b4y9EcLgBHSylta+KbbMncU+YKq4RSUFi5aQmdE3yDNi0mxhesmRcB1NcMkoAm7TsHf2OFWM
TYQtIROagODr6pbyrx2EpiDaxC+jMCSx91ZwrrPqzk6b+t5K6Swwz58zxtS6cxuZnrP3yRsiSQ7+
eyFEjxxkefBQ/u0VGBBj9o1DnAWXUYdlf8KGtunt6c3Ck0K6VSz2k6COWITy+6hfRc7XSD9fi7Du
jlVMBAcaxPc4tCAxMQZYT5TlkeTmfDtbExFvFSUGN3K2Kh6J0lPOD674gCltj1mVx2ETJmC348I6
zDmNmz7MLqgnnQUO9iZH6IR88SEwm2kzkTC2H2ucUkU0Q+PUTewugJTjp8dI03w62ZzNAYhOA+oN
F3DVyOkqNqh1h/eBlZ7QQ28LH6yHbNxHJhjfs5421byU9x1DiQtBmdvoLc4fYe4rjBsnwpG2Atyq
CKv6wjZAiHgxvpgG9tM8wdub0mZjuO42wb3AQOBYSOQstN5o9paEmlS1uDSi9KmhDoLSV1yay7HG
NxjTA6CQwvRbliYJKkBzW8dE0InybIMV/DtHR8GkdwR7H6PLmCOmSEUNPtgIYGXPlNwncsPj5nWg
N4WUjYBQxqkI27mhF86lQPDZd/O4F10vNiVcT5+GJO0qR3FkpbvWiA7xEhwz8hkw7jQHSk7BngPo
vmzIJ53n13YMyD1ybGs36w9WFyX2TztCeqTw1uXOUy7ke+qFAK6Y95jbsc7fZRswuhdqBJJEJgqm
lWuiZ3/2LvBI6SMQJZ2v2DqWU26btCWDKQZEbgO3jkCwdwu9IKMwL3G1ISfF8VQF1yTT8vPkVEk6
6r5ucUhMbBUqoD5nIIjVKWQZJgfxZz2forx5TaPevRCVnRy5gBwyh1MDw9imVsWt1G9S1sDhh9E4
KOYJ2xBII8YK6jmNe9ebzp+ZyzU16vd9PN1NQ9zdzJkzXwz0mk5t8BgSG/fSUvvkC0LEtQiynTjG
6A/L/ZLNaEQsg6zHOJoPQwLfnemiG1D5HAfzh6Unj7kZfUQGc2eAHVMab0MmLX6OwTNU5MWFxsFS
XDkHUzLYJJgFZV/UAqpylE2mGJSNwJEv9kQFfIqp/E802hngAT2OKI76EaUMZnho/wqP4t9Yn2Rn
AfsO6VtQASHezoKePXqMywk+G0b/pzNxeRnknIER5jyvTqghoXbK4oRfiLpGk7+6zi8jx60kDPSW
pFqdwhL+YFn98svCOqfhcDQa0SPMzp6mHGjiZFCILtIh2yaZkneuAmwIMaZNjfC0CK6b/Z9VHS3H
cLFfEMMP6HEEeNZ2LGhFBtaOo3rYW1ymKgfmUTafPO8h8SHfGmFPf1YAn3ZT0NC+MZ4KrXJHqDVc
Lcn3pbJ5HRujK7Uh5iXvw1C/2w0+MUf0IGt6G9NSqmDpJcV31D0fWGmqnCJZb0y3xOKRNGQGZ9p6
0C2CW9MDKYHeKzt5VvjWMGM7+arnLqOwzOQKSoLlXDAx8RhUL2CysjnEM6QIX3MQDEZLfkez1N+Y
LvovhGgURcr2pMAn0PdozsF02aLOR8wow22jkvt5oqjYvlCxxv3JGGRbLWBwRns+TME0nUO3hpkI
84XeI8yoGia73dwWSvvNU8gTOfeixULMmZl4ntKCi8aY/nLpde1yAvmgIGA7SEwtufpGwxnQ/Xxd
9RUXmnk+kB34zTcdFy+mLk/R/XHj4heqNxDVbtPsCqWhP9xUMDrezuny1MiWnDyZzFeDdveJur7A
mO88RCLeJcbiXqaK4I+QEBNZRXvXhn4QVPIwmxIX4n5oNbm/NW/jhIyEbgD0Y5ecE6gA44N05INh
IAN1IRljO9rr4cu5nCHOkdaSCPPGK9xHzpxXk7bRua6q6UC62jnQBYZ1kTKQSNsEwab1ULngi5yU
hB41MnwYXPQfqmy3CXkMeT2Wp3wJzHOpF7ay3nNu6VsTi9/UF97OTbmoL2l2j0WDI08F74PK812V
lscpcu1DGJkT1zqnBuKUu08mzu+NCuc306doNTrYIn3lUrAxc2sH7ePjCxox4NxklJnnD2ZKcXkm
MjNCHHGKK/dYQ5FdvBL3YUBfTqsBEFJt4kDEF6hQYY1NxXE0jO9c81uETfVt1A3uflUcSIOKsxxx
BKOS5J4VZODOa7BAzoyNNCOmzIItn7jtPRaObZgb2aljluoOuIr19TsZywrRCyoOqxjqPVLBh1W/
MALYoHw+DEi2YhQDI/PNc2o/yMSNtob0UMpoioipyNUpeM9Wz83zjkLbxuDMO0h3vI1NqFCYHY6r
eAIEwJOdCNj2TXw9BvF09nA7HaY2OUdSuTRg1e2kC0GzYxEDOXdYTJLMIiIFLJdu2iMawNyc+Q9F
2y0nO36c1Yt2927NnhjD9ePIgGJiGquTF+TQEIcQ/2c9bdUUgmXV6CNduSiwDF7kBmT2PLDgSHfV
UxKk/LczI+l9T8YXvWr3lPfWyHUPZKwWK0VIIED6acIseZS1a3S7NJfqVEt8tV6dbGUtAGaFKHe6
mFaRGYMuUGGvdVfUo5SuR+Xhu9OGz8nCYBk5HTm19Ytpg5jCBnQclfli003bkweIvaM8j6TKbvsZ
pUPqOd0xET1WpE7tu0a+ImXD8oNweKsCZ+3gLmcQE3Ln+fl7Hjct0ZPYw3WVD/WB0eUcUlHxXg+P
eeL/HGOuF8osb4pEGIfSymDp2M8TtkecW09xbVgXA4qFc9+SGm4n8iOIyWVbXBWe8R6AVZzDehuP
xHyVnE4Uil+WoBd8cLh5efDKOBCFpkW6ayHjfYpTP7OGn0MaGrulOIcRxJ7ZVL+6KbvELWlTSXqq
sHKeos6ez46eRDg0/JRsXVhDVQM9GssPL+Nd0IbS/NcnqmBknFKY3ZhVRRTAlN4btVsDpibsyzfr
46eUIiNpgUEfDb6inU958NDM0jtXejFGPzLPn09gBnLiQIoX2xZ2Tn9fECSALCk27BLCg6I1Xbtk
0DFxc0ZlI7Cv3hhRBHSMuNhQMut0yawm8nPT5KSAR1PxXHOx3UsbruxMOFdcPw6jyg5l75FQBfVo
XnxxAvpPwdw402D+YPTwktVlzGnVXrrBdBH0CU5zKs8aXmTJgKS4ALVTr2g99bMLrzcD7uz2FNC8
nkSRPLPORlp6J6/8hq1s2mVcyz9PamfM762a+KVgosj4JfiSTgk4M/NmBJml2HvDu5fUHO5VDn/c
NFA69tkV6hkuHdJAiRRYdM5zbL6gjmkMdnxFYYfyPJhj/9gEYFn6PD4ws7pGgRmf5zsUg/0Flk77
wrOjJ1Roct8lHdKkfJGnjl6BUSTmOZQJhCPlvSBKEmi86f2s+hi3ptm7JBQ0aYXGvDdqRlJ/5+QU
ob7dlG3wUseYKiNdI18P85lW64YLT7oL5JsXW+8qrfCzzdVVgpZe2rYGVyyXGcY0d3RhqyEdBs6x
uNTkGFJ7LqJMwiDqlAxw5bznBdJcSyuHav9XjlXxvC5MU2svQte+H/OFY1TPXZ2o/GuRVf3LULbT
fjSwPaz7a4n0zVZDtVsXofQQsVJmvDJBP+pB+m6xxT030vZMzmwH+4NdRld/uPYSQI8A9zQZqJoR
nnTbXNeIY0kJOFsUEphUYqWmJCFzbCUqI4WG/iqw3G8xFyM0YaZzjuucvGO9lqIzjVLKtQX3IUjv
LqLwqEC3WBg9rsIJvm5HG/fY1g7NooZppVPfBUWkDqasveMCFN6rg+A86Me+Fuu+LIEIFRlTtQv0
UwivD88ySR4KgZxgmsv0bMf3aFNm3jGcfziUXSBn+O45KVNuoKUMbmoDvImSJnfmAPZpV9M7RN/W
nZ0GRBkZnq8jCezcGzQ9qwTOiz/zJ8X90H6jUwb2K/XJasgaxcHs+/dMxf5SQa7ix1DfJQXVVZri
KMnWhZkMy7Hora3dEsPm+iXDWC0iWxfGcl/bBoG/+rb2tZveHEG6yCdz10T6yWLpq6eic4jooz+x
nWMoCi12HxGSk7N4HFT0RAh44Rg9RnkJXDodL7EM5OUeWR7e7Al/zSwzsneGUwSDNbSCPdcAk7sL
vlxb5c7dushBVFPFfnQ7r73oAvFcBzY6KRnu4oZspjQha7OhhD1Y+BKb1kJqDBuxTbKDZ9TLteLI
A26siaWpcK7MxKOplryksx29TcUDJtui19XYooy2oATiD9w2xFiiirwMl/BeFY33WFUMDUyfTlHF
qU5r8i4MYq6rKvuza4xDGAwQWqserpuzlAhgk1kbuIFKMop46pV9ia8k3KQOE4PJKqPLxnpfTMht
aYAHhv76BmwSnDD7W1sl1sax8BRNdlxepmbNlxVBnEwIQ+x9E0uV4/7s+uxJmXlwdHtzRubiHdTI
9CxU5fSwxOiJiuIjzHPxo6jLM0WBb9TA7YcmkwiRk8IBx2Wp84hAjsnTdFPF9Z+rzpyeckYL3IG6
UyfD5YiW3+0s73owO7j8OWri3IfdFVffxZhhG7udstx5YAZibRva6HuADOh+uSKW81KdElRTwP0E
Qgha2bsoYjwxy8LaN6PXH5jdbpu6qI8pusarMQR2EjnJgzt+zJNK3y1iQDqzIwtlsiE4yg//WxaJ
4Ia7YgTn0RVPyjU2eRdYp6mCmV6pYr7qIP/tF5AqB29ugytVQk1PWkj8DYaSIMq9w6CI8Kzoo2Fs
ng+e/Qst3HKSbkIzneEIExAftVgbPuEEYxRrMsBIPGe6rhHV7OwOyILyx++I0Ntbt2i/qdLHniP+
qV3sA3glVC0ZB2o94yoCpXudHyPcBqHdi4swwIsT6Ms/2gsU2k1P9KqRPK27GAvN57ta9w/XBfa9
AT2NXW/wwODU0VXaQddvO70wSn8btC4nX9DSoVhgdgsOwEyY+G6d6DnVV+5mCMZjZKu9UQ4FCaAs
Zqu5Y1YPlkZvWWvRFWn4czfV0acG1NJiXUCBFRxZ5KhdDc5S33FqdUdneD6tj68a0U9paKEYK+Tm
VBFc3zK4/pJ/rmJma2q3c8jhCz4B3YyEFLJZxeXroCds+afXNQwz5EwW4mWd6ZRMa7xc59hOgtR1
DhQpxJ+i9tWhinNYjjI4op4IIByBki3prEYBZZVQWJRb5gIuS8SPN0yZZJQb9Ef+PYoi/YEThpSD
UHH9MO4mkdpANzsBphO4lzPJn8M8icvZ8S99PxGU/xZ0svgqsvJBRQmN6BEbf0HnMQnTJ7nYZLV4
VI9jC/GhHWo4ZQkquea9htoRLNy7CIknAGNJfsBM6hpHK2S6GTeSB68EbnIa77Qa5dandzwWw6G0
ieDzMxjzFNkpH43boNKXmuiut8FLDzDse8KashoUh5d4D2mU/KKolR74vdNp2lfK1BShGFBSNTyn
SX5kzhbtZp8YItoaxgYMbbNpDFjk8QwF3m8FWqLkOYvtn/0MzsuM0duNkUKmFt720XQgVJxKDx22
fUPSmUVxkcsjIRI1t2ivnbC0HyhqkFFrANOgujjsbDcE8qtb14GAcWr78GCrmC8bUGCO5ybF123H
/R4MiTNCfHJMue0Xj2iL4AQf8irHzUpLg38/WL65o3dOgPxbU3pbB7AVGmRSqBLxFJnltqLIu+Wd
Gdykkr/GtrrB/nTZzyIFdLU8TgKpJYNX8GUx1euWVmlW29WVlZJJ4xmJuC1xyORwAkzTj69svhwp
HC7l0hr3tDOwIwT1taRWmhnJz4lUCQX9+GqiH4D+Ln+Px4AAoDycSQ/Ltku33IjWuMRNZGOvMh4p
9D/uaqKtjEq8DkiBTnoYW4wfJrNrApm0enKJXyNGRQ+YzEiFqROq52gkr1PmDHEWPTIRSOzrbkap
FMXqsV0I03JC7ngLQMWiyp+kFV17jImHtlPXk/6h69mprzy6oSXMB0daP7zaX/Ze91IEGQKZ3Hum
9fOCOAuFWe84B5h216NHKSSQYcrAr7qpIwAc/WigmU4EmurQO7VKWEfQXNdZwt2sMFIUWCbS6+lb
nyD1NcT85PvZXsiZdDGuWdzVmqt6cLcoIUDP2VNHMV9gC8PUpgzy7PHdPFgWDYF4CMjyxlO/CHkt
KcXhsaJtklfNOW8hveZZeJ+G1z3ijc1ikfdl0jUxw3HAz4ZlaNapZePo7gw3BcwlOkTwtHrywA62
lv3TCLo/bUvdWEVZXURGmTEwfovUneqj8ISiakPVMNogMwWur0YKWC4uMQRuF7z3lci1ZrklJgVG
GK1nDEReZ3JRCWnfN+9YEH4hYKVLSAu9uEZH7F7lkfpWAA/FdEXxDlhHR27A0mVbE1P6tqju5tjG
JhZQtXIALORt9dQSB2R4y2Ptmj7zJRvavlNgZnjHOMaZNiJ2W+RrIsaR8gDsvZbcxCSNkPFmOHtS
uTUriJLDSEnAUaLg1mWLLbkuCeASmFAJttzXMgEpm6T2s9NZ32O7qDSRCI3pUr4UOaVyDFbAuYW6
bPqGKO6JjLyUamIxiyfEcnUz76OQc67qye2Og+aIz/MqL9MnpLzEaidLgXScwU8e+HuVIBe04uIj
EkQfVq6kItWg/aFzgnL4AW4oTk80XCjH8RhkUCu4YTmasKyzmEpcWZ7xYJph96gc61s5B29FWgEA
Fio4dFzSWyVvrDD+FSVYrucxgk4Mso8JWkLPqOBupBhBJREQ2NbPB85+xh7tjFU2o6ews1JEuSN1
42BOAGnYQG2MEgjKKIio48ZGalxsfG8Biroh4RaijfZJDMXCm4SDF81BTTYcGH/84GTfqga6IHwp
SVnBYnJNGo1n3dr55SA40+rkuWZ+tpFNVQK4p1nRRuIFnS8J04t/WvzqKiJ9zEFASAEvLbdO2cCV
WrrDSGZ1Md+2lg/Go4G6bCugLs31wuyOLyJ9rCv7l9UsRzprfH5vfBu9Dtu9CvpTXuM5fiKxk6vh
Jfw0OkC15GuAikqBpSJM0QCbZmiVm85siLtvNBGAktvWbUJx8JSUBtAfRP/OMiAyxvSaZYQ8KXLh
ucFDYstLb7/sKjdGmO1YxpazvmkUaR5eYe8m/LZ4+Mr9QOptF5IvopZKalLBadAnVEuNKDSaCuOS
ZhsyHXDhkafcJ1pJqRfaF4EeSIA3LVbFeu4h3qSmhzcGW0ARkksl6TlUBfBt753q5o+6LBrCH0iK
G0+eCMynuPRoB2UecwgGiZH9I567y3QmX4BrzXaZclBs9IgCL9r5f3oHUWBEyODxkhKlS0ZIAvMR
35Bp3mZW8kGHrd7D6Z1RcHAtA1Xy2JQpEXle+jDMHGLmRMOu4JTedgvRhVmF3zkt0n4ryVuB4wa+
mBhDv56m7aToQKrK3MLBI4QsUVxUPfJ0sIrEnQ/J20Ua0nh7kE4NHhk8MSbD9XrKj4x+X+sMgQwg
HgQjg7iOaXCOWfHh/CC2xb6xquHN6MkDbdzSOaH9xo3kyR2SBEmUH1onjA1y0/vtL64x3kVtev5F
MQ2XXUR3YeKacRADlVe19Ds/D76XlKi8hVZwMjZUe/wbermY2HTpsBwc3DWHbnAUIbBgib8WnrY8
JRYw5r/t+9o0Fs0wZjoGpKpoSbl20xKVnB2h9tGr8Sc12Y2JbB1DUh5WvxB3tvJsZz43xK/nN6FF
/zvPnqv1z9fn/Lb6+XL66aUuJkiL00Pol/Dt/lYsYqGLp99QL9a//dr8/BBf7/fbS//t6Z/vN48V
EdGCuJ4pTMaL9Q/Hmds37GLKmW6CsmF9ayGVOOYLsqM8sp7NxY4PXmQWhPp0PyiKzce+q9JDXfrl
sWB0vasS+UPO6XEYvsU10r+caAM1q/LG85pzVhdvCfa6d0VMQqE878q3evdoaNsdkyXaLiOm7v9v
tajz9lz7THC6vn8P9VSF8dNfC7jMKELWbVQHpGKtq8oKato8+lmtiUAOGXsWDs6pzC///vj6et7q
6lofyvS7rWvrQlrJP1/pcyd2542SJSNn7sFfz/v6WJ+v9bX9757z7/Y5RuefvPYAg7o+u9r/NlJq
xAY229t1U+njtP3Xo+vaum99dN1cF+sLfG3+u7/9dy+V9+XIuI3fotHNkdU/t9LH+W+pAertf7vT
rhrmHF+Pg+dD1Pn1R+v2+rCsmf30/mnVkDY9hzT9aroIYQlV8HN1fWhduLB9jdo4ff35395i3USd
a/8fwujn/1iJJhyBLuu/V6I9Mn5T/9h+pGX3X1BG9ucf/hNlJP9wEGBI1w9WLZrWev0lRhOm84cJ
qwiIQeD8DWfk/hE4jukjOLOE53n2bzgj6w/Hdy2JjDMQctWp/ZOydPdJKWr/tv2Pos/vyrjoNJ7I
9sz/KkYzA14DGJAQKNIs0xVwm34XowUm8PEwrI3LxIgZMqmw2hXaGtVbzHsn3FKttk0Z+Kd8baSi
jYJ+GmdVbtzRSaZXCzb9glsNTUvqppY2ZIkjM1TUCEyEo/EuolWrzVsh9uGw8ZkG4OuatcHL0Fav
Es+X0uavKeBe2mOfqPCFtbJ/xa9xiFB6b4Ba32AIPdQ4yYS2lJnaXGY3VGW03SwTwZvZeMS9l7Sp
lpsRXxqDSiaLONV6HGsOzjUfB1uAk81NBVdw5V2n2uRmog0tcb3Z2v5GYVWb4WrmdamLPc7SRrlK
W+Y6vHMNHrpMm+mwa1Yt0D1mr1gnjALfTnYw8d/F5b7AjbfgyuvpUmysrD0Nk99AIfo1Kp6MK7Pa
dI7z3I8OgWzpCyxeLv82/7MbkuSDDxC/B6TZnkjCILJ+LIxaIcaQFFlbuAdxEeIm7EZEFXaFlTDB
bu03xnvnDk9VXXx0Wzqf+bal4yC0QdHSVkWMOztjap7RPnZbc2Skg0vV7QFRwt4B6iOvDQ9hoJhe
qC0Dv8EQaeCMdHFIZinfQmsgiBLFcFdlRnlRaUNlRQ56ap4kPsuumI7+gnRD4MBcEhdz9oiDCe3R
B6PnAXsLhs0F52aZ3aX4ON2of6QPtscypPZpX+GSRBi0HS2T6V6FDXTAEJrgDA1Xiyhe0QbPqLGa
R7WNNFgesvihkj/MSV6PVTaeO76EuaJ8iifimCAK2QVQvFHeVfDEqz58cqflTvFbM+soD2M8nFzG
zrBEaiyu2uwKN37XaPurwgeL488/KpyxqbbIVnhlKRS2O4V7FstGuh+0odbFWdvyY24GbbZlJvIt
z3BrSptEwMhPrxgLJ3vRXFQ4dVtt2XVbBSVdkFag7bwKX2/uV6+pNvoW5ovjpd+qtMrAjVL4An72
Qn/hx4wpFaewRUvN19Zh6tMAn6SHNpFKEe7icpQPS+6fSsW0BsIX4nFzS1egJxY1vJNuy6z5xjOi
eCtwLlOzojBSHl1taXbtpmcivkBPSi+7aRQXdmen118LwMwOIhf+xVxbplttnp61jTrQhmohEIB3
P3vqAptUW66XjHCkuc6f4WnTRNW2bPzZYnHeam3Y7mDvUrBWVJJo4hSDfZ8xBKW2ahA5gOO71tbv
Ag94gBc8dDvol7qDYWu3+Lha5PXa1z6jRiaG8F2PCNdFT6vlc63Va/piTOC6//rXg3oMV2favN47
X+sgHV06gNQ0Px/77eVyUKBOZXbEI9K3msZOoNgjnEdvpQ1f007Eyby1rbLbWFOIF6/OmYQULnYO
p1UDto/4h2fS1Kx6s26ObYTqc0ZzkxcKTV4YHBUAWAZrJe6XKii7c7TgWlnXRpsqw5yK/deudT9K
ALI6Y2//9fxY/9H6tJl7CZwtylJGibQOPWZFWtPCTNWzDk2sVRHrPspkJNrop6yLIgLbRUzQ156v
Z5EMwF9RNS64uInz+pefr9Str7fuGOLkgeptQymJoxsQzWPbuyG14Nh5GnNqaRC5xzT5qHxm8hYJ
3JFvv43lc7joWVwd+wyYvfpOtGgeRhI3Lum6HHo8CpfjUD6N89xc43S2qCAXN2txuu9qtPpUYk9J
e1EM1sZS0fIBHegBoUhgLaTuVEa1t/GQu1Od4DUIHQp+MI1jA2faADQ39BZjay2Zf248qz5aUflM
gsdIy9e8MhDQELBVebssRiCrust+eZ0EMlZ/bkN6kq8N9Z/eNd4W28d7YDQLZe6kuynT9pRaJmXf
pf2ogbYejYIkMXQ638E1kWjHtO6ogPA8x0GI5stLjx1d7x3Kq/xk+NEbs+WfgILaB2mG5Z014GH2
h51ndP3TAtrgvJTFXR9OkHinrvwGw2qXz+ohT1S4N1rZ7ColEwxuJsldajmkUe2f6b+fwxbMpfqz
B99zY6l7QF5kpObAKUowDmdRzCgWC3qAYUSlC84xp3E1boYoj07OVKuDtEIEm5xniZ4OKXC9BRw8
PRMbGCHDh0DqY+bHoY0Bk+jFEoe3cN5oUsSAS6ZVLd51LZA93+ntTTUQwAyZgDPS83DPZMlZTjqF
aVXbLH1MvUk3/Vdxz7pYYSWfUpev7bkyrUPVzwdYQNaCjhydz7rouADT/uAIbc5SzxwmshmkQTZr
tY7gdX5Q86+1dd/XprdUL0YxGbu1hbJGBM0Fd3fUdeMuZqxwxK4abpDGWhfro05VJhexZROh28VE
Hkic4FUxx6Cu6eSuC1cgN75YV9emrm+736QcCBTVChuXUYHlDMVp7aMvupn+1VZfNxGo5hfwp4hv
Wed3k5bHfK6u7at12xidYUdm1o9PgoikM6ol+ByRfA1ZWGRUSWZvPo6L/6lKKufRR104YG3Tv+uy
ztSVXsVZTbYmtJD1V1bJsuUbro6DnhJ//cq95tWspJp1bX0ggwrz/zg7s+XGlW27/soNv+MYbQKI
sB1h9pIoqmc1LwhWI/R9j6/3yFTtUu062+V7/SAESJEECWQmMteaa0xn1ktgtlN+rfRHaqMawvtD
tbfU/bzuKsAn6rqrhJbaxLKeQD2H8w+zl6AR4M9E/aKuPYzk+EfbIOTJbqi1H4OCXBr1IBWmO1/a
kMK/QA9s2N4FpUjyjCqphdpAuiQFU8A+e39One8waY29M3UHBTF537xJcn7SYNQ/1HOL+FSXCahJ
VAcI5ORSVDU3tZfm1D7BbgP1L9vb++a9Db5zoNzMvtLpWPtB06G1hJl3lxblslP2WWqjcnEOzggI
ZyV4CAuSivGp/j7K0MrbtXvroyoAo3ZZDjC0pTN2LH9dODfUPIjGP3vq+zUkWsAM3u2pOEU0Nqg+
+9Zz3/YBanx1E5NqNXl13i+RumK/PecWPsTrDPzge28VsuhEqGunerP6j6lFgP3RjxmqmlH24K5p
OQPqcZu49LsYDOYV0z4KIGVFluoyqispZZrae3/OCI2925oUWchKyxYnoxQAvkOaa684UHajMRyo
Kkz1ApmULUP47ajSMezBSu1al0U07s+9357TmhoVIXN3HGylSR0+PTHaqjgkCLc0+JYu+/cEq9or
/AitjN98VpdQkZHeryi8Km6w6nEVF+LQUsSruqDqkmUbRQSmQoOR0sHSvYc7cGgUNeptnD35Y528
dUn4t9YKl59grbqkaBHOGwTMt+oSi3xkyqfeVCHbKZK8gVTEhSayjHhC9Va1CaQbEDpMCuTTPmUF
ojLPjs271ZX+5XHrCewmJUBsLmB84kIsr7DcVFKVqasn86HT9il8Hv3n8Kwc9dRDtac2atxWz2Gt
sAqKGqX/TyFMptK4auR82+XzPxV+GCVrqKE7X95kcvljCLWV+cFTP2FCrMwPU/+DaovTiXzFZDA/
Oqhd9S/mYT/eqx6Gpu6CuxLal6FCNvkl6GDihvInDQY/Se29b/7puQK2NB1YvuVtg53Uj8e/vXxi
rbLNl+hVPZ+p9yHSvXEcoooo1v56m/qY397723MImMVmaVHpAlb/cWAC6Bd3xLdCvbbEQVK0ZbUx
mu6bgU5ioewBOZAdcgNSG3TO9fX7c2MiO5upazu9Md39NOKarPX53hIypa7eEc4xu+ot6s3/9DHq
H7+8Bwn91kmsYyF/fNRYH4yIDIl61dvHvb12qCaCbB5nA8J+ulf/Vxshv+/bf4eFoqmchkIZF8NE
OzJ4VAYOCdzdEAS2oprBRpJcOAxSf6WKhuMIoY9ZFHv8h6i3k5tJ3dwpwGDU6UojvV6e3mNstZol
qOBdGOQfG2TnmE5KGUbUBTtPyu5kgVtQoflqcixdjrNG6J9Bprjufm7UQ0+NvOrJxM/x3IhI9v0e
slaP32LS3tw92J4Oy9Hqv+V21Wz53gg75MaVdwD10FZ3hKR4Qd1KjSoLPCybibFgBVJw2nAMlr9A
PfUeL4RRJfZDnu077Cuqg4qNqhAocul06/kYcqqIbCiD0G9hZBW/1ZMMk9AJ54rIixn7VF2/KshX
e22XRyCKcdRmAAW7+Ak4pL1FMcdA/LNu0XAGrNhaFB1y6FXFiWqvgZQLKX85AI+gtE6KjtPRpAka
csRWj0ebvONsYjjbOXp5iOX4oOrh4dvbjJLBx27A54xMPUsbVVD5tqc74TV1FGNuLcZWZTc8mfZQ
e6RFsH5f+tukdiJza94G0nZR/XC1EX2ERXrgwO+Sk4q8kAYcCmVQspaHCRmhL/b6AKCPhBiMEdJK
qlERMY+UC6rCylkL72unnHaq4fiyktJZCsZTtYsWlRuyHRxrqjCuUAQA+iOehXmQ3O3ljbow9Xlf
9BCM5Zxb5SXUHteI+8L7k/qAErJvahx9lHfkzw1oCHe/QDB6f96RLYgiLpx52oAQie00u0nDd1Ye
4j1box6qjcqEdEb7oc9Db6s+iOpQ7l1qV0w5J94GTgnSyDl0Nouxm2AIewCelDPIObjaqFh85EQb
C14O1CGNC6z+oZUWiwPUo2+ZJpnU8Pyc+ir12FH5iKiz4KxV1sUczJsiD2cmA3IirDZvNIi8CF8J
9tVbkzAnH4378lLU8ZWiHaCamq512GYs9iX9QD3OwxptQ+VR2vQXAqH0qJxAfR9RU6iejWNIMZ5T
fFWUg8AHfaD4B+/kg1+fwyld8zHIzsfjgGThrh7y8dQHDSlsc8u8hkAR+CU/tYPdgiZhjRHfE26V
CamzACMOE4tezy+LvVvkwbZCg7mb9QWRETYc90b+OOuFe7B9aY9ZP1Xt4t1QYP+82EFwaClZRJgj
PpnGHB1HcohNuej3fW+UxyxEcerdMt1O0GHoFsZKVBgkQMDMMNqOFC1sY6wQM8+694nmnj3MFK7S
oZJGZ1Q0UbNKFKazVoOOBD0lUEkFUHBoggVhB16xdet2N9U4HAdLBPjlydnC6OziEDj2IrTb3mX5
MbdJfRB4jK41fHZw02wtMHnZCU2KttWgm+3tmRYtatEjBOoPfki5U1g7zil0l2MS9xqh4PnDaPlY
r8BPXFNGYFHtP5U709ENkF7jHZEt3KwTRFhqr0/r762VDzunbivEQWqSi7Q71aYInGxN4SyAt3Xd
4zmh4A1F6Dq4mAcYKIIkOuEFQ+CT1fgux7Qns310JnZ5oFYsPBRNc1oG947hbHy2+hgrCjPL17gJ
JDhW6eM+zMb8Lp0XPDYaGQYJW8Q4eo3T64SxOFJq0yvw763A2Fo2dr4wr8E8UdBjFU2xc2sjp0IH
dQGmw4QKH5xKe858q9t7LiBu+Ox3udV/JYlPAZiJP9Uc7XtpngzGqF0FXZRvrMnfwqf4VhrIY8kp
eQtuU3VgPTtFPt0GlPgcbGd+mXQz2tYJaPFJSpurCJJ2Qm4RyGCz6gsDV0Ui63OifxEtQdxi+FaF
gbGqFp0Iv39YphhtiOhvixbUjG+NaETxsDsuWfJYC6PZW3XU7YIWkm/hTPoDBSSrBudM6XNlbnKq
hnYed4p1iqkzOEtsBHxnOxAEX081YitHo6BQM3uU7tR5lDr6GQQMyzGcQ0l/kDI0pFVX1WKi+AFo
hhnjtyE7dNT/oEnnayD70o0wWvVM+1AXFe6qjRByuHl5a1laQqiJA0Nz1lbZbESnSaPQTMSuQzAa
kWbXk8yIvfp7B3x3nVoRbiIsMFcet9o+bbnZS63DhNqVCES+j62uO4SFsQ8c399YZWZughi3nbr1
cbU0cUNrvbtAl4lXkWJP3x10uHhXKQSRaiJZUhrYXamU1H9/s9X4W8LnKz4ETRxG3Vv+5+fD/3W6
DN33+n/I97w/KY053h/tv5enS/69/eOLNk//+/k/XsvmP26fds+/v/Jvn843+PENpfHH3x5slX3I
Q08e7vF722fdX8kq+cr/7D//cyYkJLNsvDn+7xm820vbXr4SU/tOAOpXnsSPd/5I4Qn/X5DOPeOH
e4jkU/zI4LnKdUTgUULRl23yip84Cdv8l+d5qCsoFXagzlv8q5UZw//532zjXyYuJT4yDaASFAX/
lwxJZHruFzcSVpqGq/uu5RiOLPT2zd/Sd9YstJSQ50FvxlNp69zMoGRFlbXTcLOj9VJc/ctJ+tGk
fs0Z/tMRSRjalk4O0oT7+fcjZoVd2Aug6AOFzwEmWCihXkxxJAQFdyuA3/Tnw8Hd+LcfKJOdlk6S
lFwqp//X/GTYacHSkB4h9kZMCrdKzZ3P1ZJeRL2c/8uH8qCC2LrDAeGHSOeXX5xdBsRtftlA3prb
9DXN0ldIaa8xlfpp+OXPR5Jf+rerxpEczwZDQinU71etE9HSAkKtiDeN/tb3avDuES4hKRyo/8f5
M2jz/3Yscrs22WTHpexYnuBfflVY6bldouPCZ4NiwsHiBl83aDbEzaSjNxW1TgWDd8XqkBolmDnu
4J6skPIPs7j986/+N+4JnYhaRd/kahrSpefv38QdoFF0/khRL7AlHVWo6GdqyaczQOvzVE2Pre1+
D6jZ/vNh1S/8/WwL1FLC9Sg8gyP39+NqhlNaFEnThLT0KoFoS3BmlZTjY91Nj02PUWgRHpNiOSde
HaxKLb40drND0Uv/sRsLHqV4TkT6/P/ztUDUQKlybSF+bwSiKXszi4qKObNMHGbwFVyOhrISwKzX
fev1W6b0PJHAmCB7u+7K7GFOSW0wbXjyyJbPSw/vP0Sf8HMU/IcO/o+XyXFNhicXYYBSDPzSYJY+
6ee4BEKm9eSuqgHXc4nbn2eEuaNNj3Cx5jO7T5VJYeOfD20A4Pn3xvrLseX/fzm251EZqvVZdZgc
627UE1TpYWqtQhIfZjOdJx2yqZ5Mh1GIL3H8UjQYKP75K/zDeMOQ/f7rfxveRkqYWOXzDZYIY1L8
JM4UBV2WUsvWrIFf/3wwUzf+/WwDFIJYLvFCtmm6vzXOMsA6JC+r/FDqFRM/9wZF1euoY7w46+BX
bCAQdbEZsvil7/C7mSMwKZlkLTfWofMHWDz6fOPxnjmbb/yAtmNpPjlLf1e1+rkKITGkuLro/aNt
9Y9lspuc8gO6jlc/Ti4kLCyEodN5kcVc5RFX317k1P2UfI58fU9cDfbJ2hwRwc7W0zwHzFVJubR4
RRXUzgsaKB6/BCk7aq+s/lQsCJddx6CtOLD/yfzKDjUN46NtiyugmpTdRIfMYIUVWcOaK1rcuqy3
1pptlIhGL2M73ce1tCq30ENNV6XPdyzgTGCced+5E85BEWZbeU46CRIaklmIuYG1a5Pl3NX6wW6/
pX1yyVz9JrWg9wz+jgVNR6HkwNoweaXI87U0ExS409mUtblGwW+IiwfLab9CoIYly5mBImkyeQcQ
NFYrdzK/4mAarFhnv4ooJs7r3rZtC06Y32VM4oBt4HPW9VvHaaGETWc1eHRiwl0XoQaSWY0a0fxi
cEy74QSZjHij3/AB8/xoxB4Xu7+MGj/OW/qNmWDDTCJP5iqxp+0oEC+NKV3l+EqtSsJnc15e9wED
mDz9gZO8jmm6NUvt2elCzmSZv+LXvCOd/tq54a1puXhrzbkGwwdkyVB99ZnKkt/jm40MPc6in4d4
OCX+98nDTsLxxjPABmzMEN90PuNiRX1kZNxVZY+vl803CbzlYbI8Guxy9r3h0feXQ547N1E68H6/
9bcPaVtyd6nCi4/r0Ar8DuAfUv3Tja1nF3kIoIaP0SgbGhN5ebx4rj+3ACdxQblYC+FQeaaY/Jym
SpzcVD9rEJQ1W3tNy/RiJPllcMEWWNO5pugEeTS+T+GDVVLhOzcGKI5mY1P/tqlDpyOF1j+wduDD
rTZfz1RzAUgPcsqDjkOB87fvRTe2yMiEMr1Y+EbrgpVLXcXgHurkkoDjWHN3hMwyfPdiDkfWD2WS
8Od9nZ7K77mxNe5hx+DwA5qTfnVU395N+X2TMTzK+25St+jlLybZ8KWuL9CJuPz20e9c2CgGXtc2
3sBZpJ9lUx7lzdmSIIqeCq4lyCmm59rE3GP3VAUhZxnOMEOqXdvA60iT+cWIi+ZoT3y3Pot6Nis5
hxFBgx+KHky0D8tEUy39TmmOtRO+4iKSrggz1IQts4+WGT7glWNCyuTQaijx4ux1FNPZz+grCFtp
sGE7nqm0kYtvxmIsoABXLBQYYJ28En50YfHFFcVoi0fpfp4pemFOqIatQd7qI2wsx4kmRJnXeqLK
a5V089mQF2pdhvrXYFkNsfugLxNyDbd/XPdp9OqWKIUynaGva8KtW6UvsBovWm0f6rj77MTXw0wf
GGguRphePK3CQUGf9qLnluWPTIEn/DJWAK6tvXqB3+8J/tDJ3OHsyTGzg6S0ngRfHdcZPoWjBNyH
No1mnVqvxt57vpnm7liROUcU1bi2vUNjfaM3sYYHd3Cr95wbn7TifsSGxR+2E+qCTWHFFFZnjNsa
EQ1IT9MtzhwlOCbzLDLZu0RZ8UEQ7ykUXzuVREE0gGgao4Pc0xn+NobNWtZBtgluF3zQjoQvQHV4
iAO6gQZvwyA1W0q/IoijgOHxTMCmDPts7Oyp79J0Dit07Zm+Fcuy+N2sad7a7NrbesYQg/pjCRW2
nyIseFcUQ/uo4BOwCgOlfoWdY3PFiaM0EVwK/SqD/rgS43zWs9HbqAapJi+iT17l7YAMJiwXAcqA
U8MQ13Vw3eZO/0aw9SmJivWgGw9j4N/MfbLL0HgAj/bwlVeXaO4+9H6+n/LwWjV+Fu3lxoOjStWa
FtOgqD2+GAZ+00ZGiqCd092MW/LaoVlH01BuSzQUfQAX3SnFU13489UYIIXzLQyxUW6zxpek1R4s
lxU2L3XPGQnbeOfV+bHzNXfT1MYX0bcY+ICXXBl+2gEXNSlQgsKCdI42b4V4CgioB/PUD2vH1Lae
CwacunxzXU0S32+F1y7SvpWj0Q/tAEleiMS7TygursjBmPNySBZKa3Qd2HttSIZK4V/FBZUXUQf1
I3exSIcutm5EeQuROFp7A9N2b/5OwOBk9oxbM/dMvE6/Cx3rYwmH2QwpQerMiqgzxkTKcjgYzgLf
a2JhKw/nNSfFRE9du1JS1oaley3scws7nBrNctPljbshkHSBEO9huBJrq4FyCzD12TrKuOx4dV54
48m0Ad8QeYPlFmqwqZkT2eb01U8cFkkQ2CnnwqAVstG6ypYE4l8UUpfF+iKC623nHRaZci4b9IRT
egry8mk94mmMjTIUv/IRYvy5mOgCIEielmJ8MOVY7ojTokO+d1q6aDhaH92iI74jhyAHfsMqMfJt
hDtv75rrmHtb1TrnyfW+ZxPdFpXOizu6+mYpEswCF5CKZUyGOkP2z5dZsk3nTcea5cHOrvJrFpod
AbnQxI9w3BGIPIae6cAYKJ47JItb/LopDiGDurW5L26WGZjBEh5b1wS+6zMx6OnLlOwgE+2lsW7x
ZHbe8ESmlRNVtrfm4n0lYvVguBQjJ6G3jlJxjWeU+Iz/rY63bqeNz0lpY/JrVQcW3/EmGeOPXjtg
Mugn4Mc9mEVxFuytMrkx62FfE8q7DetJ3/jkX0HRQa6zM4j/VlR+jf0Z+nCNl32BqCU2zn7IIA0S
nHhV9hJzKwX5snOnpb6aa+kPrKNkxU9oS4NGszQVlMznXkkFmaZvRAxwcTbnLSU0V01k3eqt+VSM
Ql+5n9Wa3KbZjwU1c72799oABRvmy0CnjkUsGDId8x5eRQHQtbxLBWVUjuYdKMuHPA38CfFlTlWr
dzbiubzqUoKV2IeDZunvdWPgxS7IR7MFH5fXN7itUF0vDBLP3TzgHkcBAniEb9ooThAKAJ6b3S62
Ylycqxw6iQ0J1kkf/YxWlJ+xzMlXlZwywOFn9qq32roKNJJapdjmwOA2BtM8x/2KMpLJZj9CiRlx
UMzKu8YyjoFrF5iXNOWa4krdY741TPZHWyMbNIeM5CD0mGiFLExqlIIrbI1B4vn2YYD2sJrKiOJ1
DgiVngRFhdciNbvVbjD7aTXGXrEGgARcc+v4TUv78j0q4lEN6zgLhE1KLXkHI3wUlJA2ie4coqnZ
gWAH7m20wKfCnjvStOvndth7fnOXStKGQ+RwA+5hY8DERCM2O8xjh08tLqzrZYEDnA1oWCwvgzZI
MbJvFgfXo9LJdSMIPyCiWj1d1+1YoUlu4v1IoUpJmBysMq7dHSCpjah02OYagJKQmZ+hBV9QxtKc
OKlrWx5ddN0eCVy8Be/5ajXuNX0w26s7XWGVLDIB8XaCmqJAYniXZkn3IXEChjMf19fi0axtc7+Q
Y4y90Dr0ePdE3BX2kxYCrzGjW2xHKOIOX7Kgznfz0H7Jai3YYcMXUR6cfi6zzt9a2Ue4R9pKN4dd
akiTuC4O97aGd2YnnrHjines3nAmi4dbMbcvvpcAA82HGjvFqNxggbLRTeYGS+8dvClkglgwTTd6
i3Q6jWCRU0rPAA419P6Nw/Jh5fnGuTCRCHsz03SNabKDJyNa3ewib5hv0SVUuEDh05j5T1LSfOjr
JLftD4MDvL80saOTkwKU2APQeO2mBAa7aU3mWUJnZebhHzkiekxi6ivVtDWNrG1YzXwzoIUd5hEB
q5lk6Kpdk4/wA1D163jyacbEN7W4QCMsOuZ4a3VOkDU+l0V5z5j0ofTCk5rqdgnLTM+EatjGydn0
mLylYfdoYI1k4j/C7270+uJXezlTLgPzjOAMFAbgElHowz7WwQnG2ieHsYNBEGRnEBYgZJyD/PNN
fnTaJK9L0wdM4uGLhFlwp2URCrWCp6qRUHxeQ7RjatcUTDRyJ93AE4gP2sbyYFBEsFZYmO6qmHJr
8o/rwQY7ZTG78DD4WeUwnIIop+NioqMZ9TbTuIyJXGwh92YBLc9C5Emufey+BC2AvlI/O0mjrUMr
vZg2539cyOrlrNM04UP44Yp1SUZJHyuSvVlwctG3u8N0WlywqJ44+UQOUXsxLHXbwatPZSC7mLOc
He7TCOjrTZlULTyZ+gkr1Xw7TulzpcNKIC1KHbbXYhTZkt0ZiqPm2jnYNG/aBnHxabZPjsn60nVW
Rhqw1mO5guQR6zt5ZrWUzduUqise3IRxDiEYjDAdUGaL8QroPeac0w3g+c84VmpIx9sY3IFqoSEk
ohV1+zcIIjZeBQigybnW8mv3HmTW0sCPF4YemcDsYFr6naA+aSNA5q9FPGMMK9wnuKzkVLlTwzp8
xIaHWm7q5kJrfLTG+SZumBz3LieemT0LtF0ex6+a71Os2A+Pac28J8/Ca6Azt6LsWZm2A56+5lld
gz4mK0rdyCGSUH0cUJgRlnJtIdfHejR/sMV86SneWlVNPG89kB0r18InUa2SrWw5TK520h2mWkIn
WI2a5WIMGY1LfgmzLTe+XNoWIr+VkynOExNxuVitEqAEzoubUPaqlTNZefMoavoERmEPNeYsrjvf
ZGl3ZxKGmI3lWpt5Z1rwCvnRMv4B4PDLWL7YgqqAfoY4SRsprOjeJ6QHQO1Q9t5ntLGol43paCxM
dmc3vlhyiT6GTMmCDyr8pr68Ie85lU17hV1xgbU/rozYfO2A1I8l79TSnDgvxcREnuV6FxlkS4NP
Y3EKwNBS6nHj5cbDZMTUl1rTrZVwx9ScO23IN5z5Fzlg9EX1kbQtFBtGvskQqxg7VrVs02oWOl7W
An3ZMAlmrUficGXVTyqaXIeMdI3zWfMEwTOT5WVqzzfyvmyCiOuW4nsz0Kflon4ombL3GIK6bukf
baiOnejALAYlAFGEBkwxfLTYy5kWzDtCLIjzcG/oE/Vx9NpFRsdqHeubDrSyavMeqd/qraPtvOm6
6NvPKfyRlRxoqw9FPHxr6uFRDiXyqlIvexClc5my6JIYXxMki2ErMJSlMrcptLvZMqnAwIEQjxjW
8IQghpbeE07To+M+p330tTZ2S0FUpYHiwF39KugZMhZ5TobgYVqmj/JnCk3GlBkUq06cHI9gpjQX
UoHLvoXgyqyVG8mLSe+oBYGK0QYTMuXcuVRuwOpqSsM7YPlBYNVrzVjOGBm+TlX2iNv8bhmnjR/R
/dGMsbiPiqupxoJTJjASY0YqD1Qp0Ql6UXMyiwShRsa6QwZ8nDB6nW2iGmLkW0etdkWqZ28wSXRl
01abmCwe1UL4tPaURcUtEL3oIDJxmiaaYFuTYCJhsRXjdI/J+7xVgYXoOcNOZRWYXksdMA0vjFmA
dz74PsrOVyBLgPch0GAmgDwBDxus3VcpUQ8scN4iHpafX4qmPw2ZuRuInQhHrq1plTLL2mpiT9ad
1boKnyX72Af4F3nB7dhRc9wyqvucnMTkZ/ITp2b8QvBwWzfjNkOss8K7hDHJyFEMGbeqP3Rk/BvR
sLKPWVDNmgcJQXxzlo61UD1z5LTbhdMmdLwPljAPXrdIjqTsfq37bAUDa0O51A5ivLys7NogxjiU
rNnmKcvWmCIFcnnP/X6ow1eBxmDlZMu2H1kWCS+9asb+MRun/VyZFhA1OT8wQO5GWLtWckbtEIVV
Ky24GPjdTowMBdq7rss9LBjpSyRcVipGCm2LUBpBt8I5jhrLoyRiNBAhs7cCQMNA5h59HBfEyWiS
9WIykBK5y6OZGU51YHkKycsYSyKD0b7uB9agfucDJImfWlH7+4Ry1YjanDTTJGYaOUT5EAlmk0UH
xAeIKgXCK6dmeB2Sly4sIRa0DDGZk30rmsE4qbVnsYhtDCV3k7Wcos7NX5puPo4JRW5z0GvrrMsx
YXQQMBo5M4ZTaNkne8pfVZRGw7Vn02Txpq6ouRG65+2dWMcal1tbQWhS3eyYKoKckZZdDktj3zF9
XGyYns7uNzfyWi4n55GyEBoNWEkvZcnb5Lg8VBHaEBkQo4iJAIzFuUv9jLATc+RV4d+XSY4RHEPJ
LNe9lU8Oidr7D6CHXnsg7j7KHULdgK6t6DWp7vOZW0iyEFFayo/t0t1VGkvvoESTPUNPWSH/J5ww
aysWeTdqzVwgn1ire1sKnHrbueJ73YJ7kMHqRYamTIeOWVipy4zxjijDSpisA0Tbb5rQpwyECQk+
Gtyz+vzSYCDrzTv8vftb1ZdbzWSNWi13ajanfihTr3lTOTZjM4s8IrO5Ly+6hSZa2Np+CM34IQT6
0XrVF58E4z6rb41Z/xQ4TLcrkgABdktujILKiqyAkAOVYPLcCJvZNUznsgD6LFv9lD7WlJAxBc7o
lXWxb4v5kxYwV6nc+LT4DyA9EJVEQXdjZaxDO2EW19hZcS9lKG3MQ1zkVKAk+bU9XelexaKgmb8F
lvtBs4sKhmexp7CQwc3Hgqj2sVivKYyq8l3W8LM8mpZTZLscE76o/kodo0Cpd4eB1JWmV5+W0HPX
s8taN+jaY2uH4N1TV4N4BnTFmbOb0YzN20kf+qdZz19kbZiWO9MBx05kOf5ucabHyo+0rUv4bh3r
GlT/uXIggGrNuV12y+Rcl1iMb8rFwmzcypI7AK03ObGHfsL8Sx/qE9r+caVlQ4V90eDtRO9hEhn2
gD3qrN1lBtOGpJ9wrqZGCfHnCvuAZad7ZOagXw+HMBmfm94SV3kMdJrpNsujSzFaNpaaL46d7pwc
i8K2olS0hHllhGFyWCrPx+Yp/ZDXqb0feyfFCH0097ZT3Bcj7gJrz9EfRQ3nDONg9I9S5JjKjbM4
9VUyUKxpTkAv5CYw2PSf0AcZ17QF8WPjlO51l8xM/3U0L9dhYbk76JYP6IvFtdqIrBfXDj1nhDJH
qTFCS7wg7rIYB+Z50FTFwQZ2F/GDiHixiBhpVK3MqDPaBalvboDSU46ZZV9b6VvT5zgKViQUsgTt
TR5hZajE7moTp8Env5n9rWnVzjU2g79u1HNJxcwjqtMvcYmXRAYzjbNpX3f5aF+rvd8eIiuz9iEy
1xinsBsbcNZW+NjhKVDo+6YaUYYbPiSroQ4I4dRT3F4lBbZ1lFtT2tEfLFio9P56rPG7ZRSw4mMa
Wk/5GHm70e9BBU7TVo/iY97N5rXa9FFqXTet7FcE/PGI++sfScCBspSIhqFZxrXaEO433/b6NEUv
vMj/uMAAyR+a4EjquL5HVUpyr9If29TQHyliDankIzQIh/EqKgr3mJrxiyWa+mh3XcPCESS+lumh
LNihjDpEg6VXT7pojvx7Ogmjh7OVZsmVnw34iMZFvBZYQqy9orEeHEMzMTPUq61Ionjr+0Wx6Qyn
3dnMCBh0sLUk+et1NCj5kEB7fT9yDPUITiQkKX3SNqNfePu+5+uE41w9LlZePc62DQaqJE6hnnNZ
hgGSE/e2djelevmw1CeCYvMOcusnWy+zuxjrPdhyiOijgej+YqfIIeXpbHtNEP6Wu04RfTOm0NwK
t7VYAhjWtdob5FX45TkdGvIQ2h/RtVHdNAY9xc3uJ013u90kBYo25MYbKByThEkPcqP2piF6InBG
vXXFHdxt9QnOXfaakGjfpqQNr9VTaqOn/o+HVdMlFFZW2ZZBL7syyTOYxCQxOvnMF3xIB1o5NapU
Zmb2aX7wu2Ag28QGmPpXbkf2SqAnf5rNfTk2T+ChEb2W88Gzra0pe7EreycGo/qewtkjOJCQ5hds
Pa0A3ToNR2c2eAYmJfN/R99208ntm/QGDCwFco3fQDsKQXPWcn7aUMluhBQp08XbuKGQsavs9Rgj
3rTjB2UGN6TC09e5HG2UJVwZlPs47f09HKPEoJgqwHrPjLCTknjBbDJPkZcAQR1NuL67CodlWI3t
Da8VTOgG3O7kRwndcXZJ7t31EuWbZliBUzgLZnfR0AmL4is2fP31vLd7vb8ebDxnSmkSF5opcwy1
q3vUZbdeCCy9hIVcSEN7dwFPq/bUJrCbHw9jpzJ3kLS4c/ZXs1vNe7xtBmnWx0FGaoPVnnrOCV/G
MFiuiB773OcmwuNRvOCuUUFnMimx3pp4p61ao/0MEu/GiV1u0TOV+FH8MYvqVnpBAGxu5oMRdi9m
6nLlsamdZ0CsNGYCD2N4DGLv2uwpURRdUB0r3yFIB8HdZslTZEm6iSv9S+DZ+8S9aRP9AIj0s19X
58XpPqQTM0agZWDcCWRqzENgUDKFD2frBfAm+bm4AaOoRXd6QQyjpWzf1+zPutkQJxjabzWT8q7J
emk6Xm1frUoDUubQZ0fPwWHAFFvDRUYGe9ETbrUpAYqCdmo/Jk7+pcVnk4XJyjGAvoKQ/4KdymW2
GxyesTQJsbqFAUE+ZNqFWnQlf4BujnvmZR5dYoqs/ZIy1wNmBlPCAyyA8uK5i8YNQZZ1hXVBzIDc
JFDWg9pfg804IevdpY34HGfWp2bhQxrqc7yJ29yIs3gcEWqkgOhDWAFocCLv2fTDL5bbfbEQfLb1
Q5ziEJyFzOAQ75vrBX+PUUOBal0vtUkyziTfK6i8Qv/PYnbuTABs8UdGoduU6j8IfKSnQGrtzb6/
N+sqX3tTPx+WrFvljWZvLUl4GmNucAvMM3Jx8NMfMDUbt8xmm+MiiICTinpNzAEUt4zy2BrVC6V+
I38G+C8Sy8nz4FLtjiCRGXWm8nWB35nrpDzkQfNg6MNV77J8UhG9xA9fZShoUgsqnQiLlxfrzgyu
KTvBKMMZz40PvdrRKzgUhCFwqDMsa+2w0MHqkbBAghK8dZv7tB63lkgvsa8/WUwWiR2yZvbybh27
1FUj+0VwIENISAl6wkJZnF3M2tNWB7v2r/+st7GlxOxvUjBfZ1WArMknKyhRLX/XF7XLEtp9S/jK
Kp1DMbNWoW4o2ho4yE7kSNwq/8JMD4pZnXE7y4lPyFCTT0Ktp87HjxJn2zLrJkAR42EnVwbqVCIn
pyhwk1njVYi5BfqDQoaF29OUCLLMDovLPmC9XTkoRuZXYdEI+oQ5oS4tY/GBGon2lIkwdm39SXjm
ZQI8hVRehg6y3cJwzZQ/gVag4do7bP98UozfEDC2J08KGlLDtR2pf/xdlwfndPYIiRya3Dj3yIma
lCWr/ErA7W4N92YBRev/H/bOo7lxLkvT/6X36IAHsegNPL0TRUkbhlyC8CA88OvnAaunu+armq6Y
/URGKJjKFEUSF/ee857XkE8LR9z5n3+3/E9+N84jMr9UggCFE/NfLojaaRlQfxqU88QbL04QSGeQ
7kSCQX2QtV0hjycdtgjurq8LQ16aPTZJdGGMRU83MyQ4QhVJGxQZKTdb0tOXZET/K1qa/g+kMFMk
aEwjqk00FYWh4f/5KvNqyBNVT1g2C17lvaFBxAijt9iGaSbHGV7LSZss9dbEzRZeFZSxB7kmM5kD
M33eWM50pE0XXkFHDNfgU5l7uUUK+9Mo8s+4yj5ToELWhKfKFGVhfP8o6oji9vCkIIbi3LfPcGDz
UHePt3jEb2JAtP83ngZtwh8Gwbidp2QmdTTycpKWfsyBiz8EKSe8ygXBIXaNeTFncbodYjXoR22O
qu5OY3b/xdh0T3x7epobNnCeT73qT2lVd7Y6XOUZZIz0x1LLqW/vn8XE6LFSxnM63IP/eUVIyj+Q
Y/mwNUlWNB3VNt7Af2HElUNUCJgFJEGkJ5ptiqoLR5Xud+abVPNOptYzKyorl2A0HYZ9IxKsVJd3
Uqd6+iAWHAcgykglqIzTsl7DSe+DuhP8dD65xx48ZyKyNlvdQ/CTyuxO6o0BcIlWZqrNzOvE6Q9O
+R2bG/bZ+mMkeGi+JncQCyW841H5GdYCRDgJvDri0s0DxTwCJIt79v6KHkWEo2IpGVWXDCCqxHJA
ijb6NLKlK+A2nSPUjZtDTyIY5R32pFmRvhkTHTEz7c9MLiEKYexZkvblVDfjIyXz2Hr++x2Ta+s5
b22F3zQmOg7MQZCa0kXF8Z2ZT7g+y2QqBcVN+8gnY+CzlRlHZoroL+4NIy8xc/OwE3FwMObRSBR6
fS5eKPTAq0B8VKC5RK42AiAXHAbetWY2pyfWXgrFDr+a5b0UfguZ5ZPnoeQUN+1dIs8+uhET3MQJ
DZYIr6zG4Lli3Gvlde8LmTybaj5Kj3EJ0WDY6ZafshKPmOxBKE1S7VXjH5kQrMKi/yK4Ajff3Lup
7VYpjWU5kwSQZrAETD1QcD0KSRZ4vtTHksCxX6EfTm1SdHuM6clXbkXIAO3wqtw0yBoPUkJ60owI
17j8i+X6T04UDLR01KW6rpnaX8McwxaOiSrUSaDMb3k+DQy+Rw1n/gjNOsfJV59TvWDkRNatmId3
88CsmJl06sxheDTpv+Dv/iPjG3dcDgmN+0gGkZT/sqc2o95DVpAiXHrD9zKLD5TPyxn6xsEHLuK4
vM2Ms6LvXmfqVbZIP2/i46ostH/x2fyTzV0x4VvLSCRUKJF/vZPbqMU9Oy+ioLkPmHy23FWtJcZ4
OcNsQTRjyt8VrVo3ad96xfwlhHJez/iGPvPH4FPYNfYFTkbcrNhGLwTCjS5I2A2z2eFfMHHNf6DJ
m6rIngND3pSIgPorD5cCW2UM3t+DIYlvjsAUHWaFI+L7bC9uhHmY/BWjIx0RM5dtTfbbXSZR2RBV
5Ln8IAD1Zkyi3kUNRvbSFBm2PKNREeJiPOAiB5yVFJoaYl7Rmq/E3kJ4IFGb5jEvBIxRzHrZJ8Ml
G+PCEaen9VMVAnGoeGRr5qtJLySLJ7k6C0lauU9MPBQiTh+cZOVEQT3WmkSlAayl1xLv4gCTyRYD
ogijrYJANJiVFz2TPWx+d/p9nLZmN1nRyNxCUHonVEudtCFuGwWFpC1Ls8mmKVyrsk6dCPouK1h8
G1PIuoISzJjjkyqag6ktTOHlzgBX5Iy4y/cDKW0ZfJv8bN7hRoVKNjqZIixNUTvkbfhHK8TW15UA
BWkVFPUCQLsYYu+hk7GlTw/UsGV5Ssec5jRht8rGZgiqKPpteiRyz5v3/8ujmqgZX8by9z/+7fMn
i3Inqpsq+m7+XuQkqca8cfyXMGAWYP2nsGrWgv3Hvy1/Pu/FP/mJ/5RFSZL076KKskmVkALp+lxK
/29nQ8lA4kTSriqzDxmc7zlx3rP0yfx3kdIb5dNMdjdpa/9eFcVOYerzPcg2aojK/0vIriHJM0//
7yp9cX6KeU8mupcy/x9KtkS6PfDkvek7aYy7AEsVu+egW7byJMOfpMtLYcTJIA3zlzLCq1sP7yd9
DhmHnI5e9/nw+SWuFYSDlOv2U9H+/PJUuj817M+/soLph/P0DqtRjubz6bF6fvlvTfvffU/IsZa4
Ves8CSEyJrOa/Slpfz6S69kAgaOXqFHj9rCf0cDl0w/l+fD2kDO77wyiUYrrxG1j3YUqcx9hhe+v
tmCmeT/cVAogs3nsSA+MfO5D05rlbXZtzH4Jz4R4fU6SaBbZ9g4fOp8JuZKZxZ4Cjd9pc1hdTDiW
cCy/zFyvnb9gGELH4O4h14dntnvV5O2KeHbI2OED+C1UOooSXlMYLy7taAJwMO94UJgpc0p9UuNo
qmkLDBgmYCvr+bB+er88k+0VaXASCFZInWe3sv/KtI9wh+boIvkznMjZ4Is0YVEl9tF+6GpcAQBC
whhTDyK2HmAX0DRuUTDIHZRWvcPcHreezzhKZpK6JTa1sZRLUldvfbkMQ7g7qjEsMW8/Zxn0jKTJ
/mbj8NThY5uBIAGvq79p7p+y+OeXpzb+v/86zm47Tt7HRwjH7d+J7p/eDU+9/NPA4flIXjD4n3OW
n24Az1f+/MLki8SP+Ysw6RYzTxWOdJe2kJRnbwm84L0w8WUhSM8T7EcLipcBKBHG9uOoYNLtSAvr
cZG1s0Hw808lOiSyjKZdAOSLHgVzJ3jEqEAI9W7+3UZJUTIp+kS7+hDOpG5ZbXviERRptNbZa5db
k+zUOlJ04j5hrBOIoq9rY51IWyT8+VvyhxAOq7oWW2Bc+mNAAFxDu7tTDPQb014Zzmr5UxBanAQV
zjQV/tr0s+UdPtoKi8jefqwHwhNEVLoWvJFg7JbTl3hBqDuPdDC2J3zQYtpm4oYtooFY6+IyiWxM
rUH/yWmeko2hokZxOlYh/clvfDAhyCKyIFOaBC6SahuYmPlZiT39lVxLeZg/tseEsY6N+LgdHNqC
tPdjBN9T497NAFUwfhcNsTLkMBp2Fe5K86v8yVzig7t99xId9VeBqKvQbTbNmYhePgnDCWvIYZDz
KWzcRN6OC/umWkQcHUuym098v3wfLMP9RIRmlWthB/1VVa3yvS3IlcStFEM7fCnhCMOGtcHwoD9y
s65qSMudP0YHCEOMM8bfVrf66ptBn0G3WXNMLjFfn75JOUqaE6ZZfLqNbPFjmWmLn2VrmQ0ehy5o
xN2vIN1DFJBX+Fi2J2VY5wf5olyzypY09hBmorjvO/URkT4WjuX5tsL7vXLF3FVm5Ib+yklOJcRN
WDYxjqZgsU4vuulZ31C3Ndf8y7jkr7DI9zH1OtkL7dqs3k2M94ORcDquIrr7m18AiBgOg7e6+4YB
YSaXhR9tSX4UD+PDyRonx9r0RdkIbzCgeTMsW/VT/R1eIs0K1wQnLPHemuwucgXZYQKf/hQ1jomE
u/jxNwo5EVI2eAnSF3aKQH1N1gyYofohAinO3ebxOhzkj0UWVG/4rvemzWIDFS93XNT2j56u6GMM
aj4M7HNXSz1mncgpEGeBpS+IJPuo1m60hFZQvECbBw0wCLeFPkbgtiu5uLfcnemPuWL6SSCbt6hd
w05W+h/z+/6irOtf9UdZaZ/Rj3lk3xlrVz+HbglKT9bndLmlwYANaA+rYF0easUfiLS93oiNsc2V
Nrp9Zuv0aPs8uC3pdojj4jjQ0QJa9af8mUGDT4MF6yGDD+fefx6EUJMS5/x0W8Ipum3JhOqqbqit
oUp2W9PRXRnPWFfB/w/PjbfoZjE8wlvV1g3rsW6c6uWxJZE9MtkzaASDxZ988lAATMi5SVZ6q5V3
9o4bCa2pNeg/aobd70m7uzyoyOxayp/YIGDWzi3FkcvTDcTVTm71DuSpBPFPE/o6lHcrCYqTdCcZ
ya0/pxcMVL+KX5MtlKlxQGgxRJeOLYpB6Nt40TZhSO9nYbTgqsveG3j/8PEv0fv0sHuv8Nkt+48u
9qZleYibAM/e6uZzLe+1c7vtRHFZvtxW0s3PmyA9CIwA5uvbCy6Xnnsvf8Eigl9Igja/Z9i0r6D0
YO2w6MY5ssaDK8uYmqATQgSEYQ2LF3NAePzckDdplb7ELMrKCQU3/FzAMzARlLhEMGDgIMbkZrn6
kdv7mG3jL5jw5nd4IpNE2xsqG4jyu5ATTC2sO1aDw1vRXeLHNpF88yw8nAGPmcLCWx/G1ihsDOGj
JhRJGryi3lTf0rl5u21n1tt4wFoWx9IQGZGfFa+aDq2BapvkAtUrMr+RXseS1JxjPewN8Q8kOrQu
IBtsHlHm3tS1nrpZ+psRTY1BhWTJx+GN9mcON8aH/Tydb92HXP/Otp3cvfDCZcNTuIVKK61NK85L
S88OPIeKeaw4uEnrsVkgQuNr2DDrtWJMZU2ujJPePu7dVe2cLF5BOCz+pEv+dBbt1+Dyxtj/RZ/a
bHX/Dkdbsl4EVz2G6VuibuUdcQ0RHOZtv7Rvb9Uqm90aWLNErxFDXxA+FX53+iZGV50t88ZhKpzz
0WbBJHpy4Ur3Q1GthdlQY9v1Pi+PiGvYUVG2lIotLIuJyFqQhGXjYFMcWpcH7CoiutjGHLU+Gslg
SeU6eTdXyio+6esxUHfKftrfLosVKxofmbXwZjRQj1jcMBkYrr7xEmqo2/VeiBhre7mym/urNCaz
PeiiXS6fZZLYNJw57dspdfsXEiYcxWNAni4lZCyYc0evZH0nA4L77UiEyjp3E++VdGmuoPYj3b/V
u3eTAwSzigLM4DAyWVSUX6DSIY6l0Vo/QcqMiMjDwuirQRAgoKnHyV9Ac0tiaRDH/kNymSfID7+P
X6Y55WMrdUGnEhZCxA/B3TbjnDA9wvXHhwO2O7yt8sRGdJmfCnbVHuxmQXVrmcvyt3g41UUAg/AZ
y6UcvbrNVYKJFf9GyRHvEx7eB8JqfPJ2SnmNTWxP8mvrJLov4OP4gMzjxgocmVeUJzIpFoTNQzX/
Vq/l1nzPFlZ+5Ltj5RMbvh6E3YJKw15cHyWBMeVJXtPmjpvBX3ypVzrrTXoaiTWbt9Pmzyz62YXm
UvcqH2VH58sO00Y3/2iO8F+OkxseBGnVLut9v1beH8FRDy0ojB/DrsEWaF/yHJOLcDDIfb2AdIFa
Y5s5yZsYRLcXFAIiLIo1n9EDMgE6CeZfZ1J/65uDmC4y6RWWORZoyatyQKDD1KwlVTwhK8WqfPEL
V/NrW1+73q0uXeJ0R/gsiVOfxzW1Eq/Cp2bXRr/VfTLv01W6zXU7PqprROLX/lpd+Pz5ZVG7Lo/I
cqodB0c3uDY0i5f+RQdkWY+lM0GfGbC32eUr41W6TL/3wVUijIq30wULVdHCNgaUWSRT77s9lJ+q
V9UcrVCPWEMQ4vG5tIwkuJ/aZXgWXowfFk7lSxexuZqoLV4lFHeonWYLOkcXr4vpjEeyyCv5RL0h
vaY8WQkGFlTdqb/7WuFrABBrQ/EkEzaWd+usDaP9GMUCOzzugB/xkbH14+bVRLsFhFgVOFknp0h3
284nKafO8Lf1Gt1TPtPQAkWSPt36sS9+OKdNXKMyT3mtcA32ix980f1m1zbLDj3M7UJX9dg3F/EL
8MJ8W3iRCPvBkyg9B7uut5AIbpOX9VS3h+5UnSp5S9I1HOfCN7FLeo8gNaNAXT8Oo2y3pvc4J9+8
+Yfi9nt+ATH2YWqb0eqBua/dDIyRXIGfN3ZYnwvRqiWZbY95D/8VFUopBflJbZYp8cGpuxAdFnz8
MZKSt0v2tyuvqB0hMEd2Hu67wu9yJ2482ibzDwSKm7DivZTqMenxfj4b5deQBe3PI8f28S2tMLJx
mExPHtWEtO+XfOaEG6mbflJqZCJznMsdhoZVKZPq0JYtVsz0kOH1OHmVLQlD0oIIVL5g6G2uBLxm
F4vq46YQa94RYUS4KOGHz0fP7z2/hCr/CpJPhbEA1Eqbol6XrY7t+I2Aq5lWOyjJg2qfdnkFGbEg
N5tH/ey8+HyUPT0SyXLC51utY5/E2/VgipHoPv8Zt4AGY+L/20+r2Do7mo4ko9ECI17Yj0R4e1Qh
gvCcSlGrUeY9PbDb+RfKC9rOSOGjNqPazyQI313aBOo0OvUtJ20lf3DsPx8y0iZXNc16Wz7obLeN
gzlz+Fv8RvKaEFFxS4sGBp7YmFo0la9VfhaSwuNEhtXWcIodSEyUzXQp/e9ima+rQFGXnbFa4Jf0
pUPL39DxoDKBtk4ngS7kXeOksGVjQ+B8HTsLkORVsu1EVOE2ifWm7vOkKiqoLaFRtnzWz8p2lDzE
YsLC0xgZwdI33Ow3v44HwW2oRU1GF9T6bnldoDff3O1w277L7zRI05p3v4uR91qC3QQo+47j3YE8
/d5uHx90naS+LcjUmxxQSJKlqceICuiuc674e7gSD9KHfm6+hNEJceCZS3L1vfCxhpYJVdPxi4ca
6s4eC7/dDxg1fNf0pH0tHO040GhNQXI/aYzlreEr9/IlhQduVOWm2agjVZJdQ9m3m7ckGH/vnvQR
U/e9G0cVLZKVI6ffxT8UxXR6JAjf3uvf4gPNtFDbMepCgqPgOjiPX4pLct7eQ7CPbm6m5Nfq3N2c
gQNppiNY2kb5kjn/jrXPFWmoh7dINUaq2LvH5UZlPB5GUmgD7QjfcAv+qexG0q9iMq4tBc97kgV/
CKQi79pkIg71MhjW/LY5B6pxzMIdc48f4qmm08PBytgroegiyJQNCzJzgeXEaPVeuGFVlrGdf8WY
Wfdud0W+D6e6uwru92AP7GPR5vZi2JGdLPXlRPT29uZVo1t70UoJKrRRdPV+8yVzCUhiQJhmT1io
Bc3arG3zCwd/4dzAIOPnA75xEqBr8hzqHFjA+X6if1bW4CjSmkzY8hzvQ9XqJFubnKJ3Y2ZE78gK
jJNIEt5kGVAMfsogvVY3OnxqKov/kcheykF+Ic1NctQVMj43POazspka/nEipp7kAJbRguR62NIE
MfnkN7LZmluyv2B0BO0l3muIEa6PlbReDH66Lz7u5wQSLXLqH+zSjzf80mM7vDAfCElr5zN3u68B
lgxX+Uo8o3jQI1f+ISSupKOCaswKVpG4MHuzbmd5WQXDlavx8LHO2N8AhN5l1UouJTTCLd1LOxeB
QfRBTrpJI5CwBxeeoCylE8X5sYT/Ejpc9rKA2oy63r4F6LI02NFJoErgXVZTEysNs/bUAj9xcGb4
zKFHOratfTsXdzf+NLa0A9niz6DairDVoIXQu39T/NGe6n65nMEyiQkhZEimEE5P5BqIARgBtu2v
4p9F5ncb+kgxtPuPaXPrPkluIb4k4pyoeRG+/rDJTaAZGmuv/dS+ssBAuAboAVgZe4bs3sJznr5o
V098HZblHjWgPFDEBMOdUDWnD20IE4QLduBg1/wdgnM4+S0BUOhrH+7wJWEySwTrE2+p7fpjXkUf
i19QBBUAhoVB8Aa3IQAQF7w9ggoIbzTf2heL5P42YUKHL8GHMjnaVz0es3R3RyUOIPHW/rLF3d/J
k9cTp8C9tF13hxp+ADWV011LOYiR5ux4XYATS/3Y6w4oV3zoP0yyLQjxg5BECaZdk3lcauUPV/xl
iAKvikxLPrR+G/MpcHwjWYM3/acG/0o9/PCzj8VKvNtq5gvAPmG06rcmzbTh1JCmPGLS1a1Cnszr
5LR+vDcauDDWdM0+zNOo7bLE7VtHkpCUHNPk5cbOdEU5Rg54V6Fv3NbDDLOwherxbrhx9gIOQdgS
PPksQv2NrROz07lxAHQAJyBs87GZrt0BS+IA1h554+TnWtMRWMseGqbkdvWTHLlJII4aGgfndlJg
LHjZ6COdNCOPHVpx6ovs0r2ApAWP2hov2VEiI3Jb9q+gXpxEN+1wNykVXI6c6stwjR0IWrRWrty7
jWiN23KvH8ZDYeK+goe8nW9mJ7zCgvTrKcx9rPnpjlF54jo++uV4mXeK2L6fufLccsK13aaLY4S1
Dzvsgpvxi1OjHv04ZruRkMSx866LS7LtD8aH6mDbmIaO+DuoQcstl6yFr1ZzEsUT7wG5kFnpLUBC
I28wIPpag3m4UcUYFnsXOGLBlHr+vLkwqiseOzaBxbsjivY8WEKfvqbPvvnlHr66RqDdYLP5mIZl
UIRAiiL0B9tOmk+1xphmhRUrENbil6N20dvR6OOZocdrTih2URZW1G8NiVbTal76E8JILvOZ2w1T
zwwGVOeB3cUkT8geI2lMG/mFKppcA9cIJFvskLDVrPuOuHV6fxIVW25rK/+cZ8dMAt5qFuPb+NFv
udPYsEWwrpZnhVFHqOtF1NboCtNltVScEt0PafR5saRD5bMSlAvVQm+4U8Bdi8YjhgJwInLZPCmz
TJQ6e12o57oPuC90/ELxylkrH9rgGrmTzrPMJWaZCVkdg7fI9i2r8QcpvDV5WuJJIaHvri696KNr
VAFqEKV2q9YmaYgd5Dy/Z3aWhwvWyXK0WGJ3/hJoXyl1ijpf8Fu3vZdBaBySaDU2LAW6So5tlA7Q
Nxj1FjYJq6nsEgQ4LxQVOMVr0mPDBgNpt+23HBsVknX65BuCU8/csf1avau/4ghzp4aS16mJP4nd
/0r1mYjTGkOEdideOBQBBaGq4ZJ5rMNl4cdepB24KMpVvYTH8KL+aJT/u27dNUCbyF9tqrYwMPfw
NQlLRzR2CNf1YKMkyBKfe1TlgEUnSbgiKkxLvJCgOWAeypK49vgdWDN/h+EQHAk+fFQ+1V76QsAO
MDl9DXwUlHPH5kUrrMXr6Ea9M4XO7VizkcxwdEK3WCzj0vH6U33RV9lnchJd/QNOgX73aO6rJ6Df
9kvpqnn9H4Jew8mWvLvNWCdfCsN3WQREagWLT7ZflWV54ZCcVE8888FCVJ6pp7/U4mRDQcqrSiYD
W+GTIz1Z1ba6WmzLN0mywj86eokKVtqlaTBuUOyF6IPYJFxD+7ZKAML4ljoDqyKQZQumk+3o+T9g
LM3spF/8PCvk/RCjL1iUv2bcARR4PQcfEo1A0uxsncuWTq6WR00GbYKEaDBSKjXooeRlrIaN/Idd
F/Yu7qPCPlyzyppz/qO60Opy6GOsBKvcjMfGcG+/d56AyXKJJ4WdxKuJ4Uf/qzjjKj48TmHAav3m
Rd4emC9sAEvLcs9FfqxuS5XSzdeSrUzb/rF4fexUl5AvP/Xy1qrJTpJZnoA6sBpI8knt9EW+UHrh
z0BTsko30l6bSPJB0Mp/UhyK8xN7FK5dsuSRwS0UzoAIBT8lidDwzb2k7/EaXEqLDa1d92V+cXPC
F+quLBb5R27Q41tWve1fb6t8z91bX4Yr8S3cUA4f389H+jJtqnN9YVOMwU/Ab14iygRXXqrv05d5
nWp/vCSwGj84lzR1n7a7+/jNQUP5f9soHxg03fX14pvqRLjD6/GreEnCDOXDi3YsAXTOicxLtlKW
20Z+gY+UXrug/YUZRVO2T7bDUXzTkDQs08nKNqghDHfAJYAuHC8JFGsV8xZLXpauucUWm6ImGFx1
j6NjT1eDrtxD82IVm8hVAtPLD+Z6CIZT/yb5i03FlkSztBubuXJo9kDiDCruHlejQmlIIUXIM22r
JX1plCdn9sh63jes9IscrrELKN9DWFkz5ryYiUk2DYlENVm61cNnhc+WDhvNN31ggv5FJDMLtX/j
AuoryOxI4wDhbe1iWBO4jirF9OfgrdRbnNvWytdwGPScfGorISe9c1Kyq/eTvQhaYwVVumRjTcCi
QBtWLSWyjPuZS4FYuv23tKpWzUf/0tWe1jvyGzRth4tOxdzKnkZzuKfrozA9FYotfWiuviwudHxr
BgJLGgvj8mAn2qa78r5ErgvOB5GVVqN+F2d5jteHQUGT2zjCJ9bMb8MfEhv6whK2jzeh8drv5vUm
Y5AUpMdHY7ekRpNE97pYi18AV1rnqldhVUn+/TS8kiWrNcT72cVPTIXEqwLNx7GyFIMGCsuEk7ol
RwwAADe54C5OO+0dIwKIUPgIW0RAy5sG//YWOOVDu9viBtxnPI/TRnGxCzk/3lARRIygKMaN0cWD
7gFMclKTj453FC37t6g/ayQ+jPbI0gGb34CkfwdYaYAInbhssCxtzH+ZX0DqW0gO5JuRbSTAiEb4
wbHwj/LK0OMWzipijRGbFEQHZdpKqVOzLGwMHR6LS936Ze1NrHza4BSHjwCtpQFrKnEEH8ZkYou5
lZJbzmjVX3yXFrKEtxR8TLUnkGl5/vzJs8P8YjhJI+xyKg38Dmg7afHGfbpr9BmUKg6L774K+M/0
BemIhsNNtuzaKd0O/d7P6Knc1MwWD49duDZCq3Rlr1xl3DyUyhwk4VZzMR34bF+1r2YTd1aGdvtT
BEqu5u03+VOMVvaneV8M80HFrE/361W9vm+ZsYZ/lJfYN1/qVW93NPzjB0HoEVfPnqJ5NnpHhhBo
RIHfrW6ZnG7CYaLtJ9Q3xYZsVYkHMhZ5xjvJaITvrAfZYiApcdlA/ltfIF09WRWTrakbdc43sYm/
SgkPnyPQcD/jzLpIX0Q15ItAMn2Glkro3wynz2Aw+VP9hvn4Y2LoZjMmgpXd+nnoy3MdwUx0YQ+t
jQLhcVIpyrFAYEb3pnQrpqZZ6BWDU+NzAzYzOItPiuPbTocfDI9z2a8oCJgX0vg5pEQL3/l7BrYm
OOyWuXnUND9KX7WgOkumN6I9h8r5fc+RptPrJ0H2Ces3JNZedBKmwemeAQfM3Rg+VxbQuDxczM+M
XewRjS1uww+ZfYzq3pVrJlxcPSrgBIWAQ8wrr2BaWNkRY2vwT4yrMo/jzG23932sbetuabgVB6Jh
dyAxPlv2jrdLZRy/US1n5SYfmBEVATWa+WlcsDPPX5OfUHdZ6tkmsU138Q4SYGCPT+sFzJQdh024
Y3zavMRQtQi6MX3SIs9w3FLzvYJ5CmASX/Gw45buC96BK/z234t3DrnZ+YgDqQtMio2P6TYf35xw
me6wuXbnfqf+ZkesjYal8V1A7nSTOz7oy9sNOy0WnPamOKyJnBOWOynxmPUPoxflblOR9uexaOe9
motP2fviPCqPaTLzMsM2JKv55gBV7PhnvBQLVyATF+PDbZY44mvvDnuB7UhmMoXEKn70eBxgT4bX
AxJLDHKsiXUtWPdL5NVnPHdEyU3q9SIP7h9paT8O5aUoAkPA/AJk28XEB5Kv2RGZeRj7VzMm5YPa
mY2CYoOX4rVfCTiPT9wkJS03gk4rUW/Hbb7E1S0AOmItUNmVTncBlx0jB4+45GwckKhoe3nF8ai+
Kl7l1Vel8EoBypvdXWSJQFFw200EaJwAS2HnRi12Dl+ns4QmT/nAUx7LHhJ0eCtFgJaFwRw82Viz
SbKbJ1WGvgzveMe5fY7c8kPf6W69Is+yje3qjQxubNwe82vFfBPLLRvDnpsSjKrfjQcG5gyM+tbT
DQfIknJDZeirbhie4lBi47Kxn95axpQX6SAss/3jJT1xqGN/oa8FJ/aVHwZGiL2jysLGf42tEnvx
WVT38arf66jICGX9vV3FK8bzKYX38vGe+/FKdiYXVEf5BOxuPsD/yxVeBa1ky+vqI3dvrrBsLtGZ
t4NwVcJ2iGe/LyMIBmzXmn3fhvthm/sIMZinxPOELrrbLBpqu/SleuHWHF5YZGx48sPTzsrbgo17
P7SWtES/osibrngXgTBedcCYxu8HAu+9dGAmS4PoMO4uf3MF8YO7ABNiVsYRzWdPuZMF9UicBZpA
Zi7eeHM1tpfeMRKvSFYxWdXlVkLnZizb0r8bbqv608Asw4NFlt08PCWYItye84dB9hc4SeWumVxT
wlYaY90JO2nLwVKNK0ZffHrGcx4Xaw7uHYnBPNpS3qvf6Iw0JbfzXwbCR56eFTNfBGKwLaNnq7Oj
a72ufitY3RpHumVs4kupWosTkjrenYJNFpMloK2HxQgQWVMH6vfC1eE91vQflGFXeY3V/lbfQxOy
xfXiNMutKtf40WIXTzzm3bbBoFC1tHitr7vP8TuRuAet+A9zjmWzqwYLs5kh9vv+NWx3kuIqFGmJ
mx/DN2yUCpBdY2v4IrMRkdoWozLNx+1UaR3KjYyZXUM3a41f0ZWm4pb51d2BCVEzPHHblcZ9CqXn
a7HGV+h+LC9pZkWesGR3ED0l9qti8/TDCB6EX7ncBg8H5r38oh7CXwk1qYW5a2rDgvf40V8B9LYA
lnDkK7+v83jvcIS29VUMlAsjRcEpzsK7fhrekUpLS1nzoSt/49cR/RBnjDjF0i5CuMS60Ge2eDFI
aWGud65W98FSr+GZTUEXZyIa8TQl7ip7rJS2fcCcoSRYCzmaZD+86CD5/XdyaBi+CYdWtFjx5UV5
VxnyROdUdcrL4gsnJw3wZ92+MDyZMKNK3MpfELz1wnM0x+oofqnrZG/yXisbDjUVHnwUHH0/Kl8J
51FrDdAALnpmyIz3xM2F/Sa/kb5wvn+w7MKzCNhsL/aMfHDqyjafn7TVCQhDMPgJNdivgSTs8gAU
spFP7nmN0VllwzvHl+kMNyCnqmUHh+XfLoXOHrk7v0x+xtz8SflAzU3qh3bIxgl3gdnoObs5jJUZ
3MKbctPf8Ywa/1iv5wp54OCFCGBBIbkAWK6bXbZHBeRwSeOPkhtrHXnVqTyaS+2QOI/D4KtfCgPD
3oIWspYD7YCmvXmLrty6eIU5+THd9Q7TxXFYi5EL7wVYnrLz6EjL3I86W/YEKB1GAA8PmAVg/qSw
eWAjgk/ItfnodjrvlvHtzwzZhlxqppSTc18LGDHzOdOu4/F3UYP0hF59o/153NfcX3qgIt94LLnO
P2AxBFwLtd9qFvQOiG4sX4g3oA4MEY3VdFTkpb6nxEweL+YKmz+2T46ex4Z1Wa7SC2aTxqf+xfda
yVJ+5xBVvCnfY+g0VPbXais7EhXb/6LrPJYbZ7Yt/SodPW5EwJtBT0SQoJNEeTNBlKQq2IRLuMTT
3w/8T5+6ceL2hCGKlESRQGLn3mt9K6MiClsTi/Q2Z1KjbioUVmLDks1/aCeRxc62xYZ4M6XrIaI/
dw/oPjVGbuyoAeICVwE+ZD2PFEnL1jBJ7tjgFdW/2zO/CbGsT1r2sOlepycX5QsnAiQQ+KEn+4Qr
1/k1PIvn/MTxyfAaI4xGZxsh5lN/qx2L5+GAigrYEFN+do2P5jlV4XSgUm9Y+niJXDHZIKZ7/40R
dguu5Nb4oK/7e6aqOievAJaQiCWhP3/G6hDct7/SA6fWQj/1HU0Ic5tmg8G8PGtc7pHPbZvgHj9q
ix7utXuXbMEnmIgh6/b83jLdpTt1TF5RdOCme6Ar0NOA/+RK91yQsP2AsOwBq+5D/9G+6WFHHV3u
ml+s2CDIc/j5HD7WPVcQrjTuEdWQ3SJDoxGO7wc0ASzGjXqgyvYuhMvAIqspj7sH9SyfnMt06qKy
OGT2xqOyfe0iFpj7wd5pp+C5TA7unY6AhCsz7Y/lW4NOGiKKIeRnw8qn7dA80mah6lXY6v1IRUHI
SvCOQX9+ZdbdveavwQub0t6n438TvCRsgyi/tkk4HN/L+LZKQ4+6lo4x3w0wscKcv1F/oEEG7/kz
G4aeDzKJSjZN2/bS3eXUHGxr2k0st7VJpbwVP/0vdqrZGOV3wWf8BNOMJVHvDr0IUx0WLxbVm3g6
Vc0dVmL32/0uyKzmreJNBJIVOsWeMXr2zp5qeLcV45Cty+BKvwd6mkDMukw/er+vn/J9dWdxYg4b
75d24UonrHtBRi4aFouDy2Y/Ne11de6nfVA9ZuXDhJ0g3bWMWilMIaXeqDdqCACclBk1baywpbfy
knwTm2vGtDk2nD4cjaW/FfV+aratsZmLaOjegClwmeTS1NJOg/s4wsmguU13mbkrzStmTckNTTDz
tj710ab85HdhkAazp1haxq2Laf4DFnQTTV9ZdZCSLoB7coCez+uG2oLxLNYFedHWiiYRW8HFOl0v
wMmT2ve/58g8YVurx3W24DzLtwKJaoIr++zHG4fuB7Hc1r4ubzOUGckNK5/GWB8RH9RIwLHf6pie
sW9ky1rCsruhb5kAatqmXKvwKD7kNM2n17m/9w4+Y9Nxb1nIUM9cpxlL7xIWnARb4GOyECB0bBFB
uJjHd1QkvGBRvhsxktEG1COFKG7hOjS4qDCMoLY217e/NbfFfTMdiH4e54e+JpX53hS3ZAlY4DJn
aBDhooHxPkzjpVJHn2kXM8iawcRxHm+t8gt4ge0jFntVGID1ak9ZQl1GLUSRYPPx0gyhZKfsNrd+
tmOt5ONYcrR650CLYkR1RDiqfTyGrhsiuyvf7cfggjxpwGEGPJqBdb3XcNswj2p2Rv0rsQ9yPjsz
Go5XFuYMQv2L+zVeroP9YZ32/53zX+8aFqu6KwztHy3A9Xmpn6zdkQ49HD8wu0kBxaCLp8gx08P1
eyp27Z3Xe5cxFsEBl+mW4HFUcJIzodFoyhFuTfRvMg20UvjKa1DUT8pwDm139jWbveL1W9cHTaBj
oexpbV+/ZywVDwfrT1zvB50N0hheU28jsRc5ua36nP0Y06q1v36vWx9oC/1fN0riP7je/fvA9Xn/
/AhWzIrVPBthGduMt65PEqSFseKtv+j6VHBPbExysziOTtndJ+OBPI9Q2gqhyhDvLV6s4RL33U2y
3hE2HYHS2Zh5D+56clXoVtvspRjUbZeohzmWfZj4fGq1sJx7t8ruSxhtgSUeLVv7ZepjTxKMbW8C
xhtZoQ6Zlm87ztchvp+r2YrS2iBRq3yPCRa78Yibg6BTQfQd52jpJXnCec0mjw5CUDFqLJHFKiuH
dwobEgGhxzZ5QCdaWvkd/qp3MdbTYcyoT3GccOlzuW66Q8bgSg7zXrhMtrPpV63X5smOkUVJ4gh8
e8unAuGF98jRx500fIdjkNbodBG9aZywpzPd8JwfX2cW71u7Bi+8KmTod+oTV4gEO0XBMYzgR2Ik
aVpCYVRmjCwz9J0OaguJT3erBmSNkFlZtCTN5kmfD2Wdvo+5eaxRp65GkpjxwIClaq87/RVnseMN
AZpdJxWS7xbhZdAON06GyGuxc8R043ibuOZvieOOCR8KfwnmbmFe3sDo35iL95ML51cV0M8oM9K8
a2icjocyYfbRvnS0b3LUFLbHaG+0DCMk4I0FD9KSTxD3VLFjvRcpYjsEgar68ecKrIZk9pY9Nuwf
JGox2FXInVQSzvYywYtafzwNylOWvmbdWD0C0ULwlJogC7hwOJajzl5KbF4l8AXrshRH6XzNau9U
GuHPrIGqJnCTt3wrZyTuRgZ/LRPDe6ynzaERf/Qc5UPcIVj3Zox8S+EcA2YBI6aHzKDn0PVZfpf3
0AD6da2BD5i1uC2Mu7xpESnUPqKFpWdHXnifqef1kRm7X0G63BIKR1PKN1Ae685OZchrC/6jxKa3
CcdkvhMONKayjvcQJSh6OdUOnjVs63Ge971aUHOnAf1gZoqWW7+2HIlbYzLoQ7YHHFGIIwsWs9wv
/3TYZU+Nr+6XhZ4I1FYW6IrzI55S+GgLtHq9pHb1PlkCmz+2SH5yt6O1Bm0LGC4tKpNDtqeHZrba
eAY4AODE4izJqQbsXH4QTYf4lA5a2zMg6mxX25qDy2JgkuXQClpdXf7uZSaFXIzW2Wue9IItwQgp
ZjOMTFV1+oZJzqUtt4KnwQZ9bTWFE3YsZXkjnHuD3b85XWIOpDCGOWybiQ/mLUGdW6L+rv5A0xjO
RsHKTUpCGAwtFXkmssgNGHUPlDR5nMxRvNSwihHd1qaNzlCvUM+XegSqzOGCWo9lvVOOe3J5A8aW
7qEYOMzGhS54MqX23jeR+C9dfh4yChUhqfqqpniYkl+ZnI8GiYUIEeHSdnZCfJ6/AaCICaKYfgSE
IyC+yXuKKxqoY2mAbSP+wJIAnrtiiczBrnbSV5wmKFUTiNfTdwewlw1w8dYty6tdXOaG0VTPDHEu
FOJn+B9YTf2bUqOJVTP4xI8ZikLpDxBh+/vaZAtTzN+6p3/MM5917QRqq6mCWK72S9bs7Y9xavLR
Kuvet2k5avZr5Rpcq68SIMXAJdcR24oKDa7TPc5Csz8K2o2mxazSoxecpOOutLXjRBFhzi4XHOkD
ARuzz3KAvIOJ7mQRIYsqcs0vhVgo5wRbQoxKhLyBh8DoCUjNy1NtMSbOWyqH3rD0cGzrbldp6t7s
1RZoLIBTP17ZQ9YTyc8V4nd6ht5ce5QM2bKDqY79xkvv4Sybd7o5vHfm8FJ3nCfDUkMd0tnGe/Qn
0kSmd6JhA+owtF8ccIg6vM2a3Zw3NQ2/l/XN1OJHLU6YU7RacUSL2PbElkBZDPOAIXlwjvNhV/vv
ekGbMhY5A3wcCkau+j0olK3mli8B6NSbwh0+ez+ND7pHOTy5X6UrfqveDciRn8YNdOY/NWB6lxSI
IkZaYpogPbG/GfdDjdQ8MGqwNzb7pWGipWUmBMcSUZI1Mt0GafBq1zpW95I+BacZSjk5IxTxlzDh
KEfpt8Fb766qkKnK3QNciTFBb1jpJEFwNXrVh0c1yVdZP64v8Rh7KQdV6mqRBc/SyC2H46R8hZyZ
7tLKMY5mxoymq9TEGAeNhxHQGQGkA6WxVv0uGCimKwYfo6sNSKD1jTQUpNM0iXfj6NwXMdWo59j1
NuiWw2CkML1k+SCEUPuKMc/kywiD+BLq6YKwYZlKxhUqRmhf0mOER74ThcQgwi+Z2eEMeWiI7r5K
OOS9XJI8tbapJYW4nfGZBnovsCWgXdEa48btaC43y+hvNEXvy4x1hhC981bqNA2Ef156bdnaLeqJ
epI9yqVl3zRjfqzn5hg7SbmtK0rIQGDtyxO6/I0TD7CY/GQXswsrtCxjgsYWBuHJhGQh8ekawhQu
dl73YBmNtk0dnSHhzMY+t+l6SJe938gVFloDzS8vUDgQS2aYGlpslCOtGkeAxLKJEnJCbzzXuVMz
PeP6CAafWezAfD/z7I3J0r9LO4wyhVbLEGxovifMDzF1uctiBPJdar4ZPt1liMRi29NQq3OVsUnU
XoJSEmrrC4ack0P7wxZPZpW/agQlGTMLMpzniT48m5E1hXOAM3asZI5viYsJURBvsnDM15VdYXUO
F/I1CIwGptILHFt9/cM7zpbdD95c35ne1eB/x6V4Arm/3IlhlKcpOVgz8wDTzaaTYyYozQM29aOg
C9UF/jmoxC8njsF060zx6/wyp753tJbhRXEEcrBS1lDdNZOMcLbSemXSmMe6txHUXui4Frw3zJ+E
a78LwSBLQ8SWezEbXwJwbiy9JF60NX6swnkFqG6Ec6Nv50mdM9De4cj+JXTGvgwbw46qAulCKh8X
zzuANwlJYnqhPGsjv01oFSZ4fqzE/bTk1LL76rclcS6p0Kq7BtAWyFgMYwwPGlz1gWZo9wOvP+yd
pLurVXcXa+mHAjK4d+GHLqHKhf1g9/o+UXSThBksUeuN2xHKEkULk20IPNE8y/wQZ8vRltOlLWvi
Nqw0SjO6V0aKir/Oye4jDACz4roF0roSWuHBkCOX6Sy4S0jzPXgD3ZcOikChkX2lNwzpyzQPK/vW
1YiyhT3CrtPFyKgbf5yp/yZpnKclF2TQ6kR9xxvWvMRi8Q/tOZh7+2kxXXy3ADoFlrSF4iRaXokw
t3c4wJd9YGCfZphjg9E1jQX2bOowTGkBNXpohTyzO2QOXfpZrlEqy6VJILckCiupdDae3yu0tSIl
icBDdzXdzgFXiYnZj2xdYxMo1JDT8AqUJz+QyHtBiDCbHYZLBPWtwUed9bO11bUOogkt9tFrPahr
YPZmO3ls4JslZrqRHVJFIAzuzm77Ty9oprMIgpMK2K4EThON82fl3JpNdpZYhbea5zMCUhn7aO8t
NZynvpzFZuC18jblqAlFXFBAFs8q8b8yh9RrS1nBTlYw8fsRIp7NUlap4sMptN9Fzxvq0CcNnPGQ
Os0HIA74EkK+CzNjrqHXd1ncOoiA5+PEmRsKt7tRfc+7kMFK8zRoJq31pAs9bLLxPmno7RkRgGx9
54N1CHoqp7ZazpOT/niTgA2TfMUFnZ24UCTWG1xp+0bdkXByJ1INDi4httbONhokxw1NtYFdL4t/
0D7oAROVPqtl1KzK3rwdDoHXrhB89F8YNp0FtpiTUHtKHCKto17tWWBW9LMe87E0toHTnlrYMkAd
PmqT6/BUalFh0DuqqwKlkKT5ppR26bAWPOsMzaZMfog5l5vUmtBNToVHKMh7W5zc0VxBgOPJhRhG
X8rEZFIJvlJo50CBd6GXoU9zgJJnGVKNjoS3zfitL0u+0fqK//Shb/FAT1jKUjjY4DIwh04jXD1X
JfkujtnqLVbxFKduFpYDs1o+jXoDBXU7lrrcGoKJEbto+vk+jDy2HQdLcy+G19LvkrtCV0eSvvez
YDwEJI7yvKJ9SsrQlosWnIHpwJkcPMrm3JW7VA1rxw2tICcPGqdGwOyeDiSVRWncMVZWaf9AT+FF
Kw18G0Lbk2WxSoM7eiDz8FkMsMld299SzRNH1utncrcxAzgCFSTtRoVY2nEfXHZDR8N5mHQGYrl6
zclgDwpy2r2U7FSRaLxhnOwmCc/TG/hNm5wdA1ltsPpl5Svm7vlkNuit7u2qIsKiXvZtaQ8oYp00
stz5YRwNdt4A5W5imPGQff078DMNwpfkdonXYtng4KQuRZAjbznORegnsHpV8OV3Q0c3Kj8Z2njJ
E/OWf3wh64INGxF0eNiB4Hp6/llYRRFJh3dogI8X1RUqQa94JK6m3Y5Wj7RE8f7q6+ceoye1jPhk
xkH5pruwL1OAO3m/+hTFyAQSWMmNaKE+9Q6zPp25ywwpe+CjtHsGG06xYrDWPp9stLsu/Rpm59ip
vjgFvuTo8G3GOl2CywdJKwGLG5hNDK0X3LaT5R3S/LEukTGQyPyd6mgqIEaj6mfTEzBXn+0+1D28
/dW05nXSnNlBBco5vRh4azWbC5hWeLnV3O25CmCA7ix0uugRiUCfbtPa24FqnNZWBh5vE1FcZsaQ
1mcLwSrJrIehQ1832EvFbhuMpoWaXI8bP4IgSSOa0XNtu5iquj+KpdcJUnUWJIRzWHQuIkbUR1Pg
xCHR8dOdLNL9OC63i24Wp8pH9zcvzSkYehk2XYx2MCa3JY8foCPSGl1MMscpdBybhckWkhwzjxEc
+UDT25Ik+hEgyOtoW4i5Rund8KLcGz7PdG9rC6qYmZF75YiTVQ0YpXq000pxXAsN6iu+BvVqlS5W
VOLfNnmDskpyOUg46icyOXZzlcYhu+A3pBmN3pnfS/uUmnB+11Xf4wPFYLqR2Z2ZQVmbrOyhRtjR
mCgMG9XuZVGSuKXFTzB8SeBjLsw/VhrlW+lau3E5WBJvhQaNm7LwgY7Jgthiiird/MNC+ZMS2bfx
KnZ3kMYNzgARxtLWbrreYrwG4tGp/HrrZgEbWj94rpTDSehyoHoMCyf28KRDpKTLaN73kmVoQhC+
QyJkt+NOHzioIP9bZJkoh382RVHdNtW809qcOYfWpw/K/fKTRywOzcr8SQJYP95kfuqAJFMCgG4K
9e5N7FxKV36S3gxrfydj+z2u8ZZiwTrqPTqPciA3BuAtHky6NAAFM3OirMoZUsq2feeUo8EUG/hF
dPujswaCJSyEp7pbmcjc9S/LnZ6WjpkGUQZFVyMFAA3OWY+AbCp+UoBrlwWpvlkzKqvXfazDFs6g
hoN/DE0MqfZEC2QuCVFaMv/J6RiITAyvoG/fJFZm3Hk1MDEHG5UckWoWzVw9LZb+5TdG+sXe5seJ
OaUN97kKHLqalvzh+vYhXHovBF9SZd3X7dABPoKDmkAGbVe+r40u6zAQDsA0AzOvHGirsTScBQoX
VeHb702Y7aIFIU4RA7dt01lELEEJP8d2vTKSfVCO41ds5s3GRClex1QnKu5iXNfjPrVLYzf7LG+V
IiUtDl6qJce/Ul4XK4ZP8XyXzeWHbwBBW1whz+1s+8y7NINILR1CfdD+Gic7WrcZm7pzlq1y7eUU
kFI25NQt9dJVu9GIb1no8pNvBvZN0lQ0N3zjuQla9oZiJt8vxRTnDIR2yOyhmHu1cfzgyfeSYBsv
Mar/Vr74IJZd1ZLbUbfYUmvrye5Z/yrD7sIyaSJP07UIjaq5pnLFfim4ztHjmVn7qlnvoI6M7k4A
uu3qyt17KA+s0hsiUp62qY+T04oJE6RQwY9AlaRnNT55tnpjyori9/ZBsyGpaklDNEoe7C1qC1Bv
9ncmtOA+A5m/6Jg6J9Oad4Fgt7f4OF5ERSFvu0CinV3c6rtRkQpmB1V/Z31NCE8EC/+GHWGLtrcI
hSeZOsRvVlVt/cVCpD8yz0jzX11TexefdjS7BnXjjt5rgPhOYPXD82KrrdNoROIR3kieOzs37d4b
up+Extu27lYEbGMtUYASY2lo1rdkjGzXrn2ti3qXeORPTGni7adY3fnzTCKrx4zUiRWFXEtx4Gko
imMNDYIyWTGAtoXJ0plIWWdt4w3DR5Jor3ntOSEUQ8bLTfVOTqDYm05ximOpb9SE/dAaVpFl34dC
4ePXJhbS2qDZbMlLp8EKthJBnyNJnZ38HLTh1EnFNImAELabHbwCOUguVpoMRwMvj14tMnSAPhLK
Qjti5gq3yY2g3Oem7m1bUNLwbvRvd3AeCUx1PgINjZWfN5+5OwN71e7Mzj1zrb1MfLKvTQxJXbeI
UaokihXJOShKe5dX73AmvX3cwZHRUDNU52LCyJ8jfRcTi3+PLYsLyUwayMj12W2/y6SiIDV85MXw
L6vj//xlqrqHqV8NVdB2AWg7dX5/fXrSer5iUL1uImChhWz8q+M/T1qf+feuaF2YCNf7/3x5/fH/
8fG/P76MHa/r733PZ8I4RYY2/eFPgvv2LV7xenP96nqjkSZ97EbcrH/vXr+6fu/66N8n/8f3/uPu
9XkxtJlm/Da6eKsKrMKBmMUxLhr+G7X+i/98ef3u9f5izTykCWgfpB0/sT+pj9cbji4ct3/va0v8
/+7bq88WH0327onF2RcLeXWaLs2NTSvzSNLRwn+p9Qc7Bo7eKH8fzxa0HJ/pKXlpzjHVU+e4pLEf
Bj4lzfVu3y7/eqBYn+K5NpMHUHJ/f+D6tOtdjaZQ5E7p6fqtzLHt42z6ONkGvbDxL8PtuT7v+sj1
phYdf5xN52NORsKucMkKZW/Fy7g+3JuOc6jNb2WbDoLhYMTd6qIVyKCInSgcoGyttCKvZZgfl1yL
24bpr533T33OgGbsVLdxaxeY+Hpjzj2CiLTuFvSNCwoRqDNe3f/MGlqLynfofuZGdiq4gNsdE7NU
SsaFmgbkMiXLYqU45Ssoqroe4Ovd6/eEmJBuD17X7bukD2tjxN5wfWRMKmPZxk31u5zoyv/9uVKm
XFDV4B5j4GhRcf0N19/dJNpKHtHGE/9OFv39e//8leuv/ec514fmnkmKMVW4Qv/9oop/v7Lrs68P
/Lff/f99+O9vaPxcRsFAPPG/f9V/+5t15u+zojuVBgUwzCyWPxjTkesEeZgmwdMETJOOAj47j+Td
gtYzOCnoGYTeMQzTMlqXvwrbaPdeGzMVqNODV6jq4KY56NJhYqpUMMfvk/2YjsBWy4OWoFtpa1Be
IFbCONB+jZ3+x7VTcRxbBvEky9AFpXJhx+mwy4ZUoLkuPTFmlmbMzjOorBkCDAwiaI1RzOxDc2kF
rPC9XRE8U4DVd8XEkha0OtJZXd9C6I3DJhlbzEoM68eqQ/jpsxexZ6AGEoZHJX6PSaZtO0C1BbVA
OBTqMtCiC7HLoy5y6+feZYDQppBBDJQUI12ykKKbeXePXzEr7eTQzsaT6VX3lLdyM5c6QoQs35dc
gveja3Q3fQWDZ6XV6jF5xa2Pn6seLqVRczHL4uFuNhgsDUwwDYsx3bCqwcskOI71rMK4wLSVa2iJ
naVZOLWA4nholeF+KISSfqN1l5rZYpzfp/ECUHgJkNAY/Y+TFP52yVsvNAPjVKfTgPw0Rowu42Pi
YwDRveCNuEIYGuAxkyTDQTSg6KkkzXvt1zAU5a6r5Be5qEVZEoEOOBAfVHGRLZvt3GnQUKf4dWPU
oCbDtZPtfHqO9cssBsyzkmaarYy946IdT4nd2dT3Y4Hc0CvbN1wG0Lx9OCddnyQ3rU+f1Cgyh0ug
XABysD5oNtnzrcfeIWEGW/RZd/Im7Y45QTf2z61OXWywM+0rGCZKQiod5rupMM4THFX0Y0O+JVTn
FnB+u5sc8gxN+6tq174tL0dbcxun0tTA4A4gAyuMMUVc/fHK7FTGE8bxpNVu04oeGpczmEKZxntS
koYEZcTSIe12knZAiwRGNQkBYoXxrvfWb7fQ9lWCuYIfvaUdwAmTLhehuU+j280Xeo9mQrFWOCjA
XMcL9h48mpZmyFGzdYVrqigOhs8uqAq0kxc/gUR1HvrS/OOYuPiz8iWhQMFRX6HbtT9GqYNL6Ze3
dK8l0K/1xcz3drHqet3+m2HguvGbiEiGQ3rpa0x81lBum5xVzRLGwnCFmtWqGGkjgZUVIb2MsUzi
Zb3vZOzS15r2VhwHTZhO2a6dALfF9HV3sYiPepEdaGa+mK0dH1reIS2wNFqdtfNi1P25FAEaOJ9F
1BYTtjrb2Y9W6u/7Jr6VadYdbbtiHanFkZbArY4Ja5bjR1t2n3rDKxANIlgRPzS1cZHpzNaP95sw
mtGhFLQG9WMUrnbbZfgETEkLT0sN1DTosIoMGXjuxO9phqh6qXSYOqmg6MQDTFDqbb1A34bt2kOP
0L7ZrqGo0A9VgME3GU42CrsJY4/sQCqxnO/Ig2Kfq4kETa1ov4RL20CWehOC0zdubfRtYJ9R0s2F
JMvEnp5E36EyzBHK8N4iYO5T7Y6aHoCfgehWVafey5KLN3BNThgL2Tbk59kyPv080FHDVOgvzeJF
2dkQSdIvWG48525M4++eFtpgOCAxYN6e5oHX1Q75Jesb8IGLhXs2Hji753FEFqNugpHOlJMgmhqn
mMiD2dw2Xj89D/XE2HJ6bqXU0Zamv02L+NSWZsGud9D8zoZpUMPzS5kSo3EZVifiFARgv8nlk0QG
VElubrXxnpdohqaMexSjtD7sWbZRRc4GY3yUsLOqT1Uy9aDzUJMi5IgWTXO2U46pAhoQQbz9jSsd
cYA/bZ0cAiwgi05otFYSAtO7XZz7/aFP9Pt2QRfGsOplWEpMTePDJOWyMX16H6oxsBfqiX2c/OE7
h5RKo636mXOQhFOXrjET+qumt5J3nZgMzSEApO3VSXd8jG0DSUj5QAu/tmjwWN6KAa0wW7Tz09yb
6MHtjG6xFi5ms5x6xDWwnMXtKjLjyPXqkXigZhHbTggCWMZ7Tb8K0DN7S4rAGvjpddHQo/+f5qU4
qo4POljknZ1kwGmaMaaNMH94BRqQcp7vC/r2x6lhsCJ8bFxzDk3YqoODPhcfE4JXb54/Spdhuu7m
t8OioY9WWC1cEwuT3lmbxEEKr0Z1Hrq8PLY7NYmHsjFYU6vgV1NJmvk9Fl+3ey18PUMz0zy5DLWq
JYMi6nJlFpr3466nKsFfMMrEuZs4gejZUe0t8xd46rtJVw3QHP77HMe7oWPJ9gUW5DZ9NgLpGEh1
g/aALke0CBGggPLrxHFygdsxZsYGtX7v+sDiw8ZrPfu5ln1yClLnPSshG+Yd+S/DSrCZ1htjKjBT
JNVLqqXpMRVdcFT2/J5qgCpkZamjQbWHvISbTnOSrSOQE+TooE7EmBqHlnhwclBujVia0bzuAXSP
fUHLPtKXtRHpK9/zemP++6vr3X9e4voDMssYzG2v3xh7k3JuXl+5PxnPIKCB/HiTHvp4y9FFvom5
PzUEWkSUjwsNJ1X0R9/0+ZJBOsF0bmWFRqABIOmCqIKJKLoPK0H7bwToPK8l/fXG9jkUzPXmepf8
ODrobNhCuycZp4g/EzKuln9elEUEwrLtlXxI1yO8ALAdQn9fblzOFjaXbCJaE3RJvd5cv/qP741+
wHXTxWDUmdDx83XnpGkNJW1iDagvC+cuGQY2dNX6Wf69kWuNOmROstGZOG9sMrXE3ih96KhroZkU
CXuWSo9m2cNKWG9yz0HKdL2fJWZNKAvdmKCEZE2cCbp6b2xQvMT1UXSPY+8bB9eDWEQsyXhcSoS8
Wt+SlKxPK6kKWOxxaHCddbVzm3o1CwQQ9qMaaut4/apbg8iaya1pZtCKTZyCf9+y1lrMYcvBvetr
uH7lstUNXRsJF9lejdMax176xhEd+5i68cFpoZmYBaLfpCHhk3alrQ6p9chYpD5Wht9Gae4DZZMf
y0Sdx15PbBgbtHyEtR7GiYZlxyOvqjHJq5JW3oUD11AC9lAfeCZL5YpOhnUZeBW0AIg3ZQxNoUFQ
2jCtU9Im8WBkL8Mc80LUXBYZwuNwCtjybvtM+zOt+5jrzbB+ZUwxYvqFxIP1w7jeEKy3ZjbSEOk6
vzqREId9SeOCBtWLvLx8zjMUztzQXz3U/WJEM/PR47LeXN//612LlmIpaObwdicA9NbPgMrtXzfB
DEPFRytACjc5c9fYKjMlwIr+bT2geGkpeIMVJPz3ALzeVTme8lotcThI/8mypo+mwVM3LqtWMl9I
40j1+cvCHs+67x2muTn9H2GPMrV7bb4zgREuwYHmDvDNhCsvPWvgk0VUF9ti6+EO0z+Xn5QNRE6b
cIu8Gp7jNnhuv7Tn+sRoSkekilJ7rQVhLucUxAQNbbxz+rJ8gBf7me+ZWMQv6bNA6xF5CsLpRvwB
orielHNE25MJYoMviVGAurHs7RoAtg7L6bHu+vdqBY6BINmxqC9P8KS7CdDrbtAjqI7puNcfSYP8
rrmrkA3e2IghQBwxA/wwOX2NEGFO/86fcpnFIf/qbvRHzGgMCQVucIQ37jn7MtjFYE8N+KEFOQN+
Y+2Ed6rPt1TO3RzhCCFeLnW+EcMAq2kAjT4bHw8ArLbZhahm9wabMUKLZ41OqbbDdp6voCn/rL6T
i3lGnQa4YIs/FiIBqeLuT8PljLCgJxJa78wn7dM6xk/046n1JHYsC/buTZyeqRlYVsyP/E3dxz8z
3vC3CQZ2HyVnIzvYGPiHzcSi7bKR3NltqDHFQk5+Bj67NGy6b+p3jgMc8AvTCaZG5/KUf+G4JLkg
3hr2LulwFOCIRW+BsRfAw6DdtBkjrA3yOEBR04VKjHUDSXzwcEZtEc1fCQkuj7+DftcrpPJnhc/b
b7kYknO0D7wnrYz+G6798g/r/H9Vg7jUWdXL//u/Tf8/Mg10X3d0yglCDZCmGo7zn0kq7TzlpWVg
1NSPjYZkZVv8IUJ+X3yRb/YI5bREt7DT40vmhUpEtBW9s3+7fHOEUNei0StXtotyQ2NHAq/goyhX
TmqeRKl/iKsLzM6pgaEaWlqkBSYzduqGyETy9w7RBGXg6/IHut9O7MQHFI5bPKD75nV8yB/Fc/NK
2DPWv7D7nR8h1r6Xv8ght6Lxrjxy7UeHqXPAYqzfW5FiIhF5DyxmaA32yGawUyOfxrdvYWxSkTlt
7JCzg2ztEGXpYuOO6l+9WzDMM93ssztuiVD83Y0/7rP4L/bOYzty5NzWr3KXxhe9Ah4x0ITpDU2S
TJqaYLEMgUDAe+DpzwdK57bU0pWO5mfQXFXNYmYSCIT5/72/fQbHu+SbYKPY+J84oNx55Z04pa0B
pr0n3xFDip/UrZG/Dk80Fp4rbjpWG1jFfIenGl4D+VV7pGQHDLPh2b0wZFvaj4+IzapXJBbBXbEl
LXqLV5facMr1OyKJevcVm+x9+h2t/ta42C9QMLdyE/2av3sYu+2dek4XTqP1RvqnOncH0th2zh2+
UOcbkRnYpzZY79sLGEAEz9lrAVkE1wvKpg1yZ8yRPKc+boDvyWalDrkLrpWsiZvpfkEAPNti9Qsw
mfI37A7WhG+t98AsgX3SwY4xEJ66xXhxwqcATn1jPtKsNGN2OmdK5NDFF3oDwxYZ3920ZpexNqo9
RIYDv2K0tR/Mn1l2qPbjB0dwPioL+M49Vu/TSb5zrtyxc9uyN98bOIbWC2jh7t39hpIQhejmmOyC
zb8Z+X9IlfrLwPcsYTqe70lpLaEtPz4eFZqxP//J/L+A7BsUXdZwZwX9HZ6leL3MMQyvqy/frEVh
SgreOv+GbQZlE0ajK46kZiF+L1rlf/Nhlkyxv00iWJ5C03FQPAuH7IM/PoVu0o4eIUPDHfkdN8t/
rSBOczNxiUC04bBh/Vjjs0ugY9AHuy/b+4gGLjbLK/4Rdf/1cf438+J/kHlhu2LJifj/Z168/Kqz
Iv+7nIy//sxfUy988zfHt4nXsYVpeUjGf0+98O3fCMPwBZVr0xOm6zEb/3fuhfubMPnfgUM92TYt
EjGaovtKxLB+Y5tlSr7jBqZwHf8/ib34Q0yZJV3XlNLnAzq279Da/PthH5h9N6siIPfUkz+CjsOi
uswmHaAkwgv7Nxfmn6wu9vJifzOsncAjJoffioANKbgef0gZCru+stiWhfupxtxvBR0wtp4+gFnZ
akMnoRY/OeYfOsK4xXRLTOtbZWBPyOAzqB4IDflbRVpQdR2aAdnzsNYjWmxHR6zTuboidnwuU8dd
eZ59Uqkr1+xIh3VXLy4gDQhi9JFsuupcRMF+oBRFWWAqNj3VyH/9i/r+P/lFXY85RXKnfG7v31/V
2EtJXdeB3E+Rsx9brPh2giiI80dzAyeeghfNf2X9QL/3mSp7X471gyCxmuT3vNyokvT4EEyEyD4z
JzunaT+sAx2yh6ndjc4X86Wnqo1FW94qGsT1mfmquxgO6Y48EOfAsn/oPWo6RBdSHWvtWz/SML9K
6BP2UrW1j4YlQBj4yYvyKDKkM91YshKgkpJpDnMlRcdbw5EzfDBFrsPHbnu80AMxicBiDKSqUfs2
IUrlpFft48C85gpccZTHxNzJZJ8ErHzk4iEa8dUnUuh9Xg7E/HAD4gZLFx6/af5VpdWDRgjjabAX
s1ZPZTetrWFkA4ggbD05+p34Kyi6sv+gA4T1y0uH9b+5V8ug++Og9B3uE+FXLk/oHwalqJ3SztpZ
7mNOrtgxw+fE1t8knsqeFjY2GQhRdc5pIXLoN/R0v3VRw9nyXEgyEP/Drt2ZabyPtB3g58DUWPse
+hSLapMajmWcexu3Ct7GBvaN5VDiFD0VwJjjTOhFu7rEA1+nbbQNpov52osU1FukPt0ERFypHErN
Pi39pGDcV1QU6wGMyOzI72nsjATGVAQK5menKKiwqEWDjfk4pgtMINwLOvGHrGDg+ZzT9NSflam/
NaR1hw04RzLGe2B7lre2zPQuCRGjWu0Z/QXSxSPRZBi5e3gD/ANMU9zFxZECMElehIkQL5xMbn6S
3Es5rX0nfR4b/YkDi76I+5ghtvg3k8c/e6QCVmYzWGJnWKj//pFqHLtD9DHIvbLLYV0LyhRB5E5b
E+N0az21jn771wPD/KfviJnKdQI2xAQ5/v07ur3ZZCWGtr092qfS8x7mAJu8szwMXt69lgrHqQH+
SAXdm54YwargDvuYODZdHhwooH2icIyQUPfd+7/+bP9szLIvCBgtZCJJe0ky+pvNimU2eZ4ZKdV4
6yybIoZEz0djJWtuMtdfguQ9+mOcMf7jt3XYlyyRZ4R+2s4f7gElF8qYA+EKmZt+ji4RayXzQVAk
n00F+yOi8EnP7flfvyk9rn98Ql3KzSyTyzL1D2tUEpmWHHhw96LFJqai+2gYiTAa0nNYCii8Jf0D
p8es6VzDxn/WCebGarQATxFUYJrylPUzejmWJR677NZLilOVMMmEQk87xcukUIUmyS4+TybsOoKo
uzJFuYY/48GhpoYwUL3mtXHJcZ3mGPtWkx9B+aFcU/G+GyItPcJYvG1SDqRfQI21C84GHidGnWYH
Eq/Y8i4BcEjci28RHi+0qbiX7XhEIAYlhw4jTJKg/tGKqy71sA674V6G8KnccFwYDosLi3KZyydD
8qpB3BN1HkotV04AiqlzT2ZIgzIhlGpV4q0KNHEWYLQ8pHzTMvGk43x2iCIvhNOvxonbVlZbY8kA
VqMHDyGdnu2+uHbm8m+XSqqcpke/Zc3B3UXOjpLPTsSDF0ourlvZbx4FDF0tq8PkkzNcVfnaQhMe
xET2UAkpuk7cIKgmhaDO/s322LScP2yQHfyuwiQH1Lf8gN26uzy7f/MAhFaIMG2ux30krR7dHrqR
/p560gxMaiENUQ4QI4gJs7y1bSQHcevfzgOO5LSKDtPokEyySfvARmhA9TgMxN4M0BOnGXq4LGEh
Yq+ycunLDh0kRUN0Efhs80rYKufPjOZ/uu2Y0Dk6JjkO6x6xbsV53nB/kDdJFSybqYQR7EnSeIQL
E4MMWh2k1ZwI7RnkbAGHhzbPZ5tTe7KUgGsivxfiUMfDoywGQB89PBCqzTsqeTVdIOenNhC/h+H0
PJahccOctSkYTs0Sxz0/2SI+p27+GFS0Cb2RQzCZ8O5NaVpvskvhZzv+1s2AnKad1JsWqKgbzCGH
QbZYkZkdKKKFYHWmrZGjO41749WDVzDWMVL7zL42c/EeFp1LU8t9rSfiRHGWPiWJQVwS/WAvRNcX
UghINRkwjXFXzd1hzEJF/op/4X3pLtE6jLoa238w3VTx8GQn5d4ijCcQmQLRO9zWE82tgCvkp1wq
56UdgCKPRFDmlfs5VQrmfE0SaAloyyzp93s+nztM4gtye2/lu+2S/mfSVEdzl84WPxtDUwgtVqd5
XHOt1umELE0YLlePpFQ0jpL+PpuvUiO9zhjJ/OzK8qYPtmaoPcGcJy2FI3anCDvMEBoEnoXZjMH7
xdURE0x/3xC8jhAU3b+mUFoldnEYfdz59JUkMQWwPtLaUdshsdkC2sRmaZ3QudPgi3JXHMplcbYV
VZ00biGjk3ClTZiteJaSsYpf5ih9SpDII3U7JB5hvJXGepSoeJ91FaJFe01COxY0dxc7DAYSEJEQ
gztI3BFlW7qvhGT3FBSgCCd5kREq78zon6KGBPPSrK8ZjytUH/uCINQ49A2UwMaaP/CFE6eJxZeT
6a4MnRe3cmmWVOgWsJQwDdloXFldqrFiFrQiiziJYRW409otFCES4ykxwU0OhcBKl5bX0aKjP+NU
2MgRlF3WmTs/oxPkaNbSWGfouAwfmwxogojqWJBPzChTvHTe/PtClac5tu+nnmhKw8DgOl7YtN6w
2kBzsi12TyOCaTPs33srf4wE9z+rhTi59XhsfFjgPTtUl90KqdkZJE7jyQ6ZmWfSi6WD+bChgJom
6pIEOc9TACnVwJnZdQbEU8M6zzWqRc9cwj9g+5HXiaP1ZqQTQlzLiM22DAGpGQNwqQRAsc52VVWg
hMWP3Sgw5F42URoMy6XAan/IFoNl97NitjnUA8+xHBvE6+FdWlVP6IAOl+0g49tysq2bwMhvxVij
jGzXpR+/6Kz/VfmUB3sR7pnZ7prx1HnVe1t1z7KxvmnniDzrWE1gWZQsEsgGPvLxGq/m7A+vqetC
OgvZdLc75Et384gscs7BiiQ94gh6EQSsZdc67ZFzpvJDY2gCvzk+pXLG2OrbK8+mqEwjEYcnU31u
BNZ9W6fYlPqYrA8Nb0aP5g7Zgt5iu0I1kZ77PHxGybwaxmKmvIWApbTS9yTn6sRoAMVAL7LGYmF4
JSzKYXiVFquJkQh9KQ2ZU7tHVy/N6uJEnrEtOB1oeBTGCD2ko/rLufEm8Sc4MdaiVXYofPGa14DS
O6eP/hEFDBBAHuayoMhbOS3FnPxitOW9tlv8TUG/TgacFgjRNlUDv6aZ/avP+eYAMIGctVExR85N
eZPh39k1QUceYJxuTAkCh2T3j1A91w22j2Fi0oztSx4JwaGrw5qza0cn3plx8uxj1RmT2jtqCcpR
lWFLFBq+21aLTYuxde36cE/7zkYEFsBHGYYrjh0AtlaXr+RMh9E8qAE3jZ6g9o/cKy2n74b6xlPe
4LcekrUr5UvXyMtoslZHUl+bst45I5X2Vojo5iLqLDp4TbbTFdU8OwY+EmNEp9/cQQ0RZ0FPEBIU
MhOnaxDt2G+ldN4xqWPJ6djgsW6qvgNKkh9LO/phk1WVRj8yB20TdgkyB8b+2pZY4tu0TNalOxyt
EDCWIX+Emdp75cAxIjRetLcU/IGoctbvq00x6n0nnDe0crQrBD3oNLhPfIyQrZ/uZS/XeuAYqdNj
J/3PBJnpjRvUfFDk/APqDayQJig7ANh2/BZGbw0F4zwm50A7KFNtuTPLET4AArqvnx0mCniK5a2Z
5WYaU7jTkq3BYLrTKnah1sDn96PhNV5SP9DHAiNI0EbVvhMQiDBfjQ4f5dDHpHZhIhv5fi6Yc1v9
6fbARP1UD3tzMl8LXK7AYMDoVo65EU6DrlFn1CLAK6ggONFO/RyXN5sDmidWlL7EJbVSnOs04aNr
bHFco0htJsN7axSCpfPNikz3zagviRKPOKdr/GYtbCFjlqvBYYrPaeq/68LYmay5w0SJ1usDvDsl
KHxDmr/iRNTHbvrIW+9hGIwEDl1uHYxyfGt9mhgIO/q838ocim/hGtdpMp3DCMx2GkoIjGx4aGAQ
7cIyQNfJdx50ebLa/OAsbUODk2vjkPDo0hUy4mY5ANZ/+eLOiLycIuvXrede2K7OtFtsWOh6whw3
G9R1RtQWwqINz68LHXSI++PXn37/Ei0FiiwhAUB0OABHbNvHPsAukKcByj9wIjYCl6NXsf9u5wJv
LILTuEJwCqMBaHYKQvPr1YLW8ncd8L7KxYofSBjKGVb5tL2LTVkzd+YvdZCpbV63gFVCi5VjoEER
+3F1oxNz19nWbemKW0FfPB8s2q+oLhIrZoRmV4Y4y65DOb+NgNx3EbsRPKM3FTaOtbDa0xz0W7AU
lLkN/aur1cMwZzYghvyXa6a3Png6xdljnqKHMBxv2SaNKwzsDwPx43mjnyqtTllX/KpxXCkwDmZg
fQSd9805Bsvxs0cghBfjFxq8B6sVK9MaMo4/Pt1SjOfsMm77zmNd765jl/5iD3Xqq2WbAgEsEYgj
8HixE4NbNBHYBhCAybTlXWaVAY2V2TfOfdPRFd10HOwu3/T+4o72zAziEETO1oJc0ht0vsuSXixd
3W5pqnvWCPewK168pfX8JRvW3GjCXE9RxiNqKEhlzRSEx68vOQaKo1D6jn13iOuFITt3TGPp4JJB
WVbHWmiJvDWrAYfWxXOi2x/NkiP7dXe//vQ1VtRMI1JNIftsO+riXbioJeIl5fXrTxAziHiqPJz2
8OmaWj4jSiFCJpsJbsnArnoAJGsBxY/qz9DnL2FA6N9S0BCJ/kz68JkD095JC2gyuXu22ugq7U7t
Jk/yeYW7VyOrWy4gDZlddAwm6jtRi78fHA7UMJKfkoxNnCpiNMNs3VaO3cI6yd2Na80/nWk4fNUw
2yQIljAuGcErDgqTA5tyIaHQJ1uOk4MwALnP9PGRkPANm3lzM3gcT0IuT90mn71DQc51jV9jn0g6
6fwCLfJBtxxpfc4E3zlsMY/Y529qnNAIoCZrU3mfelnWl9Lf1yExxB1VeiR3go/YBwXttq8j99zz
2qYClZv17QG7VLBGOUmrIrSvpjltZABObCnhfZW5jIwGtki/VTPK50RjyhRp8qMJ9aez6EIQ83gj
v19S38XCsGmyou63hIg3qhWPCbIEmCT8I3+6N3pIvLJgdfVi+Dwd8+EGdDMCG1yQYwT4IYfr1qIU
ND0ZozZ6CNtesTyzhSMJ6iNoQyxE+T6ZHKC8tt7T9//IvAkiR28dUkrkZ0udIUoEJMhbi2zYWsWe
Nex96qntR1NwglpGzDjHHqxI6pjejPgvxmxD9aBus3LjuuPaqScUrwJV59etDELufpKL9DC6POPd
UlYcwLTwa0G88uufMICA5gzTqTSRloY9hQovaV7DAIPNRIXDFcWL2c0Q9ZGtcAXxQDlAydKWVXuo
EXDZbJqouZN7X8O90zjuNp7RPozEWTSnzuTh/ro9mDpvFULDlRcm31puBJlJ+YslWMoSKoODW9wn
EhW8FiBnjHB4nJ1xwDxY8nho+86wg4twKZyoit10IINHQ5HcMUqqEi1XxU+oYqSeeleduhghtd6v
UadHMHCmIIptZHeCrRJxo/icZ/YPMU6XpRCiawbPbOP7D6k40n/AYxoGzym6RIYF3+PUVjGgDoEL
LYm3suPlSL1UYvzMvdS18wPxGDUeAlMoJP1ShrjLnae4LxJ6tpJMOC6pSipCNdRqKVROEc+omwMN
Wl6t0B/sbfHfzH189rOljmtgM/UakS0DfINx5ikbx7sEc+mmLzjLZQpDVidSYmTnGS9zRqRGucQY
ECPgslBsZgb8zdhyX7+K2znFOCrbw4FI+pXQVHgML8sRrnbWPpsz9gtDsrFGCsNF6ai92SJeToE7
8cruoWuH6lhMCUIqqjCmce5BDC12/WOaOY9hUNEkD1KW49g/VYMZb3KjgG7ZB5iiSNxrHCJLZfiE
p0DhHp55aMl/5/iVd0W2dpNCkyrISWGW48FU0wFt2ltE64FTAZi7PEQ1o78POLkOuiNhJg3mz0xc
22UAuzGFNUOCjcbIRF4qx2Ok/DtN3cysxWUo/V1mU50TCWWl2YWAxamyWQYe9QvQFfr01ZNJjeST
8gq3eQieFaLldHYvTciwZQMFnKmFDgRb2oDo/DXGZicf1kgOtyS2Tzy6ZK6Irro0jcNJoNCfYmam
7epb/NewnFVmrUO8ldAwrRMIJGNNwV7g3rMsJVdjn64zCFCrwSgPk4ayKWJunSyaH2EYItmNPkN9
bqvpMe6jV5HxUI+eZaxTWa4kembqaOyCoz44YCuLMSxzoGp086sqNTECKj65Jlqgkh7fPnEokEo4
hAZzyiqOZ5P6A622LOqbm1qW4WZQjxqzFD7oI0vsOkS5xYH/LAcCLAUPCmICdokjxxw4aSGyCSix
ktQZRZzzvhYWca/IXxwybsuyONApeFVOexHktBRUpEwrAX23eO99jh07M4+5Hy9eCzm/w4a7Hrz3
2kxpdKTT1Zv9PcKtjz4wftRtgUPYxP1tsYOr7INnsi1UiaIU5SJ54XxTWslrmSK5VdP4zXcHAME9
id52etaZybkGNySBFyjbeq+5CyXc1dZ6rkBSB7O6E1UKu1FdugJmRZqp8yyRR2CqQeQnolNVeN/N
Ln1rIw6LKkg3shfJJkkZj77I16GYoWgqF9LgHG2HpiKRGVAYJdvklM0JMCxc0067ZFRIXZzGiW2K
116UQz3zRiFBnjOQQq79C5M0+miBpWlDnXlxrBfz8etLJCoQLb//vSZfK62K4Wg0RXACGFLvwK09
1nyCo5kRSe07zCH9aJC7OYP8nnW1tpmXbsZZiGMR2+CFJq8WpNnzdxmH96ZtFch5AbBYmZ2fQxqy
8xDk9Or8jaBYgNTPijb5IPA4AXCZDBvVn9Y2I2L5Y+kSz/31p68vML7omLJ2b9J2gie+fAkhenDG
xfLUxtr+y//7+saMipCa/7iJUKJZdRFsk8h+ijobceE6wn9AxLqhC5xclEX2eUh/kpIpR+Pm0LEc
uScheaOCVZuszUQcf//iSoz1NuJPgoyr/GQ49fGrNfC/woT/kTDBXtrK/0KYoOpI5erjT//nV768
3uHnn/9ku18/9N/KBPc3y/H4XxYtLpS9JvKD4VfT/vlPRmD/5vmUHRxQaEvzy6YD9Vdlgi1/Q3ng
MFyF7XnMyvL/SRNs7zdezQ6WTk1gWZbn/SfSBPpY/9Dn4v1txAmezccQIvhDHz3ovaIopsjct3N1
oTdY3TgYgTf+2cUSxEkroUDSIS2qeN5nOGzDCv8JoXUZDtGbzAaLiVwTdbY52QfLvyvItzatkWP6
WAOSL2u972Hi0GnrSQUzrk2tNlNvXGezQ7vUdRitKeDa6YiLkPhfr4cxPz761KuiLjhWonnyCPAJ
GojjOZYLv7hNTa/b+PGdZn9Tv5YhcRd+CWxcsghO0fhtaB7UC1txEw3DaVZoI30Lg2wTfR9VVx0z
TiRR6T1ihEFz1pjrwLPRJxxA7jbIB30v3EZNjvrY9/tp76OFVtryj4MgqyqycvaOuUc8jm8dG8z0
+8AnEtkNPdpj+IZvTCc4zA5rpOcrNMYl6aRymteU/D/9jFSfjB+uakn1Cn8+YSjVRzKm4Q2++sda
vKTyp+2y81L9baLkdQRriht6bI9pg8GR2/eowh7Ht21VRKHyBXtcZiRIDlzCOeusjICvURpDBxus
iphejCXyCfWjRtBqiBCPuTx6jh+v6zp33hJjiEhVUbt2hhKkFZ/fsm1vUzPsr2FcvRWUM500P9F+
+mQLWp5L5Z3Sil87o3Z7xMa8EC3Ug9U19QoKQHHqXYPeAcv4NpeYoKdI3Wei/VkOfbeLxwQbtQrl
y4QF7GVibS4nk1QAFg/O0iYM3JCK6hxl6E08cx8kF1v7JGjIYVvhM73vpzo8BIqehV13LW0I2JoU
MzqD3eK85OKW+bWcuFIyGmH2xyATTCc69Wq0ALtLRBxQHw/1aPBzfboD0OvExBcz+L91IbXZsNbD
MWusFxzYRImKqgF/VsvD6O2Vz+0PUkGnaamLJOkvd5DPQwwqPiKzODC+x+jUt4OlSegLJ7blDssn
R3IkglO+FPNxWdfmUB8tMy+2Kg7wAXCYmxsX5zgyzj7XjwXtuC1AVA9jMHBsxD1YjxzaHROI95p9
el+Doim87KlcRNCFOX0fR4usTysh/7brz7RL9A4tVA9pwRnWuYUi83fNd52NqDANTrZWnpcUlSaL
xQd/RG9iS2iXLw4NtgzPJ/goDvTwEVQtgTVk57CmpUN+CGfUHzoIdjgoK44NC+fUQSqf1SPncRQD
rPLpJzUh9C7LkFUNTb2CEoQTFz9TP3utM0HdISWhvGo2I3oTVBf0D4YQ1JLhN8evL6ALDmqah53b
kG4MyrA60iCc7XhFw4t4KINuahIbdEmowO1l6a/t5cLgpr5Nsvqqk3af1LhUBb2PTdJ7bDG+Vs0s
QvufU/4tVNScCtFc6s7Tuznx7gIvobSFs6GqXGPnyRTtcfLgV+BuGzemzwLa7EvZjtOXyqvDJqpN
50NbyC2GpPYwed19nEjyPZCf3PTlSDV2yMQmHepN3Rgkm3QGZuVmwZI7WDY4OZA+0mNl4lRyo7zI
BDkQg2xeVnflPqkoHrY9JEXogagv7KInvW6EazfEH0HcUGDlH+HQLY817Mn9QLLI/JPazXi0li/h
bIMhfNS48Wmv0iIyMWlVc3O0/eCujHwuLdFYukiyAy2TVTP601+cGpVB8lKGduWm68qjHOoI/sSS
55l/DJmdbbvJfIgG6E8dU8Fq8YFO9Fa3cBxQanYWFlwaCa7JTGP43KVKEZUBiaFYWVYyPaZBcMaF
AtA8M+ZdeygwHz3QO7DvaFFSJvTnE+hqj8G7DcYaDH8ZPdf4v3apLDjbDoPPjEDFAwbzsXIcKhQN
N8PVP60J2bjnRfnaHXCZtU2q1pUnYDzpw9dCNNbOLa2RElB4PpzHUT/lOgx3YaMvSI1qrLaieKxJ
4YnMun6Z6oJ5q2rev/4WxQ1hiTb0brt9HXLLvLXMxrnjrFWjNTeiXWFqc9+xv0eGHnHVQy9eR1KQ
KqlN52xWpE72MR6Wor7o4Dxg8Fv1QTt/WHFxF9d6aX3YaL6GmuNIJW1kLxgLuqk9TaIczzkGu9HS
7S0QIXubzxZ8V1mWlA9thQsgBL954wxJtYqkXAeTVe6ChOQYrVtG3RgiqHWMAdCsEe4bukurufD8
IwO/2cqGPDL6ztFDFH93wtk9FZWTbqe6NDfx2D0AQA2Y8ivFsJumG5p96W0xRt9LjHiY+6jFazM4
uG7hH63F4eGxza2RgOB2GkC1jfq1aR1xdsPCRQeR2+eipbtLkQXGZoC52MCvugnTkJZg1DYbq0le
vAnxL53ccY09tzuyplfrLE6Do6ziV4829znqYKWVCo+hxsyzH6fAOrZFG9yMFGif6I86Ydrco/G7
j2VRHDpfeDvdolTRHAZXoUl8Q5b+zG1WkVZyTysdnAYF4he42LMaTLHHnbb0PDqoeoHp7lMYkTdm
HpECxmutv77BJcQCVnY7JiUaL0o/cHh4SOaufwLg6O2KJnrsDOipivb2nSfz/Las+ZsSyWPaCbUN
hXyOIvtgGPZLiBsdyRhyedXr8rYmjqpP9FNvc9LxHfw2I/5oczSxjvmq/ainXSoG4xjjut/YTRru
EicghSBLOwrDVbgVdXJqe8egi1l64+NgNwffB9g/FPLiDAgy6IjVp+YkbXDJoCE57fp2s6f6EaBW
qNnGmXIPQOS5CDoivzPaAsGEqb4jmZSSyr32apBsfXWOAn865+W5k8v50w2tY+ePt37bY6CppbMt
Iud+9heqpb7vRjs6BE4fbeqefzR77MvKcHjv5iB6MFsw0VYlNy4pCXnJkA17+4lbRFvHO7M7bR+N
CZe7ZxpvFKQyPHN5ds0iB8FlsovQBZzDQccrVqH5JOonZCvgmqwhvXNCqCoTJsCT1ThPrkBcT3Hb
uI/FFN8aHlNr8G3Ko+iBTYRAORASaU1PkTYzFh6I3xh9/e7aO1TBcFEWR7NR3bULtMucOVg0LitS
CnnapqCorpn5Nncm+Z70f47wCrK49m9NDPI3RjBxOyzfGReAubdP3PmphZF3bjVpzsCfrFdl7QK7
805Yt0GA+6N7Llt1wr/B4tu12TlJ5tsw741j2QB362O5IHg1637FR7CNuNxR1bLPNM9cwB/yLEZB
ZKrb2teK8bVC4DPBvY0+ag4jcH0GuHB16e6TqMD3bEO7HQoFCd3JgsvY1/cymS4YrurnObbGDfrI
jmQnIzrGODKN9FQmU7K1ysS/1rb1janvxi4VMVFju7Ujjt5ZzIhjF5Zt5hGHTRar9OxX2Y8kIVvK
NsAZzEnnvmnCaglm0yiLYraIm6khFBSWUbs2WSHvp85+lJPEIzzh6oW4ujQ+wXXhFyPzKQ3rndH4
9DTR4B6j0aXGjx9yT4GXQANtW3ChJvOJal+71nkTXsaifW0bWHAi8sursEY+WO/EP90ec1FfBtd6
9j0MNTB2/PqaJ4RUUpJkVq/m8r0BfAaUyYhOKPMw96OfxLBQfPezuj8CoSN3pMjdbd5UqDNWX2ws
bGz3LvU/NTHROwUq0HAq8W8rGsBdQDhElZKxMrYcdBKve4kzLQ6hnePycsmE1TOVCGY7pqnauglF
M9+q7ldDFxfykM/miT6g3Wo2xL3H6OC6GvDYtzkZB4ewfp2AcCFHizjKdUa/7Q3PPrjZ5OyNlhZ/
EnsnEKeAOLPFj9b5wVuchSi6aSJOU49uLqjPmvbCTYLpbqf9arwrZPLBq4SnvPIo3/qF+9HLyLq3
477ZKDlEO859mzkczbd2kQfO0WM0RvbN3Oc5xbEY2hIItINpct2TiASm1p8e0hzYkZGT/SlngogE
Ds5tGvvmzk3bz9Eu4ietl+B11BV5jUY7s9kcCtBZ0NKdwzzbt4EZt9sM4QE7NXkzDyp86NPw0sWu
y5MDQKoEUuoZpIAVhyiB0JZnut5jP523DDQq7a1hAZUd4IxP5b4MG4Ns2emcsHw2TPb3fkLFOwmw
ouQFIx8VaAU2pt8qseAGIMhFOuZkhIjspg6aA4sEDduOemHuut/jYTa3TeKB3JMlfYmo8Xeqp0Bt
0Eq8HVPvorr2eZAUttn+Bpuxx+WZetG5rOgItJZV8MrYC2tqkM3MK/uV/emG8L0qet1rRBIJUk2c
NFFpNo91MpKjFMc99LhWoqEgvLwNE6JpbZ949CijkswOY+2F0d2YBd1d+E4JYkDsABsqo4gBKhyN
ALoM+9BO/kU1RrsfRzoyUQ+ExfdgAKACTc9Weju7yGRYmaxN0wF5CWP/bQKKS3ckveahuDccsrWz
ODuD6EPwV+mds6CXJXctKRN+N7oc62Ig3NrVWIt9SqvHvCpORtTzqIN3Ow6ZPsvZiU+dnrnIISYv
WtQXw2dgwkVWMAA3dtn+mjunOvUW3rEm9z7qCPLA4PTV2s9bcTTQ4NwMwSAPJtiCKAFVV0ODBsZW
vpuxNa3SUkXs+hADmYWT7owkGjY9cpt9hnoh0QkxMqFrr4OyH/dApUm5nLIHFffBpiwI8DY92Ovl
HPxoJ1mc3MmgKp5bp9BdhCGVHs5+OEDupMHhz8jD0qT7L/bOrLltZcvSvwg3MGUCeCXBmRRFarRe
EJItY56BxPDr64OrOurec7pvdb93xAnFCduyKTKRuXPvtb51USW+yvwurD56Qh0aX9AwPOpaOB8r
Vd61psRqwUiSEaNmX8ZcnVFL4iy1nXMZSe8aCSAti5Qgr5mIdrZ9wqavlx2U4DSk7wyLmNdeH/Xy
aegxGaeK3wpobfaSNCMkzfHBNUm1rU1SskNNbqfWCp5tF02745UbKJMfXd6ygozHonEiFF8rujj1
dozMh1bhjzXKpngwS/L5LEQvWw/CI2G8nLhOYBBfPeZLSoJeEhDf30YHMAM3SvjKbrxjeABVVjqo
Yhp8MIVtnlTpggeNscGXBgWi2z5PILch9JDiLDMP3s6ifDJ1EW8KhhpbGE/71vGQDYrkg6Oa0aBB
Zo3sBzjmYX+IWttPuAUeMKG9hFHR79IJbQ0EgxzVMA5w+ZJp2FRKKpc6y7ajByA0bR30cWn0CpKN
sibjeTJ5v7ccAavqa0jD8TbOIl/PSv0yRvUclYQJJimE4aEWG6iv36gAv0VGjmBu5D+FTJtDNINo
rxJ54TIMl0OSm1430ny17ANaCO/F9OAkDYG7nz2m6KNRofHoaanI+tIV5DEC8SyYK5Jpqtq++oxI
SeedeLex0B3K+EQpGN2KeV+2HD+0ErL3qHuozWJ6C8JZHHjmyE+p7fzOqO3gleF00JzkrFT/atD7
QGvicRxE5VXwiJ80bZHjNEaxmZFp3Upkea1nHkLRdj/5gvmWnPO6cp4iGBS477fagFXOcRpWvCIm
pMG8N1IuXeO4NX1bQTwPaTtJAtZSm3cUUt6AE6P5IR3kDFFqh5vIQl7oJPO90OInxuekNjRasOvf
pzZRXN/77dAYlc+vJRsabZgriQbSNUiaMVG8qaA/2FXsbl08A/0r95FJhmtOcwWAzQyagNa+z8dE
5p6k4aeMz3rOy82j6YxvaijZb8aSo7BnRNfPxAxnw/TQD679yNYvHrMcELdB696XfXVD7eye4Pag
8NRcKjKmz3VTxT/MCPwwdpkPtAYb29EMJNx1dMk9K6ZSx7e45JqgeYos3ls6Me3Yt1dDp//i8mOR
Dh8QZE/ow9yAB2CeTScVEvhBJd2tAJP42GoWGBZXy/3Rou2he21PbDI/tGT2Cr16ailrjGjfsOTI
bmBwRVasVX3nIbd+I4SbboPpr2mwPtohbPIB5hinP8Ar3YvFxWPEtHEmph8dQpdsRsBQh5esQL0z
caD3gl3Zxf4Oq6N8MNPgHGeAxlHT7Fqrz58Z5PL8y3jb9/ZTPKAgIITk1MT9Bnj3c1nj3ocBSCCz
rKO7Wr5EsvggBCRHrcwC5dYnw4qx6AjSWXmcja1xJUrD6Y9tAgh4rBl3hoy71BReYMqApIVW3UlG
mG0JJB9bCNIAL183TeWsS40VVlbxl6b+gL7ejN5+qJFjjbH50YT9rgkQZ4xNcW1Q1xAGy47lEdyV
KeuFdxl209BfhVn9GAN7n470unNMepyD1DmoAQvXugimurQyvoSDoopaUXiPlRuhbBmsFT4Bus+h
bH/bMTq1soyQ+jD7yqh4YI6bV+aZ65S8yn7oT7StceqzElGwkB8fRy/hQHBtVr9EmR36JVkBRaY8
yk7Cw0xwq6s5injk+h8AzclFEReQroQcxuQvZJYUW0XqzwIjekMx5dJ0Lt8EvRGNekMMaGUxJfVF
hO9q5LuqEohB/AjkslpV2Ttr8sPO9ZH+oxVuK9n+6CLiT+C7vXpB8hP4hL1LNf1UTf1AmJuzXtjd
eAlWWptSZJtwn83EuAsSAnJ6FCspRyyDGdD4ZfHaEe0V7e4YdcVLsZwTzbfXcII6gaGqokNgw+3K
zZ09gSoI3eTFRn9gZkBLaWhzySy12bd5I30D2kDfaoRH07MsGz4+vUh+9PQHV2BIA0pMeGUDP2yX
z78zzT2nZKXBN6Fgx6iB1dzdGEuGSmlX/d5pSUqgf/nVu+OXoxH+WdA+SCu22mnCWpZrWD0Yihuh
9J2OoNOabnIz1t8yDj5m2QLkGVM+p+yhT1wHS459omYw0bc5Xr03bHEybezm9pye+9CE3jEVix7D
eSxTujSqsZk3kJHnwob357L9CFL35hgpyTkzt3ewOaeJcQgYs73tHetBLURRcu1D2kZewpCwjU9N
Vf0MHQo5oMVbRtlEMzonb5i/9CwHahgu0QEJYtIh/grtAdKfi4oltx4TfTIORu0ClIgT3+7Zo1zH
Okt+y5KwioIIVkNatd+w74crkTtwfcOfg2mrdyqVBYVRXETs7IZgeHWouRlYhhENbyq70uKtbapR
rIaqrz9SZsbgF5z02k20HGptdrcuP9vKAxnRCTreuIFY2cpSvlk1h3EuTRJsl+iV0AW5ZYNVw4Vz
Lph3aFb/ChXuKMnhZkr8oVvIK3Ptt5aYKHdnVhxW0PAgUPcivIx9vcsnNqox2M4FweyTw2RcqP4l
8kaUiVX7iFmXpo2ZnTtLc49mphRCFyqzrGMhMN6onwUl7WhonBwFt9mS77FViXCtRbYeoyXdFXb9
xpWs+ZHIinvrqLR9gKjXFxru8DFAxAHgDVGCGvu9lsI+8PLu4lqCnI0KlwAisv4Rtqfnm9pQ7wyH
LgxSmGhVe5g3JOkRbcTFc1TFQ1FNdzl2TAYW9gt3T79o7ZscQraZ/FmfG27biME4w2z0koNLBpRG
h70utUerfDBaNl4TdVnfl9d5yO6z3lWg5kkwTB7yBlW/wIVG+KIbndokuuKlk4dWzR+IM796sxpY
+VySuMd8sd0YXVDu0JQOK6v9ItYi26rogmx5OdTVtHVCQd5uS3Rj1gIlqAOr2XoycpB1E8SShdkZ
hVZxIMSBWqf1tjZK4Cng42tDxNlzcrAQEK+7omG5gyUxm+A3qRu/p9S2b0JnnOMl4w0XLj7AlENh
6VrZciLjPmYP0GesGaLREIN/jAgqIUiE7xE0ItlWq7Eeb8bk1pvWND9lE4pTHmuP5LMdurGEdKEb
UOkK5nfo3R88s/piReQosFRQVRcY6dhHdCO9FB4VBYMl5MBz9zKoxfrVz93ZyqrD0HkYpl0S2eJ6
9oF2vyZed5dIK9ZuzVAu7/IVkyAqdJl9FhmuRjrzr1MJfG6E/oNzmewn1Uzy7FSdP3fOS1vrBgTC
sttIvWz3TQzkXQcNQZYCYgjvyyvz4T3TP8oIv4BFP2A/AfUDKacZ+xmdFVtTG+zBb0kofxXKg9R5
s+r82aHnDD+lHd+GIQErz4gThtCcmx9DCWG4mqMXQy3pvoaG08xxyBZFGvFhNO5Gjnl+dfJwz1hy
xQeBg7hBrR2/K8rKC8q29aTRg51ldqIHj/2WNsKc48IxqPC8Cl1UQJJabTElHNyAf8G8a+yR3A+N
5yQIOI8qSFGBPE4RUEHLw5tRIZ+sbf4lnMsSCWL5XQBt25by11Chc8wrBLYlcTy0SCn96/za17xj
HeQdBBvxOFEWMkvaw9EM12IkZVbN6IGCiljzsr93pv4x8eLQr0F7sx1Cw2TUHLVcn24SZ5Vq2bcw
4WztBnmTkIufnpz7B/CoaxdsXGT2t8ksaVU1xwC157ZJD5LR697Gn0pLHR7bYO5CZm+ILvPpIECV
V4nKj8bQv3lNAq3ffG1bVGnd6DyruXwBv/8kEweLeovhWe7DfMgPodLTx0pp6WNCWYhM2HsKK0Ua
uE1fLpLqAdI6W7DUrsy+ZHXJERSdVcchqzvxwYlwkU0mV2n0CMV7gbm8Ip/Axkn6iLHnkVK79ofI
OrggIx+0VE93ccVZlcevGJFMQgq8TSMC/ZFnmAK45tzioFm3dkV1gUOeGIrlQk+KlWg6tvO89wed
XrmoHlwsQMPMrZuDdarGg8zqm7J06kIbtD2UcV3ti1l+CE+QqqODZdT77GkyBe9bTFQY93QQAsr1
e9qQbkmLAviBj6Y1HdAKAJnk9jPnEI4TVPxiMm+NEeNUxIbgKXgEdq4IeeLjafcy8J5Te+wvHiOG
vOn17RAQYNJk1dFNNWPTYwGPEy/C0MTYP6n9rGI8Ukf2S+ihb60wgOapdUocSi99Os+Lya1O0DhS
yfkMIbNdZ7DVRWK5dJAccZm2Odv6DSA2e3sczTt9rC+zZza+MWFbnJkCMD6ghmdhRt1XUhHLCKuQ
bEK0mbPBDg1JfHgYvC9VhQwy5+lZliyU0Bpg1nKptFPzO5soY9OZ8WSkyVeR/O4T6xv7wrkCmbAZ
M/SFLvBufhiaem6MUXROYI8PhnNzQucwISnKZzq0Xv1Kfy0/dlb36lSGWvDc15hbKbMWcn49MlSs
IfiVOiSy24XQDrXmWP44pJ+4N/HoirthsI+2Q/Dizu59DIhoniD7nit3PJgSkn5uIAM0mvLn3Cdc
HWZwcMpxjXVhdrsKe+kQUO623qJJ7sdPZcDnUSSOVM7n6GCLbLNPz5jItak9uO4zqtRSH30sPTUx
2zOJRj38f8uKhV9qyYMiu8gzocY26urqwY13cCuD4FFEZr3DT7xXfeA3A7rSIETlzPrFijx1j4gF
mVwJd6KortYYOU3GYcPBmK2HaSqdneP231r6hpGEDrBbbRtpPczpGG/IvMMuiSRbWbfKiN4NjE5Q
1/q5tTbuCN7XyyT/qngssDe9j3MzbKRCcdllJKVhYMl3bqHDXxcjgVkENY/zL61EJ6xPwy9+IDK/
rV7bRc291Iu7d5vncHhh4LUV0q0ushMPghHilApiUm0utCR53dPccWl2lptltAdHAE6HmdY7ls9F
1g0kAlH7QRfdjTi8uDUQIMMaqzWG4GMXoYTJE+SysZdBb1x00u6GOcewi3s+oJmahEkrYbaKBjZY
2yPDtRkL3gx0z6GRQV6ch3+bi/8oVwmYMhIviO+RNSQfxDGJg2i0qxtkmsNM0W3WV0VAKiM/SXLQ
R5l6GjIb55oF4lYb5lnTrXtfpxSZdnYRITIGw6QX1Ofhszf+zPMwXleTiS4DL7UByWMtSaP14cUU
5InxvBUcR5DM+s6q3tNoEqdF20TtCl6tbwe1KVWAiWcCwsaK2DW63vtW3YO4dQbAd27GvQbsn+84
g0Lah24S1fOWpgnUJBmn5yCa3uFgX0rsFac6x2MTdqi0O3kMYySpBtcuexyRoGTlyZDw8fu4IcTD
sB/63GNuwPxpPSZeuXD6P/qIyxPpPwArGK4E8kDwbuOnEyeL23Nqjh4IruJz+d14GC9241xrzTtx
8drQ2luFxmvCK5cIZitJR2IgXctGnBMNt7FrX3VGm3ME6A4O/zmrzGedABY4aVFzMSxGFW3qkWID
si9p5d2L8/E5yDRCztKEyK4i2dZ1tMXTo1ZhWNYLQpv+gArpzHZkLxcJL9CZqsvcMwhYSmATWB2z
vNjnaj5dlYwYioWfNZfrtTX1eD6XmCfhbrtRPY0GRVLo2foGZAtmU11mu6wVzdpIE29T2Uia2jQE
fJa3y8em24SuQuimqTI/pmF/cQaaogHae980nwSyjw098dovg+ISRG3EvMjE5EfZlRtAwpBqFAqB
1JCWV91JPY6UiatHNp/NYDxBqqdYcIetG9LBtorhc5gYOwubZkzrjuVBueWB3rcPkGQDmKja2loN
lBGoYYtHbVF+A3p3/Nibq034I0jHtz7I0o2V2Bo1EQhz2RyzqJeccqewcC/R5AEedKJgtzy1axss
wEqNerFJkuDaFeJTb/kYRAw1eLk0TDXN7EZsSwWjAPuCPACRS5v+QRrnqNHzAy7Hz9FI8QIAN9ik
NkB3Uw+vfUJn1w2yb3uak62tQ1FGJ664qlmJ8nZZyB3ZwrF4k9q+QiS1L80p2CQGARQMYRTpnuuu
XALYsgALhDVsHKmjOsImWijnrttiF1Nx+RHAV/50pXziUGJU6d0VMWN8MIOY4tud/I4gSYu+GE/+
k2ktrZuo2Ftdd+otd9dmDBXUGPGcmBXJ6gVhOUnJK3MQyR5p7z0lAWBhWYP/Bbqug9/l5CVoZWov
RPa9eLl4SUzahVPS7RAU+MqhaZSpqV61zqdXmtFefXWTfJ+YPqxiG/nOEBt3wARQZCb6Il4svyI3
w+EU1+WmL+vfiIlGbRneEmTtZ4KSveY24pT5CxllY5ZciO+qXdKYu7DV9703H7JYbgrGy1RaxSw+
02QkBZZD4pgw8dpEOFdpfxWXHJoPNw3ELVZWvKd4+6si+UUU07EZQudkkcJdeBSBI8dVSx90w50Y
w4maXqf60jaT+hCRGFA66cgsD9RiJNCkal6PorzUenq26cnTYX4qvPJm9WaLl4oMiYYfAG5EivPJ
4vKJQZpLsuPuy57lRNkFsnSqys9Gi3GEoPwX7F4HLfbw5/0mbsQ+6T8L7qe+3mviICqEmzIn0C9G
gsAmgJYrNedtGInmHNUEWBvG73jENcng89nQA9oH0nnvyXWJc2k8GuRYPtKdI24spDFsMRZmtEc2
MCO5Hf31ZjMOWDVGJd71GIMf41s95ModFRxSg/iRG/Fwzczb6D3EXWG+cU7wcxOIgnMdu6eYe3oq
Lu5pBzVVGhPWbHfE8+jTLi35XKuUXqzR9tyWPDYydGfzKkus1059BIwMT6CUs9009jdWUb5TXew7
bXDOtIbiFMtS0jFoaqvHWM1yQ14UMaLc71ZpE7+B3DO0Drv3mF87+sTbAs8dAbvNJmKctw5lt4mn
5MJHUD+hjHqcgqnGS4nZMc/uk3Qvqi5+dA5MKOk161TAW+jSsdjImpLYlIyjJhSxXZVNDPAtn0gv
9KUB5BKn+dkmGdPpCTiufhStAC1gYPWfZu2mxpQSsvIYdkcpXgaQ4IvHyZbE9pjlcjMgT5kITo8C
C8oJqcWkRWV+VjPloRQCahAQSpYj19RBWPHk1SxsnX1vEvuJYJJDHgUUq6agudyzpyoEh+vOKb8U
B/5xxnGXaR5k1IT2rm0WbzC3cG96wRU1SonnLpr2dA3aJt9nUV2ArQ3IaJH0M6SHbL5IDkaJ9sXr
rsQSBb41L3lRtWC0FhCMFMivPFL1LjUtOKe5Yl/m7bYa2k0mF3VM+iTtVJGEMRklzoNHAeXO2N9T
9FT+5FY0WCIewcmzLwU8iNLxhB8qyU4gtEtb599BkqgtN+lR/9EQJT7mcC+a5i76SZ0ap+lgcRr7
plTU9/ks1+xtm9gi4S30XHufIYwBpqYSVZKnpQxfkESvyFB6iDqFiJE+GkcqF7gCWR7LbpWNLMu8
yzaMgLiNdVQuM3OzaUzuVQEBxmqDF7P9NBaP8B89cJZNJDTFreO3MRPQyKZYmQjPXVVOjXZi0fwV
cXyI7azf6InxPU/4jkNrkSov5s2JPlU9yeGgVZ045E30gL5NbhFwJ1gY9eY588hOJyPLhCPHevkz
UFMICMMxSI9Q0v1UBTUnSBdvs6yODgLjfm1XNa5NfJbkpsX+GL3a8ZNjGGQSV8Gd8IF6+0fiWUD0
zOBy7yGx11wPTXryi9iSk+Bqz0jIPDc9SstUO/rd45En7ELrmeZKVz23S34OIVQGQLcW+cRwxbdO
FkhAA3zVdoN+bMREGz0glGN5OQEYJK52iOPS5Glo8DYzwyH6xpkwmv1Rf8+LfB076Z1mNxSfhVKs
mQ22ShUQla0A3awtenqIEeaA/D3R3/qgmnaCImBKUHbUJDfp3vJo5nyqciIAUBoeLXEPAVpIYN3W
1eqrjSBgiyXnZ+WW+2Hg4ZCagIUUYSDyprbeeN4v1SrY7QrJuCH3A2AS6J7gJlIWYpvn955zOFt1
i6i0XHS3mlN8koBlbgI3IuNOweHBF51swmD6sSgxGNM4z7Peu6gOUXPCpQ7tnSPKfR/l+aadtQ+D
DgTjleJGiKnwh75wNjy2F3ToCWNR86OYPR2c3fKlHspDXDMgjgDH2yE1jGfOGFht3DilcH1p3lO9
ItoSX8ofbPSfL3UaHXngCKxdLM9DGr/LAsmroT9Ich6Hib52H47HBA79KApmdWhOQn4JZ+F4bVw4
zM6n5YYKVQeS4cyzd5bAzVTZ4pAa5u+QgF2O2QnJnxcYgPYSPmbXTeiB1faG8Mx84TdQSAZwpZAP
4rwVyLY7Y3i1TMPa1WxynqPIcKTvTnJT4B4xcfhm4Wg4QAmNoCe1aGmjiXhxzG5IGIt6HU0sCYzp
49rsqk+uuG/uaIxgiqAiGRjEbb2fQCsy5QfmZW/rrr4jnR42ce7cPa4DghsJ6Vu7PHRJySzoak4T
Ge1VWyN34ukDAWE8tWP5OsOhgfuivcuWcKQeFz3J1p9/lMMO1cd/ap0nmqg7O/FuXBwonuDtpIs5
oJvBYNv9VfO88DjrkFrCB9TaBaLMrl4n1MJhOBOZGhTjmkGzfSwK7NS4uZCdbnXBk9BzRDPeMnyy
PdBhCtFsGyt7+vNUGQHdEPz87abSI7xIwaPF3735syz/qJ7/fJkb+NJZcA1HbBCddgO3wlRgeeVl
tcRhudMrsDC1peh4GxzgfBw94XYSEBQ0GPFG0Ou7oc2NYx+gu5v0M9s2wuTl1TYl6pV6WSl6oCcn
ewojX0/ojY9yWE6H6UdkWO2RyG3+CoHlpcJNQLAcR8wQ1Fcxc12py+C9sLRLIJN4b7EnSZXfM/wJ
WyOcW/Zkwto2lQq/vWLgnGvw+00InFGN5luAkEvqpLbv6mV1J9BiFqy9vsjtuwhOpQnrSJcMfwY7
WyKpg1092ygvLQhm1FM05kbccf288oLOh8O3UOmbfvxFg5xzHwxAKDnQ/zyAocWWoJnkQBBivija
7XWolk3OTJ96o9/A7sja9KE3RL8mcw5hWBzeVcpA1QMsgvxj6yD2WXlVy+NGTFMOsII76j/Zof43
OFJjoeT9M/nR0y2BK9qw6MoZ+F7+AvgLvaHnYj42KNST71kQNJQIIhMKyTBpiqDpYvY3V6YryBKb
K5MWClOzSX56tPF2//618E1/ezG2ZbjCxGPOVcQUf0H6ZZGaIGi05V7XkU87wm622ZQjOUr1i1nV
T9xI/D8JuBrqK1pBEWTrzir81nBndMtlSPjNU8qjdXbitDgvSmhazfcqStMHSaesUK2f2FNE9wkq
wxC5he+YkXa1KScTUrBgPcTWscNs62MsaAmydBBRdkw6jbhrwBwn09EtKJwGEEexYZNj1JkgEOaH
BfL/m8n9l650d2+YVYQuF6kRR07PA888Vs+LYN1pvf0yiS2WgBACSKzfsO2zuw9KHAiOKHaipLa3
BfVPmHFshnbjrobE2LIctR8lGl4L2v/SRRlqsgRHhoV5NMaIn/T4bfYoLWVWbJCO4FCJwkMiXXXo
7e4Q6JUk/KV6NxtoQ8QZlqfY4mIzBcVdqxr3SBsCW0GjjIfCZZ1XTcw2uaB1lLWcmLNrXfVlvliM
wdlLtPCVJkoWMjPn1m1tXZE8DI5DF6ZlKoHk1tplWYCgrUzcg04iMlPtzNuZbKUbGj9Yj7G1bEtN
f8/EnN814d7tOpsvJc1ov6vgtdZxpQC4J+0OedbSi26+SHoKTyNqXzwSxJkYZqad6Rz+4qgwjoR2
M79PaCIORu6e7AAsuDOMZ6dgEyynbrygFCR0xxZX0ijKrzFKw5V745QoPhEaxLi4oz1TSwGdCqeE
a1avcTCmZ40pJao2m3WPAzqyZw56WotlbprPJmAcSseEHErgCFXmblC1dSgE7fkt93Cfx1X226pM
yGA5iwk/yoR+Om1ePaf7MDKywxpFK2yYMv1iyyZfcgEfyVjVL4lUA82O5X8LFtTFMrts61YlxFEX
XizrxZnpCDLt18ceQ17omCMsKP74n++Be0/HaCqi//yDuqORlaGmaR9IuhLIz9KjveQ993jZViRq
UpKKGLQ9MrpDJLzx3o4NYDIDmdvY0vJxX+0E/UDBIDpyHXtdhs6MZjZ7KqeyvpSeJBczTXQQFPRS
ZyopVCB4bHkmi6d2OKEdyh/1nJCDSlrwKtyJnIGBTDL4WHrUSazUdbM1tea71sC7eU7LCVDSxcDt
RURZ2dh36k1U1cE1q1n6fR+g+43IRwjLADsUb+y1G8B3eEPqXkgphpHb2eSu0Sy8oz8vVzk43kNg
twy8A1x7CqKFUSUAsMTvOlSwslDSCKMLNy3OczLvPAFtTt9mAcaX1O0MjkMUvo5M6AVOzpcbls3e
NZV9DsL+qSWa9TIqyRzTGLdxRQpuRwyi7/YzrbySDFHes2Yb2DOjXBo54KXQ0EQEE45ENmTUxVFh
PSRSH45WWW4yoHOnxGr+9Jg67og5AISSEMduHIaT4yEqZTjdbBGMxjtHzl+0eJs1Yr+MPIpyT8RS
7IuQtsy/35z/RoLFACqkbUOeFbaOLfYvB0XaGGYgW73coyhYU/o2a9sokqNu5slZDGbABSX9bljH
OGYyJAMuObaM/lPfE3p8NpV2NWouSkWBiYRZy2+6if/DS/yDp//Xs4yX6EkbF6/tWn+jGLuNpMmH
BmoP9MvatCFGjcFlgIfWyzzpGbiePs+T74Ct3E6JviWijepUWNqjSgbf0G9ZQes9on0IdI/QC9WM
zkUiVlvg4JDZLINGN/MqeobVqqWgp9VJGP3/8EZjHf7LiQxv1/UAotq6Z3nir+kTGlJ6fRpLZGPE
0dmheMSAt5JcPggXEcWlzY9Vqc4heyA9rHqhodlMNBHksfsM6NurF7uJY98bPxknoZoraw29bo4n
7N+/Uhtr9N9eqQ0ZxTMNx/L+9n5jQ9SCMmhQwsNlXJv1EiZS6XJvuoNPFB8OmXb4OYbNre7c5r2T
P8EidWdHtg0ZLBg73CA/STKH/TFQ2q7Mvbeidk55MY2kJ+Rk/qWE3Yum9iiwTXM1BiB2ZFGJI1gf
hI0MQFcVTL6dGkgF9vJ8Z3KneAvk+K3mqza5462qQjTQmb0PY0/ilkXqr3e0d1IHYQSd/ZhuEswI
Jnl/3pr/b8r/vzDlG6a+EPT/z6b83XeJK/9fPPn/9T3/5cl39X+w9gEIOkw7YPculvj/5ckX/yCQ
jEXnONKSDiDs//bk/3c8gKX/gymYTdCAcB1DuOb/kwXfMZe97V82FsdjX2GjkpTIppBL3fpPpF3P
LAs3KF2EzXn1XSJhWJEgghjsN0/vcdSYuDKIfGHJnnWLIVdEL8GN1IKUNy5Ty/0YGeMmXHDw+Zjq
NFGYBiMJDveooQB1BgTiNR6D85Yw5HYwbm6vPcBvtNj4MT1VrvUb/g/5hbbzjfz4iK/B44hQ9HAi
ovm4rT5o5HHh9EUnhQ+t2Y74QbdNVD9YadKCE8koWekibuaW9Bardx9y830wSAkUWbJuk4Redyke
K00r130KQF1a7UXLJ3fbaDDG+U74S/ADERdah4zCFjWR+asYRegnSKralK5OjBApNR+K0kaHMgHg
LWeD30W9nuifNCIf8RHCCGiLY+7lBwQfHfVav4j03avqCOxI8ds4KJzdCeSw4whjB56khp4VPalc
3eoANKPrlfWqid2fXq771KdI21SQ+11r6yuQezOvUtyTlEBDUb30ywhtTk9lMc8He1B+3rb40PPJ
2mSVndPbHajdQ4Tp9hzdNDl9U2SfE0SFlNmMecKtWcxsr1TfCazLCIXOwWKqz39cE2+p1A9irg/1
EsrJe/Wol/OrG3nJkTYxeveZW0NIhkzT4cMYEHUxXkRUhl127TCtBM1QrilMR9iC7q9cxQ9Nqv02
FUmveNNQEVlmtBOz+OmZwZ6RxFsRIh0t5S7sxc8URiPhatWVERDxng3hlN1bkNvnymP409E2g7iE
PsjlmK5HiWS1v80akxZGvfehs39oPQEHTbmzbAYO/a/Kgdra9czAkvNk0mRkdr6XrUXs1BLs2dpn
LKq0ZpC6Es++06b4m2p26zrMC7lc3U2r+gVfamfju1Y1KjmLfRX127Er7GQ1jtxnJxM7wwDy00Vl
6HdZ1Gxd1R5UHYYnmbVPYukE6dNPS3xPfWDShtS9jUWvwwiZOKYB7zo3pHjrGN2lrWw4RVDhsRxn
F1pz3NL6wNjmhTC3LTUCuM7pvnDXtqTmRpdeTw52OvVPWeu7CEv3bCz5bahPHT2zUxePz6MKs72W
TGsLuf16CgUZcl7wPnd4EVzuFqux3dIv5c6QaPbJNceL4mZE4tUCj2pDf3aSbGOF9shFnxmgG1Fw
aD00WD7MGlnuru2R6Oicxdy52mcoqtEhimqGR/3wYayngPZB2oHeSUgNdiJZXtpU/yi00DsAonxJ
RstYxY6klZOgOJ3nM8nCGPdZu6Mh552h5h+R8sD5qeZcdPa0bYMRef8wrfGfXMvUbdbOMKSgdvs9
V1VtE7BLbXunvSk3Bvz9C/umd+jSkPBJk7oUoTw9iyjYeFMqT0W3/NDV+IjcfNgaE1nq/AGETzXZ
RNLFChZ5u8FgwqwTCLc2oyGkwqI1UxjWDKeMt8aLvkjjJc1hrJ+wBKdX+iSwyb3s2DiiQl5L1nM1
WtzPEzqMHdKdpAzqLXOoFHjngyCiKpMJgrNYnBsRAj1McdyX5uvQxHJfDryxUV8vKO6eptOAOtuy
DdN328Hd5khQqNSAlal6gBLglv6IkjzrHcFY2O5PWeWPDcLdefxpz3n8vJCjZ6PB6T4oAMdG9x/s
ncdy69y6Xd/FfdxCXAAa7jAHMYiiYgclbWkjp4WF+PQe0H98r32qXGX33WFRmSJB4AtzjqnvbGTy
a7JogJfn7kOvzRFbEw1gFcLc19Kj5kKTBK2cT9+BK+W6NkjPqjr/lLA54KehIAcJNKdeB+TRYaKU
qXhRDEJWqCM2XW0yiEZmN6DsuJWhsQ+hBKz1CqW1P7fmXAuP5DdnS62K6ouQxo6B07NFjvkGme7W
EkN5LMcG/Fn8wQU0X9tTcIuZrVO6DY96jZJ+ssj1AouOv71x2VLjYdcg/L6oovh09eHEArm/GB4X
FM8P/uQJim5dYgQvZHQyoi8tgWDeNazLhSOdpWcYbDaSF7y6FnFX8RHaJ8uoGPKZr/fZOterC9z3
pSmY0/YSTpjFPM+JO5bP9F/rxvH8DSufozeEcOSDQG20WgdGFb0DXzSveJ2Z3+r2xu9qZKW+l2/D
ZniP3BbJrBu+sEs49H6M8U1CRMavFi0dg9ZHmdrNmdiSylC/GH59i/qYEEPR9G82cqMzcoxbVzqw
MxQP1YgC0q1c7ESGJ6e91cTTM2OJq1fnw3FI0RyFQ51vK1JJywQsgoo7skwr48QFrdmZEiPJWF2L
csrWaGCNnVYHzVG0PCNmNCzSKWi2Xlc0l6hktV6knElTYkSD8pwxaWjNNt7nsLxaS8l3p5cJ+hJD
X1kjr18x9ojTm+gShOPZhFOzViikV41TfnGtEa+TyyDJvGeqG4iqj4t1YfpPMEpKZnXyNZ2yP50V
+AdoLu6KY2lHeutG9Cum/8SbsYBHRON+NxjFFrYQbwkp6RDlmeL4rFp62GBTt40sH4mYraUPIXFb
ZTVOR5TUVq+Bo+/QqAHIvngRGgJUoMkWMFF+oKJfZXmbntlBn6K89sGr2CaVyHjWCx+NoIb8V+cN
vRxH9Z645N/aNQG5skwVUoTR4okNSTOa4HT7mUsQPFoYAmWwW7WAY4D5Fv4qFzI6tAki4xSuR+KY
p0H2WwH5N+Co2suJayAg1vhMAtGu7uS+hnXM8MRfm4SrHOFZU52852VEMkVZvbMEas/mfDPq9aeX
TBD1NkNVVissi7AsedNWeWUuhS1pcqRG2nDAfodlpNrIMueZ8U04xhUu3MxIPlKN3eIkyvm6lGlk
z7ZoYpnMra0U2WoixFoLJs6W+Dq3/A/Rayhf2uhvoz4QCv6aiLqtdOs7Mx3/liiCdi0W7NIlZ7Ck
kDDRNtMYwcFk1ANEW4Tpxc4Br7revihm4u5gVYuAUgQr75kkaKym4wAKCDerYVfkS7lKHtPS/SSe
tl0a0fwap1l1rJOnWGbHIESTYrO83pshh6arg5oQVfZDOeQDQayB66foglPJkzHNuhM4m6/SJOlP
4WVfWZrWbpTirWITUSiVuVSVA+I/ZsZed39Nu1gZ7q5riujNzoeZUhWDGO/w4PYlvpyARpDqq2MI
M1nBLraps82gR0mGBWH2iP8h7BZsUeVUO7N1Nn0+7uIes0Tr9KesP3uGQPJLn/g4HzJVmjl45W/M
SnOitdiPa0JBBS2mek2IxIEYD65TbSwOaD65MHfZrbVY+kdUtxuyUk8DjvgFAN9tX8FubA1X245p
iZLTczfVWBRXZk1srppHHRvKFZp/eVEMz0FnORAtrTu8gHsqYqioY0UQlVHXOG7cAZIL22/HT1Dk
ZbMN2CUMWvHYtkJg72ha4XIIVF+kIgOHFD5b95hvQ+iL9CpK11VhmhdffOQkeqAqMLMdVo9iGTXD
W1hWD2NuvjtsPBYKEyAITIwrqUJbqpNMyXBBQ5MJaMNjKr2uKi4Fg47Y2RsuZV6wOR3dj270mY/l
gHcmzMsKfY6Bx9SRhI4jPmPlvccGty5i/wYX4FNgCdKiAFLFGJy0qvjRc5vk2Jfa8L9cRBguFs/W
NPdp730FffmDtIZx47vvtZcxHndTR7vxIn2EkeVnFzvgINUWV/o+dvwTtelF0+19EIhlF6jLMPQ7
CTACPAD/XqqdLIqI1ppY++EzI89pjPqtij0CW5qtNsmN0tRWiemFUfYCuaa50q0IzSYgFmNCAm45
N1b0NRMi98tp2dSE6mFoqie+kXVeF20qs3r0cnHnSjvTQX46Cu9FNqK3bMADteCLozYgurrfmgrT
jsKKuiha44Rnyalf5m8yq/TZc/zdMIJ/TvpbbQcPXu7EUF9AHxhwPpB9L2LDdxazORGi2DEbxWM5
egeO7L+tQ9RlGDuYfjYVWcaLjvzPTm83FVpCdlMbT1ZPqgxfe/kY+rBysQ+o8OowvtQMb40M9Vhb
9o+wr0hQ0sX8B2tcGUZH3+FPx4GvO91I/oGdvdR2yqrLO9BQk/rYnHqXa7yGIKK0n+RI1mtnFJue
GS2C2dkwj7x/Xv0CzwjWeQ90pKj1+Q1yEpg7erdnqx4fkdzuy9KnISY1fazi3ahwoEqs/tYAGlzH
tDPZ/tZRgs1YfMptLK2gOYDEO+SO+S/dYK5VYbwPTfPWy+ZhaDeDUX/iqn3Wlm2T3hBQmedKQ03m
DH80f9xP3oftuq9BFCGryO9FG9/wkXw09nDWqK7jfEKCV23tIdpVTflljfq1M82TkBQsMO88ARLU
dMenYvDuYiysLQaIN5fwODFaiEXbfd49IfVYt5Q4FPSI3h18TdZImoi7dors7nTZLrpUINwWE9Ek
Wm6NK00WGRiFPR1Ztgw1beZqVSlJCOwXiLrcBPKqmfm1CThSKqRaSB5oHlyIv83gX/KDQ03pluQJ
0ekd7dBAoAimHsaoduuq+Q1pXusW8zRCOjyZaOJSJIvTeo6F0uvwxq6YJ0MNT7k33tHjPwAvP4i0
3STK3Ditc+4LdbCn6qLX40Wabr7MSrakXn2u4XcYtGGCkSLahwdGA6+dg6AUpX/UOwVHDvndTfze
pvoji2p3NNhUghZLHPsmtPatSbsjJyGYOc2PbtlHm0gPX8TLZBrO/KcPNlfpwYkWxLh/jC6E5dE7
O3b9kw53aeTXGvBU05iHcHpWerOVPYXeRIKg531XWGgty7j6InxGaLCP3YQxoH8oyYwYOwjfuD2S
nMUAOW74RfMreLldiJkqLHAeBPb43kXJ7ymzyOxNkzXvjabfhBd9YvsUhA8mTvunDOO1LqynHIr0
2Jdf7FM3QARWsmvunrmN0uzie+FGd4OF3dBu5TkUnfixLCAK19Ezj/Wv4QSPog0+2H37HmhYVb/M
aKEpFSz8xV1m4ltFOlha03vucvtZN5pvX2lfoRpZuiBFQtFS+v5DQmqE6P+EZr7VwRYt5oMldJL3
Mqk+2U2e+8g+5woeah69OcG9mEn7EAC2siPJAOuwXVbHqutx1/e+XEwOb3u0uo8lUo2FMf41e95y
bq2/FgPzqdSZK+ByVbnQQpT3nKfOutH880AxwQz2rbcA7Y4gF6vu3KbWusreWy35ZO5LPhYbbhy2
ia8/jPYMBvOLbauxSNPp0Z32iRNGSAYAGoVqWPsYijQxXPHkL/M82hJBQsjZuE1oLCz8/SbY5iSJ
9oltbENzPLUOhzZrGqe9DmSAF0iy3AmqAi2Rqc2nxR1kX0a8NTMErUHl8OESMG1ePJNqhOEYVsN4
zuKIX2IQHnhsW7XAsvYtzXBTd/YlTpEt0PCuwAU4RFtwwsw6orEIxsGPeas5u+Z5o5aOP28/h+88
S16qSII58nzcYEnBjKR/HElQWNSpdpdcNhdBXp1GaR5q3dqUhvsyVRzVY5Vvi1jfyDHal4Y4K/+R
kfYjhh5ic6rivbHKjZugGxbTFWTlwkzZBY/6rScporaIxxLylSyhx9qSNYOvgs7UxlSVIYKyAf+S
x9PvQm3HRA4JP5kjLdMJPWFEOFTIWDTVfBileDRSAnBY+8bZBQMcih19a6j+AsjokjuEvBnYAlJa
o6GGf/5s9+VzISqAk3iWrWQ1GiFK9OLNH6d7khtPdjVg0BxP1aSRKhKYCFXRlGH+oSUqHWyYLcY7
Cr0aJ0JJG2iLneJkIpIAr3i5ZZyzQmtvme5Dnau3yNoOA/uuwQbG0V8l1qgov2hxcUxwOph0fzos
vbHHBIcAs7XeIDdTJtvHhmME7/umdoJDEsk3vUvueC+lvQVpsOpY6zB6PE/x/LYvmxdFeS7j5sMT
4YkCmEqLnTPgx6ITjzhh1Xr+XQWeIqSLy2JEQqRi7RFcUO6W35jX14n1e+C7fbijcOJVySR8NPsH
HcMiDNq/jekeisbCB1TiQx5fU6N/7PjvWi4URnEkpw87ev2DmwyhL4wEKOyvsi5OgzWtM7LxWqu7
Ctwri1rDoofHD7xiuHSH4WF+veq2fO9E9+Kb6iNvsrOqnW2VZdsWZ0lc3aBAze5IZmpilKdi/MbE
/jcmNlnpyJJcpE+TtNnTWe0tSGmFwcDEK3R+pFkFkK4gSkQF3z3SRRFDQkVvoQ3S3CfUso9I0Q5e
krgLnHWsNpFfKPlEqJqjRgMdKbxSt4WzPjS71C6yHdavhkk2ODmR/O5nyTJjPAnUg0OA6eZUbxio
xMvaaU8BBPw1Gh5nRYP+lNgQ2Airyh0KJmwhkM0e4TsSZfRUNuRloal+kx2oELestno4Z9QXF10T
78oEJoFDdoWG5zttxsPQ/oS4MDmBv6D3tFdWBj+xHrNtb7ERGgzmpnU7wZdM6qMMmCu0XgGqlq4e
QA9EUmGeWxt3iOrKK0LvU8mxzBaRBh0swdKNO+9gOyCT8pi1Pn4UJOrjuq/Fzp2YbpclNRbIJvhN
3t9MFczAlLlr/Klbw6PTH7B6rdgjY2Uomo1tRf4VQh9zO59TXUMUCf5jpNtoxYKFD9BtXvPjTTHG
PR0AIeGd8l06Z1zSRtM8DaUp1z0WibXThLtWBGBDovBOR/CFSC0liyWR+7ZjZB6iEXUlSVGWF8Un
Eywj8SD2PRH+NYCPuO1t64pH7NJI3IS+pb2Qekg6UxjeJ2242gEJIQ5yauQNzcoaWm0VqdreJVU6
oAQhvRZrB3VzQR4c+WCG60drgVt1mfbNS5tm/gqPwKtZBtYmLoY9wcjgWcWbo1mUP7R6MbUc8NdQ
W9v1zSGJcCkrAsHMtpOEA8hNHuoZsXz0U57JYjGvSLnvPH9b1w3PUDxiXxnUmVwFHPk+1m0g/dZz
mf1hyfAp+7ON8Li1MfNUhNcXsbcrXF7CPFjrpgZPiTPamG4xrokHSNFUQvMOJ/Rpxgt8hwwN0qUb
hf0+LJPPqGJdP+bt3pmBRcqt7H2aGdBQ83pvZbW3CokswaMNvmpEKNxEUG19zNcMB4MPp6c8DeMK
+FQjibMjUqIdOJSsFGRpKToMHp2LUmEIF2Yn8qNTpk/kdPwk3bSrQPFg5ebhSYHsLxPXSA5/c8/j
cvealyUdQDktM+sZMctLGZn6EsX0UzMfyVKyFlEeGuNxDpLNSrT4racWA0kyy5KQO8JRNlHKwSan
3sEIQfRDi6XXWkZAjYGWXJPEug9G+RKN69CGSlkd3aq4VIW3Tg0OWadD59oE/ftoeN8T5Asv3wnE
44tSC0aq//1UZj8tni7ENIt2ZhCMDmQ/pPQvVe+EJEqO+9a0j5Wqv7jEnfR+BL+g0+Haskcd0RAO
aZiU4H+MrW/aZNRWX7nZrFoUvHgUOTEhXdqmQXOjv87poLIXsnwZHVYGQr7IX0GX+iY7AwGqhXil
0qw1gqAYsqRX4c9zUaloWxtQmuIlyHkD57B3cKUzPNa2/ewKtrv3oMFjH5cLUDx7gON7iLHPQQxJ
w9SMPZdsBwdnfO69FjSHqXbYPCgThm/aKlZXbfaJYmaVllj4+8yAaJ8W72gs9x4hJL1u3JAVf+t9
vgzH+ilMrC9TjqckQMSLEPSPPjg7ABIvVkxT4roQmptnuMQ/ui//aOWrBUJvH3DlbRR0J5t3MiNp
YMEM7DYcjZEKmcs6C8Oju8CbcXC4KiYBEjKEkl9uqIN7qW4kxhCCQz52N5xZcr3CpiEtg1V7FMnH
mKlf793Yoaxq8MG6JsnSm+RTOGR3M28vBj5enZTKss1w9gXVQ6/0PRPmbk7GrrmIEwNihmpZwSgd
SxwUECz3DKe/hQqAvYQHuiQ4LJDB/B45lzBPNYrakPp+aeNA7NN+O6DBDpF20UaAg+5/iK59dwL1
puvORWmyXUd59oQNMRXJ91j8hAkDjYK6EavJRbjO0c2Nk+aLtYks07II+xvG9izhQPGPjLtMDp8G
bqxFM6LFwCazwnqM7aPznjAO4warPq2BVsvXoZowrmcfM8wH5yns8XjkEpanbgzbvKp+tFgeRnaK
cjJBDkaPsXLfiXl7hlC+nZwsXZBkgYq9pxiRzXrQ8qun2RI/tHoJSasDu7itn8N8ICSuw7GPuV9M
GXAebPeonIHpFleQGOvYUGxlEee6CkoCaCKLLQXuV1s0EXEREKh/b3w0Vv/c+/1Qmz/8t8/924f/
9mO/P/HP74uBSY0Wq6ccI2AunmLk2Rt94imUdedCdoVYDSa4OCBqRlBngZbC07CwM68A8cHN773/
uvm/+NzA8oTIBcYibh+nezW7DMZoEkiueDWMWdZLxGv5z83vh5BF1N6dnqXednDNZvUviiF+gTeg
LXai3FzoQYUhJPYs+pL54drQhGBYzXeRmyAV+707KeMS2N6wCbyYk7IPVu3we6PFGDX+uQcUqRSB
2FmZr7Z6VRPd0/J4fx/mP3fT+a/8flzhbGBgh+EdmNuSEk7iUi1JrDNgkv/e/H7u997vF1wE9rzu
//nlZr5HAF+25HqBYc/2yM37/XJVvNgDGVXObG1gg4bW2Ta5sOmAkWAj1gfWqfXh995/3fx+Ltdq
be+3X8D1roHWf2ekzO2FJDkx8NIHL2Qc51rx18T65mwhoKUAIMM17uE8Q2nyIbPkDN8yGEvdnI8H
1u4nVV5Pl8qNR9+TNWV9rIwRCr+vrceJ06TlFJCpUCBCezWCfegVly6uxoO0xx2BOpxcx+6cSrAD
ruMOy4L3z+BUK8Tfu4pueVEOzqvejdmhowlIJqc8u/lIpi2ePOR4frqFn6Jl6V8dark1eDZgdthi
3jDdPKgrB9MO1DEqw4M+1l8yieod+Z0pvfUigTZ5buqqPSu79jmjiiNbhnLBcH6NWwj0TRcQrET0
12SWmGlSXswSwdkmZHNJTUo+Vehpzbkcc+x4Tc7kw9T3Wq8/Wr3RnDsHi2+JagT+M3FiE/5VOqdn
EWTZSQ8x9BbKOnemhdFdhbz7LSjimrhMVvXXzdN4zY+059wh87awieyJBRTi8hqrwdu7hhU8pGj0
ggobmjZ8GD5jFK8yfxpT5aeCCEbgBdYJwy/qV+uE6DVgWjDyrKaQ1rtIcqb2m89+ADiE56e4aM1U
XKb4L3nIIMXl1K08posJEIy1ErwqThNQ4uoKDESaF+fIdfOzrt3ZLg1wukJJ9CaMVsG4rZhQTXYG
Bgv6c/eUMZGGt8jrHhc3M6xdRln1+CB2vqf/tRgRgGAiex4K96Iwp3DFJE+tRi5MlKr5tEqRx7JI
Zd5vVLSbxEufoY4QCuyPD/H8SNg9aWznKG8MWEkLArqAMouQV6WFc+ZXueRK5GfntDPfuN7pO8Z0
dwqQtT6/iGyUUJqwUMnZyfFdUcGRldYEVPx+7p8v/37FyV2Qe23JE0PGxQ7GKRyHPn+1fO+7FdND
mdfUrkn5ZMuBEZo8B5E4JFrwPGDs0IZPUVs/epvccRCe0nxEUVEf+8G4xyQALZRtvJQWgH/Nrz5c
E9KQAQWYFcetn7r2mGfQVzW43opK0RD9Q8kCBnwppqeM7NL4oZmNrwlekQiDYIz7buGi7Y71zlmW
bvcKCRezqmpWmW5W8EmJLI4iom8D6lRX82814XTLMkaTSngsGxSju/tcq7TBe+zjkH1SP15JR8Po
Zh5obxcWwbcLTzkvUKlO3pi+9xooVkHjqYvmil77qhu4rXestilLBn8dOMjI+6SxF45VXTDoKNao
nbXqfJNdSko0eUzyW8vYqnNrEhQKwGYMv//0NUWYm+sfLRmMuZv7674EX6UZR89DkAzN469Db4c3
2M43YApuuNEBBKG1TJyQQApqB0NcA/zyS2gnG9wsw7FPJ49Yg+6tFdbNnm5TxGGDP/TaavCpEh/N
RjYESxOOWNVhVcBfTQV5Jvpw4ERoM12py2VNmHgAjI71XcFuFzeKdKbPIODtlHbyhp513Sc3XKCc
8e++AuqXuMXzKPOVNloPdW3k4P7EIyTdfaWSP7ZxBSNN6hca4xV8zo8CxUdainEzurR+7fBTVKW/
l2xIrtoQuZB5WKnppnk0yo0F1W83hZjiHPo8NCDJZZpAUec9T0M2bgfHfNATKsrG3LcswoYCJ3VD
tAQBXBhmB8LVLZoca469Ix0KaYY+LaO4P5Xh0aWKW8WNXiwzAuLXDCgwD+T1jxvaX66L77hlV6m3
FjPJxH8am3ggldoEpVA4xrEOP7vIMF9bh4GL0xxy1w33oEbgZKbaq0GiOvVZVaJAsWX9ndUGp+kO
T1L01zA477s6AWEyu/oUZ52JHWQM0YqRzrdwA30hSxpoDXNNJrkCR810mEvJxtKP4+x3MQm0WQvZ
4h0bmETEY/OZeIpJfYUhL3Boy3w25OG314ji6BYFUjWaH9w+VnmBnz0rwrwdamwCycuwuMlZhKv1
X52d/CTtt2U7QADNEabkFO4479rXnCeLhJ6FWZjI9ej42QcMzx4UhlUGmYPZmVKbT92ZcVGMl5Ww
p/VYg6BQargYwP/x27J8rHF2rMjAch6cz0izpo1DR8nLfalCw3kPHOOnjqaLiHNzX2DsXyeQ8go2
9AsZ+fp66nXe24pZoQC9MDD0iEbg7in6Q2hYZEREFtw/xOdgLQKQ/zn0UVzx9WNG67nWTMnlN2A/
I13iLrXmj9kV21DLprsGKowzUnSA3XJ2ShVvQ914ihxqZjPHQoW2p1u6xLdHM4gae97PoKX9oknG
OdqSTEngOKfEQaJTBgQz22c7rFC++RmTsUba7M7QfjmRt3ZN+dGOur8VlXxkLOvvLM+4xCylpBPd
sjQAl8Cmgnij8MbOesdkyDuHcNI5oit9n0TgURCG5YSUzOHzDplhZVZCThpQ41vtX1FPLzncCn63
ODjCfGiDMXnJyBKxm+9w6O412gMKNbnqej1Yy0DfYpy+MmXxNnVYM31W45KzjQ3TZmQOHBpfUht6
EBdzt1CLn5IJ8IKitF8PptoMuv+tKzSZXauR45Tqf4IaLj1af3BVtreIFRrHPGM8EdBSo/7WN3Wx
Bywhl1L5ErOkEQBo/ikaF3mdl1orFmPmMea6uwHUlC7SSINl4eneacy0ldHbWEjIFlqXeZzudMcF
1whyb6e7TbsKPQghqtD7gwvwDWoaw9PmZM7xJUnYnZm+ZFsHO8dB72Wwruv0K2sJHbKbgLwIGylX
N1VZsclFIsE08uhTjTi6tAzzQ1++Dvhoj/98Zv70JOcuILpbFv9hobdYpxCHHYWsuVSFVTNsWlm/
/vMhmpOttI0e8HNP6DI5Jx48r6oY8QelaXT8vScYIoPzSda/xsQYEyqgwdmjOEkGznlGiJFVGC/F
5Kp/vIu/X3Q7QoKSAsqtE6md3pM0QBIiGGakEdF8L/ZoXVRu7UfmqbwFi71eTcWxgv2wijXpL4pg
orVXQtScVES1NlsQnC4UfYi208eYRwWnLZLgOLkfo8JN1rxAD1iwiqOcb2oiRzeRo73+fiqN8Jqi
LCmWtXLsdN83eQzYyVmLxvR3Ht5k0zWb4+9N1wf6kjDCZOH67c4UDahWCeHw13jaZ7azyBiDQGI0
GVWBhSlGZxvyiqMH1JBhFXwDXGb8V1NYHbOuLY9oS2qI6FXBcZ1/GaHUuHQRVx5751ZC+Kpy/Il2
jTsKIFlzRO6or1qJVIDEzXbl6Cjx4nCIj1YID9l0kz+0rRwPqEiPPe0J9EQWFwkOt8wYGJgIl/UU
pNEjs4XqqHRwj31lbg3LKikl/BSGeKXXK6YLPpPHtj5Cs/e2pSK8O6E6AjYkj4XT4O1pwvnsErII
+f2kmxQrDimG4DHxsJXuyrUHyZxVZXRMPZvZzu8fJBjUrZ1DCdT+2M1PArZIe9s28L9Dv93LWF/9
PvaE8dPx956Kuba2CUVUMwJMIef9UYI0SA35xwz1ae+z883MWG7LzgVmpw8bve6PkW37JJ1Tz2hT
C3iCBxDrw5vJCn5Vg+OrisZbTDBj5sv2Ry2YgDW1k6JIoZwbTfHJE72Z+jY7sdauVp63KdEJheDO
lhCvsIoM8FiDkGzXvh+QSvSrWJJoYj/at6Cn1ht9TCOR+LC65iXJEUJrerPJKySXJOFy1DYMzN0k
+fv/LRFy/Feu4H2sfv77f/v8nkNj40bJ+I/6XyMHcTHMxtv/syXiFBfFT1Oq/80U8a+f+p+mCCIH
cdr4cPYwRphi9gX9yxThu/9hWr7r2SbOLBIH5y/9K6jQ9v/D8mxsvbrrCUbOnvGfQYW29R+275um
j+fWcEzLtv9fXBKO9W/mXd03INBg27VsgZnY0v/NvKuPDoKOtKSO0+BD0roisDCd+JJFmfvB9QUF
lTvZwXvmJlAHiRSOwDS3TOcIcjgWuH6u7tibu8DskHBkcX/X6qo4Fp2l7vaYlCFi+ZZRfAzFAH4N
DeD7EHr9V6p83YaP5br6ZggN9epmzvAa5ymxsFVgvOhgRx9lUrAagm1Ay8A0LYVFMArr2yvdXDK1
tco3y2oYJSM1s759CtW7ZgZM3foUTNFCdA3eg8R03R9fs4gddlpbfuhTHz3qvVkiI2xb4ON0hSPN
Yapr5P1J8KKKhA/og4PuPRtlqa6RSpVYQq8VP0abElEewUr/sfWp3FmxVz0XHmnQ7AS8/uJgmWeR
0Sno36bL5mOJ5yn4rsrefBeh1N8bxJVbaxBc4LROTWyGvdwjBqPEWEMIWKNfVOkYL2j9o+dON9Vd
jwFCc0nSnXuT1N1bJ5n/lwThvOWITq8pmTI7WwUp1PSioZCeVP7UFuDVF9SfA0KCMMqOeti3lMGZ
mt6QUkYfsJbHhx765MlPre401EP4iqTWxJ8sBv8DDU8er/sqCD8q/uuL1aaoRlwyMN9Ha8rh1guA
QZkucnsVODRji6Sfkr/VGImH0ZsVM4muyAV2jE5/JuWjRMeNpj2ADe6wOat5JR8bZi0wEKXXPVgy
1r64oJMPbkJK+QGDYn4kyNU/PKOso4exqcpzYCbae0oO0XM4NuoViL91YxAckXjksgFmSPo5cc3/
8o0hIizTsnaZbbA4q/V2unVm3DDHnazZ5+x1nnEa2CT81WiPQIFGPE3QPqIfa0ihC7kI2Jj31Ed2
RYCOiEcvzv2U1c0mdJT3rny0yNFWFjJpqNB6IwrXFRMtUT2kHZsltSeotmUwmQST4Z7j0BTQ6hut
Ya0/pYWL6Yhm5As3k38XvV5e2tRNOwQwKLk8Y/QvBcxAWuw+NJ/DrhrvTGn6Eg1SyiHtFo56lqkf
fxB2IbF08y5cpF7ZGGtYbPYDxSw75TTonruo0L4tVeYPGWx4EBhFG9yAkQ8/OQvTY5Q19t2tBh82
d12TPZjk3Z2gB7Bwom/SA6bZ8Y60xplXgoRQLEjpyculjTuZfVNuc8CbHPUXch61jU+s5BfEnum5
AAP8ECuSYBY5u7A5iSeVDGG7DqpOqyafkwe//3XsILfuNInVAftAX0fLovcTe4ELWQctIXL5lESt
fMrbqX93mLnO06HQeoc1xja9R/wnsIH63avV+sHNKyKm+W3mx+eUhSW9QGHajyL3x6fOtqePEDrw
BwZbqE+WM0yLRInwRgmF5EMkaCEXEFrs5zKqwu/ErHKWS6Kv8yXpDmz/3IAKtDF09RXmSX9gaiQ+
RBVVbwPvVntpyLa5k5pG9rTtlz6P0+iYn+rBwOkkGAr5pzQi492AJY7JSqoHlEV6v7SCIepJq2P/
zuRTTR+eM0UfLXMJAwQxvN/5BdfPBObhLcNZSUM0EVT+bjfRdMs9yjy2T0M2YHWI6UqtgSydNIaH
x+iypatsZfPTaXq/s1yguZgnNDAJXie0YYdi3nKevKArrowBiy8rqbp4FyKHHle5D0pt6duIphfS
5g8g6QnEt9YA11ywltOYKyE5u+s8LdccpweqBrOpf9j+M9BpOmRO1jCJZ0YqDMQwvaVvDhq2EHb5
MLP0O9LFXS0iBjqpC/LKJS9ijSPKQbqqFVwNCHA26icRaiCJpz7sLiogEnsVJVn/EftG+RGzeTqX
vdT+KK9D9dA5/vgDEMu9IY8QbG/8pnCWoUn01pJ4h+mJBIHmCzXk8F2HcfLH0WJRLU0blJylpPtg
W2X7qoapvqZun1yzEY9vy6RkRlDrmhNU26hzwkNtGmmx9Rq3+mjZCrIZ1538hdw90kMLmEYMRZVt
3QO6yC9//B+8nUdz48qapv/KRK8HHQASNqKnF/SkSImSKKnEDaKkKsF7kwB+/TzJOrerz7nd9/Zs
ZlEqGZJwaT7zGh40pb1KACBgwftofC9Ab6IaUH1SGL8EfRRuxtxW4t2OpuLdhJtJmQOVxFMS+do5
xd791KMR+tBlsXiR1O8fNKp+R8330k+3qdtpJdo52aIXit8dCcguA+TGoJlyJjyv2tO97kGGamIr
NW2++sSSQPp894c3xPlby6fd52M0/6C0Hp6AkoY/JCpx93WZ9s841gb33YQFsRRBfRj1yfzRtnHw
NAF+BvKhSyJa26oDNV38x7buq10CSec56VTXvRABahiydTuOk0RvmmePHFsUb343oRMZmHqwJ5ml
VxwnmQ583J3M9yg1XLaCKDrgz8o64SOxe5g6zO9M0t1q6UlPu0vnuKOCkHZ0nLFi8T9gH9ZPdeRX
D6NLAQxGoPXKFj0hQZY7P8IQ2SGjl+4T8jqQlv2YGoEAf70LSg13T6KFO9cenHf0bd1jiAbYx9wk
CS52cn7tdc94bIlrAO5CGTmMgZPft87QXSpLTOcw7sh72DbOrNzGWZojKi/NUIz3rYu/fR7OiJeE
WM/MumE/hpoVnZEcmA6TU/n3IXveYRhqjK4ipJaUWfUB67jujpKQtjMKd7yvbYxlqBbBscsCMzgG
uCK9NZ30jwUOKq9YW0H1G+hkA8rrvxmBFt/XTVJvtXKKXjtpSJhsSXDX4hd8X8yAubUcidyFRnv+
vtDa4NPX7GyTeyiFT2nfvPS1a+yRmu7uc0Q27sOhR3BbCB06D361IT5cGH16/XcXsZnH0KLYjdca
NgPAy4ziYidlfYSWqsPpGufvfiXzwwA6/dzJOvmKOm34ZiPLzmKHr+Md5UT/mNmd3AOeCS72PFkP
0EPELjXHeetZkxOwcyTaT0Ey+ohQbLQf0hDbnplgcgFXCOyfHYR43tAcyN813BsoKDC1Neb/ZAM8
R8wTyTUjxu5PBwP+gqGZ/QFqE4OTAcfUT43WzRPS2yVke5mKRZb77WuVd+0nEEJS28LK26uDE8OH
PmOTuWR8VP0xVfWsRzfAn4P1NpCRLCuqSL4fYP5g49h6n2hRqff/f3MwRX//hOfTYG7btf/+b3/Q
4Vffu+9/+mF981p/7H8209PPts+6f/833hn+LNUr/6d//B9mVrrluf8ws8JuE7X+H39Kx3696bcD
vA4eXHcc3dJ14eu/EyuXnMvXbUQYbPInwyTl+SOvwgDeNcmbUEX1BFbg1u+8Srj/6uHJYWCf68Jg
d3Xx/5JX/Re6GzrZm+7pPqwEEwWOP3PPqVskDROJ+tYM27MfsPTurfYADmGZTlq+LLGexdAFW4C6
9u3lMMrgkKUuqhc1LgiT88NHIBd/M0EVMVn/p1t5/sWA/19Fn6O0U3Tt//kXg6v8MzFe1/Gm93Sb
vIE886/qUWy6zMjZmXZa2x9wz7QWAo4AXWD5MHUmcv15g5e4u7VQzTDoiCF5DHroH5+Eegp/PQnP
52lY6CKRZ5v6n+9QZ7c63O9ohFlQx1t9IAmrK4K3qeKmuMGlolSah+IeVdWfHwlNjLU9CLa4Nz3l
FLMA8WcfKgbtWZN9Z4mFXL6s9OyadVdLq3DmbDlnDb3Zf6K9Zdr235+64eim7wnLMxlp/l9y5r6f
MIekZ7OzIYIGfv+GxwElQ5V0sCotE/K7pZdDoogSSC96Y69Y+fDLfo91rrLTsrMc5UBmzIXM0EpB
2TQL06FxwfF2mHB5KyHzl8HQL6MJ/QwVDAQtMRUcFJUh72hlcJguih87f5C7agA/NuIEGOoEynmP
+55Ze/Eu9kDVzTt4SshDj4j/6iKhzVcmAqRZOiNNhAojdp6BZaQbB5/3IErkenKhUvtgggRSCcC8
ll6Rnsa4WQc6ZUYfE/ElIe6m9UykkqdgWIV2sbf66jkMVdsqrGjX8xq8vpQhOjIGqY2rZWzuUtQQ
eG6eh7QH/U9FBRqRSneHfJvkOviKmS647UNj7CMYAra6k+rV2HgRp58rP4epM/cxEPOQrKeCztpa
INGMNLyrXLE2NN1fRS2eRCL7FhZuvIOqTUtLVQQGM/zyQfrtZQ41uPfsaGsG/TWU1rfSmwGSqgEe
mB4DC/9DGrRiwBSousoYUkue3lES/sx04LYigV06QfBeRDYOkSC3IwsOVG2iAg9gAdePGNl7galu
nLxaPbDQ2MXCxp+YVaU4ugkNR9i45xr7NMyeqEF6ibMtfPQaAmztlqC7gWJG3oNlYYNAoLftJMVB
X3poI9B8SFUjuQUC4LgaWu840sCpUEx0qf+apdqgY+DDQTwOwnQIPftCHKjKKPKtdZKrXUT3YPwQ
GkyvjY5jQC1A+WDS3AsgR3WEUYlLVNtQwMdoAOsTHs3UIAIwONDyEwhIInkb7fR6+0tu8JgGKVGU
tJ6nmmfu49MAELdCVXw21zSlFkOkAJ+OBmpAti+W3srVBJxRA7Jdg5PYDMWgcMblim4vEBrunVsx
res5+nKr8Dgm2YtJHwIaSwRvCySr4/kkeU28ST0f1IbZApd6yKQ2AXlk8aCeENEyqe8Dg4FYSKos
hlOvOrCAKEDqe6HA/rLEGmbADPR2BWHs4vNRTM+WHAdQoozUpLGZmEN8TtVznwfrC2eMHeiwo0jk
Rc45rG5D2Srx6MqUdKUttgbWyzQvoTdJlCuDESpD5O4LKfsVNn2bQoDV80R1bmvab9TlUFkKTkPM
J0weHEvI96QHamBAWFv7M8j/m7loCnx3Zcv5PRkmuTR1s1iO0QCQw/fgGfF6TCgB4WxNOPmboAZ1
52vTwzBnr4lt2ATQIA8NExj6NKWbMC9fmgZfxkH+DPumggKiiX0i5SutBZjxmm0sI4wNhF5iaBS4
XJ1g9FKDRx4ozl9QNc6WMXSFNcW/XaNBNKxbn0eKxhn3iztX6jZUCHzLNjqm4RiIlUdkkzAXGhhK
PGYFu4WhweJX40mJdaoJMP3V0r3P3qavmFneEejZMkIIykVBzfb7195gZfMS0Bi3Z1MhgbAo/ew6
zXqw0mgniGQLahjvtZ5JgigiOmUhB4gc+FhGZZx0w/pocraINJsgwjF3+gkBrkQZVCQPg4uuSYIm
NN4fTO3bE0GHBJl3iSvDqP1Es+SpQecASApLu8VZo06eL+OdZ1Q9jpxcHR0kPDcGALgYpcGxSrd5
HoDB5xmVZvJVVrdh6jCOO25KBQV54TYIRb9QkPxhgdyeZXo1UMZc3w5ElMKMHg92L4CIMNjBBcWv
rVc/iITt5TZM2BvQ35bh02y2Md6MTI2hBRLqf09kdCjr8NttiMyS1SzTw6+29GhDRvoinjGTwLgV
hyeY9pwhwN+rnzUpOnzpl6mzAVUtm0efIHRimDi/Dkb2YNsFElsxhKIwNQDnc3+Fk3O+IGD9hyBF
X8JS5nCIvPhqr0CKZtUZ5mcodIxX4ggyK2NfBBRvCytDs6bkhnoYai/mrpcLab21tJTYFYARqYEZ
TGzecZh+aQHkUS0q1hMluk05tx9dTAAO/XdVD/3zbRQJn2XFCufvIkof6Mmt3YBdQgfVsyDtFlTl
7AzvuByhFAMdjDpKF045LYBiMGAbxjaKo/lSc8orBHlk6UM6N2SGBY8OKRcUwNUSXTZoxiCujn0I
eMja9jgH/gbRHEXS+rOIXFztkgysPAImBwnJMGcppiyOZjH3VOvUByE4AVz9FakZnEUUm7BPH3JR
XCu2VYyxJqXdeRl0noqdU3ApKzywSWeUeR+7YaU2DtQVNl2GonoYsu8kaFAb2vxgWCA9QOr/wJ2d
QVzVLy33FjU8VER6OPG1zY+dGR5Ltj4nwgXUSrGEG1tQ5fAPbjs2Skrpqvejn5DcN63NU8zQc0R1
W2xoXsNzy53V4OXXWxwAdAjzR51tkmeCRI/Jel/cTyG19cBF+EyMbx2IIux+McdEUekrrfr3ynLP
ua0twRccp3JYUuklCkrSr2K8UBRGoroOrtrI4JrcSoXOR4pJ5Zqtlm3QIbEeIdZULGTmnO9h9ywj
opaVumdCB4oSN7vbhWjVOq0xJ8lguq9nnUC6brzPcjnGfr/8Y1pwT2N0HimoDIuq5eb+CkEMSlXI
4eAQwDpWtQwLhNBWU+X4a1A3lQi2jik2ET35RSjrZ+r4rz6CUkzoNLTQbirwmAJtRNeHQBa/n+WA
f6HlRKu27bxV0zCQ+kBbl1mDtVJ6aoAG1toPkhJI/wp02Qddus08k7YqJHL4X29h1jAj1bJqRGyx
KeRxoDHV1Q9Z7WrBG817RzUARYT3uLoXba8Dx8ipqZcGJG/NlVAuiK8ENexVMh6i0R2WtylrQjEN
ExtdPXyA11rIh1nu9CP0dKSxkTpedKQimGugpdfZ2k+KvTnEuxEfdXgRQ6BCXcAIoHNMg3pkaGmv
pcy+aGkifOczfvDdBA/lf5FvbOzKj1YNW/BUmN+wlHcnHOB0N3xsI3xdiZSn7azi+NGitdlllwpU
ykZMXGRRhruon/atyaqs2a5D87rcdJO1Az9IWKSoL/jjhoy18KF0KKeZqq1TtPln2/dPZo2tah0z
zYXLfU3sN4zNvEHM4CHeW7WwJ4kBSqB0IY7007aXrymiAgvED9DRJ6S1qPnBkLljCmbLyOweOgI9
IDDRl6eOnw+pv0hhxOlSrjMnP/dNdk2SAnGuj2yM66UZ+A9lcttHy3MXRjpeWErEI71CBfGwQGcf
0prukCcoZySljnxTb91NMUAPa9Q3ocFYbUWuTFoJEdPyeht+/mCVmKZDzhvWoJi+Yzml8HwnhGEY
RiqeK8ccKhBhUGy+Z9IIlrfFODG8yy0GuS3iScvmaiT6YyA63pZCRtbT5mqGwVo9yr5vX/wG7FiB
rhuoPe9S5fF5xFMnwUTZMbcD5aoxehGVsQohgyM6ze6c6/i7Bm36eYt9YRajnI5bmie0u5x2wKKy
ahQIKxpVaEV/6RXjXgXcaCu/+6Q3C1yt0IjWg0Pcx1+xkV5REGa9dHIkxawlKEOg0gdjas4gxTdl
j79h4ZFpJwkAxjHtrIUKUWe1/M+AH0IwH0v2I6INr1mMrvGO7hWpRTPsota+pjkbKWWn58xPHwtV
1KX+e3VbaDbw44VQuTsCItK7UJW9jAVQp75z7jAOuN52xxljdRI4gLwyPtSE4CQUcYcm89mysmvc
EtWU7vyDAGXlqig+y4MLUAOCQa59lNHRD4fzoOIG+kDEny2Tqky+iBJJQ9j3AJHQduGCDLUF+Gl5
pPJBEFAfm9ZZjyr4R2zgu1n87GMWCaDId0VmntNtpaU/b2PfpVGwxY7Qh1jFK7IYMr8bAFgiiin6
9hlc68kt1P6SzgQtMf6H4Zdt+ZfMI+keYuJh4QBSVvfGk/Mp1jAqtMeBotqVrm62vD1mBNlS3AR5
kuG8Acp1Dg1vp1nZUUasPXVfXM2Wc23MZBuLCnmt2C83VfupBzCZY4PFOvlSKRKwcrWgPcuZ1e42
jtU+XFvWTp84rbwnbE/z8yC9I7p7kz4izJcQIk1m/5NQ82o5Tr9pB7HJ7eyrEwOmP8DIJxhqqOlE
7SoOh2hByneItfFJRqm1l92x0vP4VFWIQlU8CKsECoZW1E7T6ndYZC+d7n2PfP/ezcpz5jC/lIvc
InOyH4XtDtuEkbt5SHWWmHq4xLNDQyaSw9baI25AYKyylLiEwBVIOhsrE7TkqBSMTbfAxDTAi8TH
NkQFlaoGgHGKCTodW0ULwdVb0lnitJbjuV3MBIRGFWMhGHxzoaT1OAshVk5oYTrBi8MGCTJNA4+c
skkqi8ASbsq2xnO5rM1pW8XGsa+AW+oBXbwaM9ZdFIqHIvO/BirxixQyLx7s6cb/MMu622J3QrwU
Iq4z6Ci+98WRzfoYekRi7ZyhNyOLtd8gNRDY0KYgAk7cmem73vCQ1Dh33WGPrRKkXyrfCy/vnpmM
5eHGaujQX84ImMtgVeLGttABFPDzDHs+8TB58DFFP6QiaQ7yXGSUVtcDFeuNrzn3TlyVh99fKgLP
g16MAIOlOWMvD3iJfjMkEjqp2BW69o5qWYRu0fBy41LcTiIwCVZ2jXrv7Zco2EXMVCNemyM+FdkQ
P9RD6Gz0qR8OA4HYwbU7QMvC7SEFY3Sw6LW6ONy+6Ia5jjMv2v3+1a+XeLn0aeErqsztTxryXykD
IiYDRsQkrVX/+T8+5vbd7xf//gMuM8hfqS+3391+vH33+3f+7ZN///L3a/7b3/3lU+McKNFApeaP
y8PznXMFj6fRsPqPY99OrwUZvOo63ONuf7h9CfTsEIEGpWqowZ66fThIDyv/zzfF/1FiNLIXEAQO
hl4uIuFoabtEfyZZG43Au6VRhCABMq4F6AXT5vZz6DqPfeXVm1+MJJjOOK/jO9wV/UGnd9qBCORe
wosC+wahAyU9MCzOoXctEMaOh20c521jD8Yvb1/A1Ucr7HG0hR0KEJAUksji0nndtqN7CDMwkrfv
WE7dQ1zpS2QHEUMz2nNXBdamnDBC1ZoKtDwFGeQjh0cT38wNkpQIpTX1J2IsWD6QcADc88Gm9mRf
br52DERyjQygiEQvknnLBeqkIjlqv4vAKXalP+AJLuatA25vGVsV8hy+9YJljP+jn9bJJA5NM9Wr
EKHIZQgkF+H6HOZ07qytJD4NJan83rexK4Q+nm5rUNVTEKgYBLkVGBhWF93D9KCYUqgmNSodzFXB
pI8JIFqyzsG+JOnwSBfXXRgt7AsvA3/c+PeBXq7d+CXUwwPeURpt7D5hQfNwbzPmABCvhshGdEoh
LyAph/Wj63y2QXquQB/BVDSwOQNdClaXcicNnWVvA4GZg/Bh1ONH0YfnGTHylVb2O0zgnnsvRVQw
i0M2Oq/YCOH9xBj90ysQM6cX7VJ3yn/4bY8+KRAGBN+GEbz8iBMJEWK1LePubCf9fVthTIfnEgL6
E+kKSlFjbUtQepa3p01wKjq5AipEUioA3sn+Rwb25AnRUbEWVoDvMPL3dcQpOwwIL3N3ZWBk+xHj
9WWHckqTKTB57kJqNIgAp9Dd5Q3w9a4yoJwmmDk6AHNQvFWtXxdWfRM9jbnjELSkOH7ZdJsmjPsW
oYXLX9QiCCG9ZxjZJrHA9M2M8BcFTYUMKRFo7LXVcvZFgumtRc0XngyyrsbOTaZ2JRHnr/sEh/QO
mSovfK/rwV9b7XCHH1O5BBQz7QcUDtpKLnSqt1CCh6thNQEVmGEl/WczpgwtiY9NORjUbeWx6vDh
o1sNebKod5XwFDOMJLMKOtUvJl8xAn+biuoOpKzSXSAbiYOZUkbk0YzeWnp0SH0d/nTUoInmJ2sA
y/uZ3uklQZ73Pp1d3HSxMqyI8FOEpDjUMrG89aBjlOTXmDcNXYBeUPVJarijC3m12Bq3iFJdihqh
gT7A2i1IqSEmDYeq4zXl1GgThbAMdM+7R1rvxACKFlDQam5hvDH1YYfR3MoFy7qxWyzLetsAfoF5
LY492AzgJYaYKOMePm8n5KvTRWfKCDC6vC3aGZpyET+Xjn/Cev4SBJREGqWLYsQPLSCni9bqHySu
lFSc5K6Hx2tE+K/6bn9WaGjbN/CMtipUs1Ac2Bd+/ZHJZGdIOt5QuZTnlnPvdj70JIkletegoxCO
ezKVD0pDH9GcnAZDQGBzGAzFvXNvRUmvRM/EPa6NbMYVIIXgiAMn6wyUlmLUHts8/W5ArVm2bciw
DSjaIBwywk3r6GZTmMUrFLg4W/Mw7JrafZtGN3swsY9U1bnCmdt9XdY/0f9dDyrnpft5TAuqCPk8
YncNExhNoGY1B865EVWzqxFSnMCEd1V+wlgcQ5Je1R5940EOw2lKJD1xFm4RQwuj8M1EzTA4xnIC
peU1yktw/+Ucr/sKVWWY2zO1BfwNcJ1Kdf2IaWF0MuW0T0Yt3nd5epZdilu1hjVLicP03aMYLPsZ
Pg8SRw7GlVFw1jsIGDA4s3U3Oa+2Zb+MBSIZZC8IQeAeWC07U75Ok38mklv5g+Pg2GFPi8Lb4vn1
HV82O08udWkhdOJdYnSOh5naXxm8uTT3lgAP3joURqLa3tFhPvhDecDGeykGzV/YBCRg51GkFPVz
lcsFWGjEeHcdOvvAUulwkCPm9Pqi2Fya1XCxPGc1m+5ZD0hxUjYx0BOPWRt9CmtYx2hQgkWnajWh
jrTIaiRFalzk4Osvaw8tjJpYxeo/k2ikNlGjjdrRae9r+8NStQyNCiOldTol2qqDCVIF93NrnhBN
vHSOcS1y84HeFjQArEeG/MOnQ2irIW2EyeY4eFp07EqxBjywkmHALp0fu6pkt3w3gmyNePU5rlDj
ssQJe8LLpLFs+GV5SoaVNZgfEerLC7NudoUOwDE0H10H7jd+nLaAfFY5dr2AkqaAlPH9CPwuTUL6
AP3OGrqDuuc5ivXxbH4zxupsZOHRxJ7QdKgf2C6F9rk0D6UFiynLH109OzYhsRqIfozYcTioF4h4
QNqKlARVMq/azH0S5FwQ0fpzNqMuFqFd2DSvmi7usLx4LCzrVT0a9VE4kuzAYSw8KmNmA8vym4WS
BBk7sqcNCgIeCvm1e8Goy+9Zk0f3JeNx9GP1Dkdpg+rv2jNe7CD6sFvFhwxXQWbT8UKywMjcfTg7
h0qDemzgvptmJjUXeaIGv7AsA5U4pKdH3O/G6zjhbiconWZevU4xe7HG8Dv1lKfpCbNpckYdQD8V
TytQ1k5DuI1m/0nL6VCwLHXIedSkqnezhvCS5MZPGStb7D62Xv69mMNDV549ijpZ2+ztpL5qCXw7
EWnfW1ayLqGyZIFyRV3XQKJ1yk5CQ4r01I0mmrpQ9JoEdRijTp9Ge/pJTeyNUGVVV9VnE995oDOW
SFySoBseVppGurbyOyjgO/Br1EXbuxly6MYxEDz0U+9xosDhSjsiw5a7vrEE7IWkXmIMfwZ+CDea
VJKiaH4M8N6jOmKD66l3ht8cNCaztO66xHPXRXZPXI1+NVjXlR0HV7zmf1bQqJyu9ZeNgVy4bqzr
XLPvxgm6aAW6siw61WWqVp03frRp/eG07PqFxSDUU1qsNkXl6pgb49qgyu1FaOKWLsKD8isalCgU
9n2trei6wLIQ4gohTDLWJILqSElT1/TlGhXWcJUD9lvpPX4WvRvh7OXUe7A+L3iDUqvOzW0+4jWS
RpjMayMpVd5kr5YULgQLKseJ9kSF+9HRhFgmGRu9M1KjNaFSWpi9GInxNBEkqcpLugL/QEGZdBDL
mXLq5S7R9LtkTC1AQ8mnYQSvdqjF264a3vtChBvqS+OiGftrSQM1Gnmk8bks53d9xGq5K9jTq2k4
WjLf2ho7tmWBNirfBpMxIpP8rfcpnKbCsfHEQhHDodzG5noyJ8GYl/37Tbtaz2hqAeuFYFmTzMba
Swhyb5Vn9Ys2TCcnjl5ydNxc0x2VGEUD4BBjFdPG3NREE9V8SAPqJq4eVrTw4jXdMiDr8/Dl+9RV
4EZKsSi96IJ15Vnm3guGMo5IP6yZ+JpYz3GpSoFfFcsU1gfoy60MrJ1lVu8Deheog3nGRz3TeeXf
BC6CeH3ZSzyKGrlx7OFZp/u+8CrUtDt7QY+XqlhdUOyyQRsJC9RuulZvA6AJY+7X32LIlBbhfQM/
jF2O5jM8NQaIziEcPl59WgxQva6M7RB9b5BS/dtbzahiNQIsol6C+FA6IiTE4UqEKdVH9AV9ziBY
Tm4PCV8DI3tQP5p4a4kYzNNZfW4ISNPkf/XigGP0yKAuAiNlJeSsRlG8zmmPjv8Ffe0GnZWK2pmP
DJ7BhoSl56rieyCp69v36m/8qxCi8xk5Aqf12+8JUo26Xzdo01r6B2qfpdLjiG7/V7R3ySqA42wh
0fG+EF0k8KW8BOnFjfpeTUefYyWFf2qGdoeEmgU/ynpgHVqi8Yz4i/6lTqwAQUiLkjJvLJFdg6Yq
hg1Y852R3Pn8OOQ+JZyCibOtYEapV6jjgdc9RCUkIo5ht3W2nvPgKmJ/pw5eITNSqQugcS3ScU8v
eayLlfo4dV7qsJq6HJxbbtfOZ6DUFZJtqXcDZHxo6GQbORUTXtpIqF9/XJ66hX+7VPTyVuZINEfd
rAZQ7YAtB70GEMhas35v4GPhLQBniA7Y5OYr9b16Dbw7KicfOmmLVVLN4KVIM95eHmO3p8fBEieB
BZaMqCh1S4M6FhUKTKY26lchfy5bb6degnvoCogjvtZ4lRnZp/ooHeZkbnA2FN2npvmALHxWH6le
46N3PSPGhQgQ51QgAXv/t5OCLbpQJxyW9l4dikOcJGaYBclz0hq3w6mPc2S/42NEo6hJ05M/72QE
n6tHor0ojzkKbyVNLA9J3tGksNjg4tgJZSyP3FQBc3CFwictXxF/uQTbglmVSM1YzJoDLjfUER3O
pvOtgQ+/+ovt9qKNDNfcrjdzlF/CxPTv9BznaDrmpkT50knQtMD9ba0XDEUv6pDjCcYtcISvym93
6E1lhBLQroo0WDjSrnc2Dkpc6xGac0JBj83GfCRb+MiHEeca1324wSCg0/UMPggyJEW9aopY9cUq
25E2hNuumhbJxdhqi30x7yIzj/YiRAFtKC7B7IHWwauqJsah3JAd2nJ4VP9yvzbXlYKJKShYC2jI
TNp5M2wMWJ7LmU1kKaPoSw+GchO7SKjiNNnY01sXIPvQoSS80mMq3zMRGxQfcy0a90XMybvAJGLp
oEmTkTDIiB2iuk5295yGxEOzTZHdMek2iYk9wxpI4/S9Oxb2flIbVpNAHw9rqpRORezphfrlVu72
LKrpWhm7K23VgEEGtE2vSnVgKNgh8gWG3ozFbtKseOc3ZYQgPqufoCg85dO5Q0xskWTlKcwIbB3V
MtMBji5xjP3EFKldlyHZoyk5/+Jn6ZU0a0X2Dn5irWvggREAoICLuL6e00AyYz1F63tdd9VbURnF
ETZ/gt4yElvC2swGjZbO6+Ey9Pozglt0yczsGqBxBKK48BaqSVGGQbyrBbnOrTlJ7LwrXGoHBdxW
tMQJwDuc6uYAdr2PAlviU1RBPQE9/7LYmONwhwOAta8a/a7xKUZMMhZLqZqZtlkebyX8bJ+XnOYN
eVUCFVvolQT/N2ziEWlnPaCWbag2tDTAvWXlcxgQpN4GugeDfQXDZ43Kkb22xqDf5GQykzvE26Kl
6VfkVUuERd+5V0O+0lwkeqWdbOz66MD22k8aT7VHhUimxI2ah3CaPcmTS7REWwWnPRe9H+11DsbP
2MMMLfaTze3Q9Qj+woH8C+m5ABVthdBoia9tbFqBMwAigYN5/4NUUOWVLjhGJiswNwUHKwpEXWK5
AkN8l8eMC6k7r9noNctKUjjtM5j2PnHLHD+AdJ628cQ73cRe2joRFYiwi1DIDMkancSbbkTPXSEZ
toVdX+C2eKtIIo4FLvcgLDNbyWGf9Tzb+A2Mr7fAevYZD4V5UxhRsZXjJxFnuZ6SydyCabjrsJiD
EP9NN2hORDI7kgfaEMPmdNPL4iyi8pN+N5QXQIHryKqwSK3PfRsdDSf58rKT7xMa1VljwXOi6qzm
QoDeKQCI8QWsS7+s8Myj+eAscJ8jLNO7o49mRUidcIxAb2GAsnAUpO9XO1U1FG8oqbzkfAjylkgI
Xh0pTgbxvpsBEekk4VGH3gQQMiS52Ib8SF+kqntsOZJW10Cgl8WHHnte1S66NQ2ajL4c4cc1JWBa
Aiqng8RPulWe7dl+ykEQ0uyhccME7ivzvuvFK8DuU1JoW2TbrulQHgf8NNgONnoCMZCgLt0ELh0B
tHsXXYkV7HmEcEVFZFjNM7i4QhCVqYNIOtFFYLxlVXltM/s5jcABKZQXWwfRI82yuSuoDjGBc4dh
lnnZJsj1n6p/dgPmzAPrMAe9swW4CWrFpxCYvXo8LuLqKy8+kntQRVJ57hhSfxODhzp+ejVRIxYV
Y6HwMalAWx29An9h9om7ySRafeaIllqvr+yADR+KUn9sOzJQfXyLwvY9UmUgewDJE0c2KtMKIwMI
5WLM1IgKrhBFo5GcRKRLtD3ZskOAlX4Y/wAgJmiqoqMSUiLTQoeJ0IOJcBq5gwSMgFad+cdc8zaV
Ii6kw9NM65vSIQPEGbgIVPTpxAeFxjrarMu6bJGsFs9V69cHmmyrGOmbBfbzKD0kdrbHYO9BlPY1
cczPqm8/9IQespiJAQq9W8YDj8BXBOZwabjurzYjjj+HKMAPPOoHid0E8W+Y3jQYFU5LtZn6huzB
6r2NS08qpznXhO1rOvrbxObONS49bbf7KhLv8gs8JdvvRfWlyce43BdWf5dmCherWn5Z7Jxm0zjo
CtbZKqRnCgm7iw3qJhWiz3rbABoJi6vq2DmqyT7SvFlPU/ylmoKOV70ibfqcoqDdqXxjmBi9FIJj
7DqdR8bNU9FoMHaQx7z1znpQIoipfGvk/E2OLEBlQu+z9iMWYQOxjCFL/okDoABw/hdAs4FVOImJ
YOdBr+IvqODGZKKBgYVcUoGhmPpbU5TOLxbZeOXhxA1DjgfcUka0tICiGXbYaqonPTep0Oi6K3iU
3rHwjWzsCqtUx4yGsinPmmrho/ZD0dZ397ef7GBUwz27ck/qQxQ6WzPqnNMkyHBwA0mynvxtoB3p
qwZe3UPk8eUTCjL2PwFE238PJ/912QLhTa7dVzfm8/tTXIQKfP6/gXGVORLI3Y40bZexcIyzcfKR
IMRlSCdaa05p9VVOo7cyDXSnas8QcEMV5gKj2RW6NgoVQLhSgr+bFMwHNy6WuDT5Igj5XrcqAJv9
D68eAJx4mx7/wsVtF6XAtkwBFAy4Qe7NKH8emoCJAAQZOsyXCpsiNU5TBUUeBc/jF9ZeARyKglIQ
/LUzUda7hKEF5KG85g6GPkAr98j6xjulSfGzjueHRsusf3LTxN/7RRoOF2oKBxsBmrt/uWme66Xu
oKHpr8UCAFwVXGZ6lK4KiW693LF57kzaYjcw5Q0eQddlX1qU49TWQsJydPFwZQ3SXoZCuw9rPLQU
OGaWhF7zzOLhOlNJGpfdpV3LnXMYQtArHymTvv9Cs1niZTDp486kSArcEMoYjmrz2A0jm2q0b8pN
GFGUVjPwH6P/3b8fM1j9gdpVlw/B4K8UBHQgUtOPw3an6625idHtDTykkRGoo5Yb0t8aYpDbrBW6
mVAT9OK7G0hPEzzKOFcgcIUmD6YAzvV8FAiOsfjtZoelLh/2bQXE8hYwjPX0OII0KNWmElpo1UNa
ouzsX/4ve+fRHLeW3v2v4vIet5DDwq4yOzeDSJGSKG5Qupcics749P49hxq1RjMel3fv4t2ACN1N
dAM45wn/gJ4O/9Cg3AIGgvFHuw6LiR5RsL5DhxxUZggi07e8RuS9wJR88irYPqhpRekMwiOfj55e
HpFgUzikdLKbs9MhtOc3YAtlbrNjIzg4iX2qBIiF8B9CTDltIJS1rhJS8EPQgv7MXvQQ7FG0fMqA
Jqxe58IHYHalXVUTkGcNeHKuuJkGW3DcFMDsE7Ii2vZfXxG8GP9xAPOQGoBMA8HOcj39N69YZ9Cs
Gh5hi3hawQhJsHpAn37emjaYnXK6c1cXMVVUt7dlM5xdF6n2dozfmJPrAWCz2UefFrn5asFZlYil
xEFx6zuRu9Eq3oQA+BfU2iku0L96H5Q6A11AZKrGBj68YX6Dd/fqJdEL2LP91CVP+Pu8+RkDR6E9
UvhgQm3xPRBUGSQ/fdNVKILbw8ta1DUySyHXw/3aCI7TDqkNaWOc7OIFVytP+xT28GCLekCM2pt3
/dpfa02v7xGM20JZd65LY3KuHeCuyDIV6HyFVzEffTMW6PUFkOxbpzRO4WRuk6L50FGrO1oz5GY6
dgZ6gZ0Omhzs7LbGOB4aXLFjaIO8Ub0IBt9DRnrOGfAEGabgbFYPAt1ByoARv82JkSRIc9v8LQ9Q
jfIZmxybqUEhqdRxk0DOarUHfYzeSsjUWmqhpNe9qoAyKup7V6OD2aLRickPT4YAt1rPeVrD9kby
4qhOnlGlPwVV+ImR8kVSU7Joa7NIbSjO++cpcJ5DkaVyBiC9COog3tIeKEPeNAiNUbYhRlhxBYjW
6qsAg8RDyYbLC/Eue7PH+aEpimtTj12SRDD0iUUUvgaotkafkeE5KqRqH3+rouFPzZTPiskhAnvj
lVAinKJAm87WdiNseA7RscN1b6dlZKJJU960rveUaSB4BdUlESfcdFPAINi9UKIXhqAfIXKMwrNF
DDxI3lGOPHR6MZBHts0xAUOKD9yTF1PqEACdHdN2yqCf2iWna3bFuqf3BPberp8GAzx/041gcTgB
Itkd3E193w3WA46iz6jsQjlY+ed63+BHYD6rBzxu63jrlPNDnI4gAOoIAkxj3tfpHJ6hfhv0VQSu
7WwTv/3iR9O9Y2kMNuQ9aL6kB4ec3NdaQrmC8M8ISIsMT/84N9XHOqnuF+FN9LSSe9LjoGPy18Mc
kRg7fNIonm9DA/6p1WAIJml3j8wd2gWUAlbCe0Pgj5XGG9P5FCfiUfaNSr+GswO3bRxfG7iPdiY9
o9zyr2sXhH/aW8l1y4+MvQggibJ8nop11/gQ2bKJxjWd8U+D6IYMwNMcHEjxKUzuU3PC+dCfjpUZ
UOjxCvcKbUO0hXWPkgU+DFU5Mp/ogXOAq3vvkFuetAzp3TrUaQD60820rH862WI+Zkh8Wdl4g0nR
U71CYum9T37cMBy1hQ4xgIpTAt5Tj4tt69WIZ/clBdk+sfdljJrQZFrjjgzdx39qS2s9P7i95tD+
HwpcOUT6z+rJVG0ad70AewBplkevc3YKGNRD61mSq5QrscPlJDyDKjtbWd3sM608iwvftp1162rW
1luTqjkscdxVMUU+YTFjntdgvY1LO0PT2bzXBgMTAzHxKlbMmewVr7j0uUZ3gcm7ifaT073NJnsd
jRpDZRrWGUiadfa87scabUMjQ55WM/WH1XDNPfC1Y61b5jZ2rSecppDF6z9PTeJSXwKKMi2NUxDB
s9rTDBoQcqvibAav2GgoOqG31E/zEQF87RrzFe/crm9qo5M9ag1GHU3Q1gZmi1bmjnkcmSnLv10B
rx9t2wuuwwH+uV9aX5ImyG7maEZWcC22gVE4tKYW/TrqqtuB/AdG8Ip2m5ce8xQn1SQfgJvnTXGd
a6W2qRCJ3VBGdK7j0bwHROcc1Fmqs7A8hCFLq3uroGHjjlaiIxoktFT8xdiEpKGbarKcA3oIBzNC
lhYhT/o7TXaTh2mwcRL+nY6GVanrWK7lFM4Nmoc7ywDH24EQvPaLz80AvM50olOG6tZ1LUFIiJzr
1p87BEOG5MGO+v44Of7BMyipZMSdNFrmzwFOTSuqf7NpvlpTmu3SwWyv7aZvr+fY+KsBnL4v5mq4
jusZGT4ft0iEHnfotRgnzy5p5lAlvJ5MlNzSiLYhY/FjGPmfs2RMINnpwFlCSEeFuxlK0eK00utp
ecCf4a7seFziwLg3NVILKibgB7UuPc6PEaKsZz85r5zAsEZodqWhcQDkNB46Iz9Hw4KcceGSJTfN
2p0hmHdUMiz0o2iibNLFuC9BOJ0B2KcnpP7AHsNcoEZoZP2ZtDCDZHJGGoZLYqbeVn1GBJT3OEHL
2Jge7jN5Et8lIMQJViiBkowhtk9ohqUNiiIMflkHEwVNHZBZWon0f0RZ3YuPisJV9T0V4Gx8i1zw
OgDWbtSoVQo3A3j1ax67n+xi/aSii2JcKtSG7cNk0s6L+u55jEA7+rT7QHLnL7gR4+M4404ofAZk
Dykb2T1VHqzxiN3yeUY2DELV4lT7qc3+XLCzVfDs0szdjUcgTbuu5WGEtDa52h34qL06SwWYlhLR
Ghb3s2iV1GcEPu4MG2kZmiqbdQhof3VPKk5qF6aPKSoOcQrcKg+xO9GwoBaws0HBe+OU64NMnwpD
DvkFVH/L2M+3SKlSfFxDqr+YT75MAg3WgZ0TprdPa1O8CB5W0OeuBQIdYhOtxHnbQQlIIEHiI4j6
HlXzKVq2zPqE0i6fVE9Ac6r8BvUUWFmQENGijTd1s0F+95xSV7xCCJB2L9BnXGARpECsTYGSFUkG
aTX96kVh+0ex1PQw9c2pERTIuKOx8LTisnlC+QV3LCu+bfOp2iNQpjhbCiA8t9AIWp1cdARnv/Ma
mGUAKd+sOgJT0lHnLCzy22ZeUYty8bbrxXgRbxGeefM4a81dqyN24az0Ks17slu4Ie705IDcLfLk
bW1ynlVaUIP2lM1UHFwX7kC7vOCU21z1erMzl+a+8ewjTjAQTZyjSqA9QRsPnfcBtMSHqcD5bexA
cfVee0J1g2qa8AEDDe+J9l5HLX9bRAuUCJfqanXugnq75tZjLgXNWtg16F0EV3oTXE/xQNBi3Tgm
uCky/bGD+cLfZKJWuXglyvp0v1O9yfZNSBXNnM9WaGU0ZGBRReH3MZ6Ii+WOWGOLWiRhJFJW9R1B
9HSlii1zSH7ijfkXD5XyNGmfoaadIvor8IqzaaunE0wiTro7oaJDRDwTPZURcZFIDFrDiq1EUbx0
GrrKufZF/QP8kwH0MD5YeEldpU73JKQdm/GB0bb5IrGnqh+ENpFIg424xOdd0z5mtK4hyRD7FhRt
0pS0Ptaqm6TVRLjD+4isyl2j9beJBwoa0/Rs27XBkx4hglHTv3UDfrpAR7EwSe8c00VakFPTB+dp
wqN4E81fdAM8tCnq8Hj1YQHhJNhaLLzQoPq8wYbkleIWeP5JSGBFJVfI/e6PQbUb3SS46YWKmggV
KdTxxdFs+nQqRcQGGZBxfIsg8qsW3VZwzqlWf9Kt8K3WVtxzwE9W0He2s1eJMt96P5WcK2qieErH
Xr+xx+pDTr+V0Qeqy5zvEi360yj5DSVKZcLeuVgzrlPzgkdf8FUvijfDhCwgz21vxA+uXxzHvv6e
hdnJkAJIQeWX6E0/ZUv7OlI5RQgVxjTxb+0N6TYNVqwUNLxS05Lso1grkcasT4VlAhdzbZ1EA2ET
Hp0gtJ2tpk0Y91qQG4fGPjgxaF1rTt9URcQH6RBpYbfxKARubZruarcWL1fhaDz6mf/Nn4M7alA7
iZficdjpox8K1opfQNh+VfRSOjYMySEbKepdZ5Kwv49lERcaRZqXYM6++VH8vYzdhmo0FiMuzkKh
F5Z73BSWmEwekDjDYQdvYqEbim4PZK1DXQ0kOMK5Q0MGYdUGaSBIK5KPS0qC2AZMYyGVTlm8wSj0
vGCBuFX8elydkmyBMCgMD5Uf1TGzdhRjYFT1eA6MwZMiTikGhiE3VbNon1D0PZbQqVUBTtWtTYma
vQ5SSj/BvkFQAVwp6sQTgV8hdWZ7KrONxYOaUYg8DrMBzT6L3xsAip+jw3NEPZaSvzcCpZWswzb9
TdLtJ/3Uug5xL5H9aGBb5oPpCO6GtT8UlVleGWBPTklnAMZyfbo4SX5Olrhkavk02C4Xw8FMKzoZ
tulsrM7L96mL7YsN8B+SrnY3ru7Hvi5xdBJWmdaPVL2tvxYZZTNy0Klv8X9sAZ6Tr8Enc2seohK/
630dA2nVE9fb2dYWaXe+pPRd9GQRhfpgB512zo1uY5Qk+sVEtqdOwU4Zcaew+WrHYvzHw63N2A6h
GzrJsJ8isLVpbFj7HgVavSM4yMSYPlzuDdxrjjasiwED4JNV695VtUAkgqxxVgRRzLls9Kw2fr+F
6qmVSEKR1agk18QVrba8m0HL6LNTfW+L6qvVa/sIgetu4kFVrNvQo1/pNFhQWn8OwfyE5vG87W0I
aslc2qcUNUB+ldcKGsS+xya8xpyAhhqF/HrRrVMV/onjB7UH3YTpGx6VTMcyaMutaX/OI0ffFNMI
sUQqPk5kw/nr/PKG2vTZC+AezAyh7TK9VZkG/tPLeOgqLGvy+zQBJeQTNVVCMVScZcU8idfmxIj2
FNjNV9VyWxbmOr9fvq6BcZPq68NYoH8EFJ7CWJAJSqHcNkH6VTHeYIoyr8bDn8jUfJjBbU+V99Q3
82c7L3de5j5N4XjbVs7Bl/x1oFQBagzOlug6hJFW7QpheUm72W0gy3LyKp/UdPQaJg29+bjKKPmg
u+24GCN2zHdq5kvr9r4b6B7TzdwLA1E9XRnGInbToVNrAl3CiC7iq1RpgzsFGLqwv8olvGt6hmf1
yBXSkVFNDWkUDeOfnot7YgV495Avn3Ob3L3n5rLS+8TRX8uB51LT4v3oMnIGBWoHUjn2PbCuegDs
Q6ZkP4twQa+AKvMrv7ekxbYASJQrnKhh1W5CzXlUnV51DYFa0KvHaaZpaea3NV5bHr2Jznui0cTM
IjFSpTMyDT50OfDXp3kuMFigZq/p2vfRHp97rAQph9FwyNDujY8JSn8wqzRH3Q347NQ79VyoGgJW
9lTBYetLffKw6N5HiZkBbWZb1blQDaze+Rb6/aPiEqF0iR4moEZnTbvt7EcLhcT1czxrQBrCeF8S
D1N75FxtioZXeY4g2iI4iowSVJOjaKHHIewBfhwKicgYSDljXm8iuSFrrOIIG+l8WugpkIOe8EC9
DzB3B3VY3hg5gy+W91CoNBAPoL0JhOajJTOeD+QTKnd+L/GYVc347KU74QuiDSG1L4m0DEJP9Sun
sf1lIu70Zwo+iuJlfPJWsZPLdPqSncYsluGeQeobDtcL3nfS60ti8Clrc1eP6UF9liNd3bWmk5q2
zROJ/1upQYmeNe+MkHaE2TXE4kLGcUZ9ynaHHP94VQOaQZ2oejPyowBO6UlI1wX8mbvRifbo4Nb7
FO5hM/XrXlqYQM3oeflclqK9h9783JHcrk3wCeoDjQtqGSDqzdssj5/VM9QYxrT35hbCilftIuzk
/B6GiWjUCCXOnStufz+6V0RaXwj4wub1tNecIgUspuAAt4QwQ55Mf8xfKBzpK3mwGikGGtrGMu/Q
v3qZU1N+jM+qxbEWiBLU7uMSfxq+O0vlXs02c0/o3cHLeSlJqa8CShfoM9BeKvM3yytfkmK6T4IF
umVkqP637e0bJAo3ij+p+US3Zs3MiermzSJiAoWXlft6PtjwASqbvEFuVmyhAZ5IdUrCFnpkyRap
zr1iFUo8l4gUglVAfxUGooKNOFaxz+2UknFDUxv4FGxNTTQLNy6sILyqsTug0slDzoNF2+fszPaD
GdEv07Vl2tuQnafaPqJU/aYAA0Ds6ZmW/XaycDR4abF9B1Fe3CfrQIASuS9wYY7ykzHSPevBspd0
JhFurd0V97FHdCzNbxn10nrYgfYvSY4i62qa81epQU4DMaRicDN/fI7Q0kHJgfvaz6AG63B9JE6v
Kf0O8ETX0DlNro8vnHyFeJwpe5fYWFSxCy78UXUw1L05++GT0rXIoFkzR4L+xd2rQhMgq3HNyxzz
BXMBmuI8V0lFPd2P1o+zRuOsQb2I42gLkIbUJnzVqNNcwMBwWmzY5qQQzRWSih+X3G3IeEn+Bi5L
UMOPHbCA0SASc1uoYAUm1H1Zou/tx2/yi8p/i62WjEwYHZ2pv9ekCyzi6Z7VV46T3WCQskHUNd+r
Mr9OYmpsy7Z4HfLkViKnNSNEI7bd52kCq7jk3qGt8lk3KMOEcEQLY8JBZv3SDBBwPQodrgQSjmlj
Qxmt12rM6ISXjlcdLWP4k1fwWK7Ddt5TFt9xuiR6NNPfafFENgi7kjr71HINFJZalzJpNa/Lhmgj
g1JBtouCvChfUCaivSMMBzy6vus0PDRkTDZYeqZt8QZ0lOJu6J3wtaOeQgZmC+HWwZASLBnGC0h7
gcYY/3LT9CC3uxoTszTh3w3pXvVDXB3Wf46uYEwIpsJMPfaB8jt/+RUUiKG4Se0YPx+/DM/0NDdT
o7l4dms7JVngJ86ePAq3U54aQ0jx8UKVt3IgSxXEkOr5iS0PAgdlXpTxC2vXrtGNxF62Rz+0jta7
ecrCTZe0oPi8T0vTYTHrIyfJMK3qGFq3RCCBzEcljtHmC2jbrAPtCR9oxB19ixAjObTlneO8esBk
b7usTDauibVF97TaTN1ZBjOr8AfoGm+LjQBSpkE9bRznMaYDflVq63HuuQfw3uAHDUZjjxHfIDIv
mLDeaoONBom7fPOn74qlHjYZ8JKA33ygVuOTpDp1chPD1MUSkalghdcVTCaCwgADejIiyvD1Jh8Z
4KuQMmTMOIRmJdN1gkRggY/NQB8NHXm677pH9XGUqW6qP/cMyVJZKSrqMUZ9xEEPkh2gP8DDbyqB
7tfu0bKGz+M02xuT65NleXJQSmgh7RKNru2Eueg8zTHpOeDbiQTDc7PvWV2dllwnBHQxqvME6iuF
etBlX5ek+GbiRwCSCPmFadUZ64BsmR7gDA2STtLs7Bog15S710moL0Dq7AfsMZpzPo3oO5or/Zrk
zvbBYLUrOLhCwFN1RPDu8FRSnN2NTC3R4tpX+Ur1DdclY6sH4VZBLnrXJ/N0ohuXIGXTBNxZ4frd
I7AFmwPrpcQiBYUu4iR9LZ6LBjaG06IC1Hp83pw6W55QgF0YYCvwUOyCpVsi0tMuZFDCEfx5diyF
YkAF91uK7PCQcMpe+2KZNGQdILkbmcmlJ6aUdxKXBkjj8KGarb1ptr5TBRQuNaqw1hclrpJkza1W
jY8ybzZg0CncD9coVEEjlxQ+pTvkGTzmXZT/hZarGkLVeFamL4lLUmDVYCntL8gDH8KE+oA7IrqL
UdmtR+91T5r/osXOzijqh7j5PiJxWeNYA5+ca5abhGwY42Sb2YOAaWU3nS3gJAYaJRVCMF5jGYvx
Z/oi2V0ZBUc/ma5GgDpW6VLkiQ7NemOOscgDdNRrwC/v7Tq41jQ0Qo0MUWGJJzRGuEJK03AIrloB
fUShj6MQERi+nSfNZziX6peHKIDCdExrfJ785BnEIcW9+UqVOWtaPRv4hIdg9JKjEoZSSK+pQQac
eUABB6T5l7mAaP0o+w7kicgoHDBBb7LvSljIcZlRMHPZMgN/GVL7e9rln0TASKZNvUohaVQtEuzd
LSDKV9WuA+13WLr6y+oTB6G6g6EsVYlkoHwmmCHU0KtNR2c3loev7asnKJon1QA28PjZUKC5QvL+
Hi3ADyFwvx2kDIbaCMx7Hz5K+jTPhPcVgky0JCnmjZ4oWBEdFgLxG+zi1s0CEz9s7bsqDpuu0Inn
kfLUsKFDApDV4bobHUh4LFHAWIu4zhiBk6E/B6lo2I+A3zbqJqUxOm6c0d0UnVFJI/7jEItXDr8+
Nze4HhqQRV/fUCa8EawS7IWjiv1U7lZpdwkOtKtPTzN3seeE9wn/qwX4CDDbQqAJiG5ymO3s0Kfu
F8NkSAZt+mcskNrYaHdBZ9IiJQ6xWv+jT057Tsb6S2/4zZb2ziZw+zuwZgDhRUpMsrRZJJHg+9lX
dvJVar5IbSMdoFH8lPJ61T11Nphrld70ojSm2qjDYL46dlluB+cV4X0YhSInIZmNVEcTZsCyQ4/B
mj1oiaRsOYc9oc8KFMQGGpKO/odl0G/jCje30SI/s53mjFonw2jpfZMHIi2ApokQv0TRCgCXdURa
3pp8bT6kLQlFIV80lgigHz5oR7fFUDScfVRCjO5B6XdlK9N14u/BzftkgHhOMUaaWD41FLutmGc5
1PblAnHapGW1qRGGNUz3Sarja+W9llr7TRStJGek8fEJTssRq7l70RSpEudmpehBEZmYcbbpngaP
yJY+wyKEh8lIznDHuHJfrPqT0j5EM53gWbuZdfxXmwwOcSdqdCiJFIfQAqbbXVPE/KaqLAZGORv8
qkhE208VdX6IpwkwwMTayk+4rFnNKY8ffQHzVFgo00ABBEOqZeUl1ouqq64glJJ4qid3FXU9ycFU
7Ykaxdkiesnt4i9L6qfyK/v1elvU/tmradet7l/F1ECTAaKrF2+LBBKe/Wom84NcHstxs31Me5Ph
nmaAy33I1dAoMtGzaTziQ64pxs1Q+JjQaePJYTE5n2FpXDUSWcnPrCJiKaer/Hr2eOiVWpG8ekEd
DrQ4IbPKAHvkFWAeZ9eLDBQyg8M5ynqU94Y5BSSBNe2waMLbpLJtaTsHl5MDWcMLvOSvTsfAi2I8
ATc6NfwSq4TavpTv0br84KLrrlCe6wDium38j2omGUH5IHekE8rT309rIhFu0a8ugoXFWuDHFKHZ
xhA13CLa/1XGGjX3O+F6ZwE82oETxaNNpNgG4DhXZpS8hehgXDl6cm3UaBsmZf3cV4+L5TwpBSkJ
el1rfcE0+xoGnsgPWmi3R9GX/k7v4q+1Zr3WD/Y+sytn29ZcUIkq1GSj+bBBl2UPJNIPJVSV6oV5
1yGWcGWP4yktpxM0qQ9A9D93UzBfwa5/KqePcUEnGUrEU2OaFo3ElKEre1HxrVba2qYIr5LO+VS1
zfRejTNweiB6h9loRtY7CvKHZvD9u7gsIsK/aQr/uvmfd9/G/nujdIb/+pvu8N+/4z8P36u7b8X3
7l++aPv4X0//9la1/3b7uH/6/ZX/D6oae65gQv9nu5gNHmTtt9fqV1Hj9/f80DQm0PpDt1GYDxzL
/WH78sMsxtCDP3QXmITlOybSxiJ3/EPU2Db+0A3LdXmnDpfe1K2fZjGW+we8N5Rq8UJGi5YP+b+I
GnMafw9x1UEl+h6m9egnW2B87N8QYnoR13qoARLIparrgeI7T2SYZ+fn2vu+emZcTJekRo1FratX
/cOxOezXbbsslNTlUy6fpzbVAofw5ky+Me2jKbjvswFDvW7KH+IRuY9SNFUyJXqCXMO8KSKSbbUz
Ea0StagXUTB5f1FbphkWwXJMvSqX919e+svHXV5zOazWcHaurtphgi8Yi+Hg3/7Nb/91skUx5XJY
rf32mvcz6zSPMCmYk+3lNaXRfdFTxBu0vD/VXkv/Pizbc7lO7VlHM0yHuhFSj1F71cJzu7/bziqM
iNWRNaa5QtvipN6tduWjQXv1Sa1fXqg21eLyyveXy7/95R/8s8O/7YtgR++7zL2NgU4Orl6fLp+k
1vBFuvV02OqxyPjMNKLFjJJVtUh/rqlNcw45jJjuj8ODpUNpCTrv/VJeruJvF1Vtlur6+5G5wgX2
8K9wa8SUW9vHXUBuOtQmkPyZvWQHfp+7Vt2E4JljSMJIvqgXqn1q7f196pYmJbT2Rm/cqft0UfvU
YUwCrxs4uge1lVMBIg3q3atf3qtW8TW4dwdv2quty82vNt8/VE7Qiq9mXDQnux3OdoJNOUKZrKpF
MhnjCRf6MkmH8xK1jOtF5/Y8EywUmENt2p7fQ02x4KABuz57VR63R7XaY1+NzQmNpLgo4UUhjKsU
d9Ri6ICu4JfU4ks2JEfPB7/iI8ejPLbVmp6FB7Ns9YOSUAprdJ3SIEuJckVSSW1bLQS03MXkYkZR
SS1chx9frVk5SHVDFmozX5cvhJv+zpdXYHsHk7K0j7OSHwqpAWYIpoFmCVoP10PS+7FLynMEFgyN
osuqlTwoLki3zA01o5yj4C+Kc6FWfTE0n5p5PDnFvYsr1b5x9Fv1dco14F+oVTxnItFpK7DkDhBQ
LE3PLD5oHpDhNHWPqb1gxHk5fcBB3taUiERJUtXy9ZU/+EWhypabWm1mRXPrdzFRrTL1VhpY5mrD
gdPlN6JX1u/XpYNmyK8AO6ABdcOa+m86fafjLKgho53PC7HBOV2Ry8PSuNnNk5dALBkQQYqShlXH
6YF9ZNCL8sykIr42HoaQUO+WtOtXMi9OyTZWqlZxyh0KaM/bqJNS18TWYKgjD3RUu9QVulyrkKo7
1up5iFskxKPic92V0f59E0nD5oz5l7ZpQxKTjvpCkYTRCTuO7hx6zudgFtybvZ7SphoPqzZ0WI5y
TK0hFr8zKSYcueKQ+nWY/WotmOuRELDp2nMTa93OsIZXEuMWTAD0+rOVaQ03nqyq7XJNHyH71Xtn
hLGljRbKYmo1xB38rNZ8fBm5maIbco3qrIzm0dee+WF+us9H5KsQQbmlnSB61rUYDX9ZqLXLpr8G
NUhJ6JhycBiir/44u7u4GrglPAFa+bS591a03g4Cp1K74qg3D4lbHefM/1LbOeP9zy/rQ5/hy/7c
RiAJLulMy/7yDd+/phV33HXdgh88YrsnvbiJxBz+8i3Vpvq+tV03Z0LJPby78AA8bkE/AaC9+uZK
LM3TRm5DRy3VjqpBhdHD4C2Vn2iYJVg3gbv9cr+qu6PKumBruahwWp1M/u9PsNy2waAditgyDpdd
tl3cYdri7M1WYwS2mOIvC/S0EzRVEvAp8i8rn7C10cf71Mkqoo2eO1ambbWZ6hWVFbXtGOheVCsk
5F9U0JTsme4XFGkQQ9rniFJt3NEK4Hz2SDHKPe+inohncVbRpB4n2n3lfFb7wnJ58XD42ZuDk16r
hYtqPjQ3QLPAbOyttTq4eRnMjjMG0Ge15oHyJzHK2vnUeo/GtJBzlb6L9B6IuxqUM7eD3nTnQBbj
jJFOoM/FLtIN5u/MROlO3eDv23aD+BG0NR7vyNjilcujpi5/KxdSLdbFZ2ezTEAdxEgiWj1jJZcc
GS/Ksj6DJAEtjjUQElAJMx4/n7q51dpls29dY1fp0wBGOsFhEyChWuCg88UZE1DEkJXPugydauEl
jKeXfWqzWkt07tSqeo06fNlU+6w0Qnl/ca/Vls0MjTyyfPT7qtr7y+e8r/poJrnUwo6uuI21XXNj
lkWHFh4jg9nhQap3D5XpUppH622LCheW41oUUfUJqNECSduaNfdZLqFkL4EUjTtGDVt2vq+q4wwq
H0LprOs5Jn/UP5gmZJLBxo+zVKtqp1rUclitaUTNTBoi4Hd5j9ockTRzkvcPUYfUXvVBiytzVmau
Ijzs1oQmsp3Ih1w+KQ5xWzIThx4oAQpyAXK4UvGMWo1V9Ck7U1lTm5kSG7xsqxdeNt8PFypuVq9U
b0JeiBj58pnq9ZfN98O//bf08h5coWCKDEgs/DyhX87y/YXvn+E14E4obZqbNmPSR/uA0aabmPTU
Ni5Z2EmEPWAb2acWw881tQlH8seL1drlvWpzWJv4nKPMIa+yIw9xSbWqo/hFKUY+Cng/e9Xq+97L
51z+FTMiTIIc7Jk6qk7u8u/V2uXFv3zi5bPUWy6bv73lcgBjDeS9kqMpDysooR+L9eea2nfZtJYi
QBJoQuVdXgK8qT43Em1cFrYDXzR0lle1Sx8SpvdAQrPLS37bVAf+x30V2PFtAl6DbqMIZap44bfP
ev8v//T4MDq4ObmN/eOMf35Rde7qW3RqkLp8e/VjqMMtdZv8l696eY0D8u80NsegnqzjJArL8sFq
oX6tSeu55J4xFXsIBo+IgiDqmw/jtlJBHlpnt3FUePtOtCYdCYQ8FfKp7cvifWdbQvIJmsZkYpK4
8HLckne+f6T6ELWtDr/vVNv6gjK2Qet38iGpx764Hk66RiLbBuc+xz1d19CDbdoEWSF06He201qQ
LWoPOWqklghuZdqb7XV6NOZu69HKO462noKnAHGjSwBtSyw5qFhyVZF2HPP9/bZF7waVzV04BPY5
WHUbfUzW4qZw3tfsZPQOpProUjD7dBI/BSqqSkuc8gLkODZLHiX6Rrs2cIE/FyrimxNy/7jMCbkS
mb8jWaidrtZhe2p2tgipfjTjoMUqNJoB/cd4js/9chgHZDhRw3TOg13VJ6r8KH/U/TmVrEWtFWN3
ouOLYIxe6udeFhN4pnPXWgZICuTMBn04j5IHXRZqn0uEsLUMa+G37oDVr820qzrUPc0OFCsSmg5C
Nenz2vr+rlDTMVRPojNZ0CMbTwga6QzBXGP5JRyJq9QPo9bUQh3I6wiwwxiW8A3d6fy+MPP42K3+
PlRjY69GZiWgCqmFQVqtqr1oY98taKvvlyke4ZYYAblGwveNWmzpfnuxIaO1eps6otYcPJksLga0
ov6XBa3sXzfVUbUP7CseogH6M2XZjDDalvHspnbJ9cWHUu27HFBrs/xUwRwEiL0Tzavrq9Yui1Hu
AXXN1T612RtS9Llsv6+tw0O8LgP6ACpbkA9UB9Sb1fuSyLsDvmrsV5lyB5ldiQ2h2vzc1NQUGatk
r5PjjSET7+WlcQITgqZpsPnlRbmF7HXS72JcUQ8BaFlEXkTM1/dQFg5Mzyc4MmqyXjcBSlVj9jd5
qA8juAn3TxZDg8JfP/hwC8UoIRKhMbUYCupQV7YNs1Yf6vcBvBkXJpf3kVmGo8LQZ7SF4HcMpb+c
c6sBmVJNZ0tSNEMWl81hlT7NZVutqdeoV6tNWFL5UZUg/3/Btk/65X8x+Dbguv6rgu1/5d/+/FZ8
+7Ve+/6Wv5l723/4gW/rLvA32+R2o176o17r+3/YkIepufqmC7jDp1T6NxM65w/quI4X+Dqyt64X
4ITX0b2M/+PfLf0P07QtCq+u6zq6FRj/l3qt8Q8ka8fFo4zT0E2LsrCcw6/E/NQAEdRZtnbsiz7Y
mz4AJGul95xM1bGO9rS8y2PXRHRsQIOB6/WSDWS97H9hFv/T08AdGmEAH2qxaf52GqvRtQsIDe3Y
1BVKNbnpX/chANVOfw3AaiEnZNKhqLXdkPnepse3chubs/V+o79bFP5oTPyd691vxWtUepAYMyz0
X6guurbDpf/11/BtI+2C0QqPOpkTIox2vlsMzTxp4cYavdM0Vc+ZG97Tjn4GCcM8DU+pNgoThhUC
KDCXxrspKZvdL3fUPzst2/4H3rXjWYzxDjJFKAJ4ulzGX/QT5qxzGsNroS+PS3lVQHw92Gnzwahi
/wbh8gBNSXveVoAaYOqBgPKW2dgC+rPBf3UDpa/RFTSu7R6QvoZRUQU3NC7bG887ZHPo33QmqlOw
pu8nfDLxXPnbIqe0vI2diRLRQm2vnCp6wAFd+LVJFqTxly9hU9TXM2irKyvRkGdaKI+5lf5da3z3
bD840UdYIAPTxHQgg4ExtE4aVZ7yLQj9mdCFAbMJ013Xd0evyW/RTe52rm6hHdRm/a1edK/jjEbq
OtUbvnZ5q6fro1+14V5b/gJIALI9rfZzv/OicziiYsmoXW2zZbyOYEv4OzR0mYRdvGka6EFe+hos
2b2N99F1nuXBIQBXfGU1+XJdmtNTGI3p3h8Gd9cF1zqgjdQ0yxtM3dy9EaQDMqJH34WAWiVZemrB
DLkjhZUMY6696W2rMD/5sQGHkdPK6KY2enHSaiDQVhx87+WClPEMJfVL4bjLYe6hma7RSLsxjdBS
b5By6oi/fAuJ0t7/b/bOY7lxrc2y79JzdMCbQU8IRytSJiWlJghJqYT3Hk/fC8iqq1s3/r+jat4R
GUwakIQA8ODg+/Ze2wewHPj1HH8V0A52k6G74L5+G8VyI4/3Vq9sR5Vm6TTU98kjs6yPkch7cLg4
IJPSgtPXd9e0neFGoDaZBguukjbbmlJ1qG2Gc5irfitEILaITEVbo3pKI9/wgu+NAgkq5KjHtaPk
y1JyWBsZfjggia4gWpL488OUpQV6Mzw/YQqzYzXVH7pER9q4SYvxFhqLALNGkQlXDF5oXGBigIeJ
Xke876buzkizL0kF5dTh50KRv4AvUqYR5xq2scL4KVWPsZTDASzm+JqIHyFcfSSMjmEu6JJzVB04
9HwlHb+mMkUztPY1WtiBBUUaYsizzDPMnqZmMV36WcJhFvbKTc3hmtKU4qiYIx9xD6qDXP+cQwnF
UQLYpkSBj5pQtVNpDrDEonSQdB1dVA83HJxs5ylMQZxErbRLgWdeS0eQP3VLuJOEMQTM1xFHiobh
Vu2PgsaNimSCCt16F6/V32/yLtKcmiYG8hFeELT6Y46zxQUK3LE1o6sethrQZqa821OEoVO43x5v
N11f/JAsOfvbItvz6fr+7R3f792e+3643WsIOfcTQdtvcyMyyailIWJ7CYNId7fnSIsjRmCdRKny
gtVjzl7kqJAW9880M4Zcd/peUFrLnyUiMGd7ebspLSla7D9z0a2QwCYF5ywQI7q9keOIYtCf222p
GLYrbBJF/fOmbXL3/XGLjsNy/DOZ+9uazKIY7YNZcruWRpJaS8mfNfxeN3Mrzvz5nu3ZeVv57eON
bR22u9CnWV2GkJW4jOVfz+jhJ9ZXr6gcXgKHpxBKH2M6KztZ5ccT4rS1m7A+dVFoAhcPbm0g+uMI
V442C97vZiRCiZwPtf2V91dSu5JnXZfPRa4fi7EY7o16eVaV/nfHHK+Cxm1bGszEoIo6N5v7fK8s
MMf4XYgHgYEdG1to3mVNsw/E8EEVdNnVYvqLg5E8JAqsIF0hX020SGPs0D+blj8U/VtGxdgAPUX1
tyEj3crAzIeV7kumekc/IDgXxZskmpepWpl3yL93jN/jmjP51ZFYuit0HE9KPIICayY71pKVDyM9
WgVKlXLAa4jFEPFrdlAJcniSldIPhPaTeGt3iVUkUcVIyxVvLcNzfV8sqI2nAGdNFanoIhRgtrmF
ZlA0ZoFOKMylecngukLR6GKKbKPYurhHRHKwchxUoHmbeIawG+cyw+9yhYH8VfP7/Vn3V53YRycW
lMXrfqVGqJ91UtydRi8SR44mxKfdetJaKd86/WEkXp5J6pNXUzcTOy9HPE0FBLd2Wk4/Zh2apYLb
yxsE7NOc4FDKaTdjCfcj/DhoJ5rmxf2vZsy/1GX5GBDwaAhzHghlrPcycSlWyqkOVk5FaApuJyWk
Eyn2SXlSfzPfwwXQEYHS1cVuAD5i1+nw3k6rLqrpUVQZOGd0Ai92YiOforRnMBaPU7v2zLTUHjpS
0QfyS4Qlx02mUwCsh9X73sOsvpkiSRYyboJdVUUowYdjXksnral/SStFdg5Nt6qv9RS9xpaMfctI
ooMBqiWHD2sAIXzR+/diiOWThI17hwl/2kM2fZR6pfEHtDaKFFP4lPQPOa+/9AlwbRXXNWhZLhQF
K+ucsjpJ+nTJTJV+LB6rRaA7uaDm12R0OyN1B1tMqJSIHAFyrXitoRykREMgJ58JXvSZYuxFahAO
B/ZVl6PZE0PmmyrIpr0Mq0iWT3VPhgNmfgPFXCrcSmYzh2H6WrjuQ0iOZDwJFrDh41uMB4fAP1Ji
wug+i/NPfuKHQdPv45SQDRRQ56XJndQoQL+g2I7K5knX7kokV6rmmlP3kBNegaJIfm8GYC5RkQNE
pxccm9ErVRvMECYcyQLGPenyCcR69kR5UhD25bghU6s27QHIBibX8CZG5L1py8OgKw9zPryOgULm
rTlNJ2q4Hsxng2weYOLSASw0HvGpBPtE50IPp4dGUnNPr+FtC4vy2yIDdRfKp6lUBs6WueUOFUz/
XHybamAIJN1/qkXa7Uaj7tA/ImbEguO0afw4WitbZyCRvfcL46Ir1XVKqMJw+okQWFmuFPbCbqJB
1B3l3LyZRn1rdar9kwDUd05/0gi5iKrx3KQMTRYyh0E41uYAg2icbxN8ol04m/dB07qaNDyVWGY5
PCKVYRInsylAJgxgIwVRpNgRRuzJ0DgJNwRTaKW8r4zhJREHcq2wkCUKXGc0sRHhN15XkDRbK/FZ
x/RthA6kvHgfTfNZ7+iOaMLK/EdmvQz9qVke5CUivlMeQ8rI1VuFcIBsLuk5WWNxR1V5MpaTGcMo
jYPoIorZ05zgA57E93lCmR78ECL9mKrNncaUNkrgaloQ1YNkPuMe/lWM+UtZITMTgZSe5h4MhE76
NfQTKyP2KUMFVsxTfpfVuuLGcDHs7ZXtuT8vS5nOXGrlPIDUhxkv7rNBft2WCiqqshUwd3vm9H8n
MInxUYGDc5FNRHKo370kzYs7mijzWZ7gOkSke8iV5pJ3n7sU2ogK0gHGQdek5tZU/BpltJdGDXxU
ROeNUZM8QVP8bewHonXOSoiLjJrIQ6MGB5igxkXpZOMyrua3cgHhaPTNjmKNTLeTUxron+kiCU+x
YfAXrmuCI3hx9TaAgK0bbL5BTF1LoRPSLAPpKZrGdvoddktxBfvJzdQkq07tfYzwZ8qpRWRtOcMT
Mqfg0huzckFOTiKScimJlenkjnQIcoxla4QGC+BeqJBGwvrkEik4J91kHnKxvLVxTDxyoV4KdJJQ
NXoQu2nsigqYQUG/poYyHZcuvIJ7UTjpdeRggLE1giy7fIgJAnh5KQ9iqR/kcuhpxTQXdZTaO+qR
91omg7bN2/xczblDVbblvdijyAdKfFp1iRdmERJukkfsuZWwb9UDbGdqhHNjuGFOsRY++6lXa+vQ
1VV/l7ZjQRAeLacgvWvpMu+luf7AsHNU1ACAbTKmR2taHoJ+nO/UySS/jhJjmKe/I511tFJfaYkp
M3OOrHTRyrtRSy+Egq5TcO2lLhj3tVbc08Zyys74CViNiCP4k1z7zcOd3IiHIRWphVfzMTKLa5ZK
waFgLmyrWgFMZKkBJFmCW0vzDFWirE8WzBSY9+Ndtt4A2P2iaKp6ORpOvAvPmTUjIdgnI/5SUlAA
UBspHeMg6O5MJf6wwmncx4GZno0GGAdF6EMgL0jDp5tmfeixw2Exou3hZlhvgICBbdnutr20SPb2
khL2JicpruhoWm8N6u1eEul0kb8fb0+qWwd0uxttr28t0O3xv3yyVS0nVWBhFH05kpfO1t4a5du9
eC13/9uH2yL/aLVvC29v+7cfRTQwY1VWoxlYK8fbBzB+a0JnHv4hZ9ge/r+f+yMC+FfL1Az8KAeg
PoFnglmMUGK7MeSkxlf71+O8plG6PfynoCCWrf9cUo1OeTBAlYPuJhrJn+X/9jrJRJYEUpEvSU2d
9vb3528Chb7v3xoTCyZTpU6k1c13prXGQL3dzSjm08r/kS0kispBcoX9kjHxVLIXXcv9DmHxdRRa
nLXp3Noyl3iHJGw7uwAxgCXFDAgOzDo3DXHoJeF9vLZCm4Wjus8ITNJzsPVqmV/m3oBr3uWtV5tB
djHztvEQY+A0XB8OeCsJLaTCitlj8sZqVM9Sqzwnoqb6i8KldKYFwK6yUasc2ED7uGgkgFSmcjYI
gVjE5tGgpxCpyb4fmuycRHF2rqImskWFcxj+M3sZW8CRjXhNIHJ0TItm0Gus3i4U5cibrb3RLeWZ
wvsPLsSXM9DGBYoM90zyED2htDjTrg+l9aZQCB9j8nBoAVD+WSxcJEiH+tx4qQRbuVD8umJNFu0n
3QfwyjEpHcvMNUGbkjFDTC2ecfDNYhfCBdPl44Cz59ytNxK1izahf5bU9Wr4BPOU3amCcJG5UjmG
Ra2c5PCWcWJjG/GBXM5zelnK6cxoOp1BuD5hPDQYl1mC9vh4TgVU/HMagj1D67UTjCrnMj2jwjDF
z4bcVJcFpitzN/rMllp8Iv6QPRy2GNjbem9G6gmVvXYSBuip9Vr2B8xNwHeS+/oUvwf1RNZrEr82
lh77oVmKZzEzRUIIubfdKOMsni1NRPqQwVZJNBjRTKgUdsGwpHKJfYBFq9kqPCozlOhNSzvVeaGD
E5b2mEIMZ5aMT4vL+bOhNWgtw84V1kdwZrihsOGEqo4+/q/nIoPSykSrehgfqoJZb7Lk6nk7sLZ7
mJhCLwGiiEREnpk4dud+7PW9li/K2RphXKRJ8rJYKqGgUAJSTTob60vb6/pYKWez2zcR5sZI5k8B
D49KpFwOWsUV5VzCL0QttjOgODHVMoOzLOZYE9Z7xJGD0FFichnz6hIDCu3idh/jMazJ/xUKlzCY
l6Un9o3oJ1euR/hz6ZCedTlLz4rR/WwUGoLgObZnQ2FuHB3fLhRHMzkbfy25Lb7dGOYp0fsnKrDY
xmfkTcqQA6ucOROD+hHPiGU6+A1sw2496LcbzG6lTZ5Mxbm14kIQjc0Sjf9xIxDQCX9wffznriAk
83rVXgCGWp63F8iBSWA29f1/WXB7afu07fXtoSHGwMlSWof/eOH7W7eFvx9aXa0AjWPK+/3c95dW
SgtvpH8hlhNxWBPF6d9WvQp1LgFUy/vb+n2vyvfqERjAmmcDlTOsd5q9vTJywFlqIvrfy31/7feq
/GNtt0X+sRrbwttyQxd/Zn19aZBA+qGKsGEiVkLQqvQx7Y2zCakIQ3vXOSp5VLeSgvNeqZTXMlOF
O1w6hR1S+XGZpcd2akbaxYpIiTfa5S4orZMiTp/iSvlZUotfQ6P1WC0z6Vhmsnym+HiD16TvmdVH
c7dcw+SlNUQ/o2bhyk36KTPPdU3guAxSXOkSuUo4Gb9ONaQeW4k4LLm2jN7Mwo/LzNiBxTTdcZyW
VQcr+riwOIJlyVd78ydqLfGi99kr6Sa1T3WDy1Flim0eEr+oAc0xWqaDSFVMT5Bu4TKHF7JR33Jx
Nl+IXam6yKuaSboa8S5v4H0KzXBfDIyzXRf39szFE1qQoSHgPP0ZCWtawLiMZyDeSIx65bNX209a
muphrXS4QwJSo5uSu04dfraBecs1UfcEFS9q2p4S6YXrNO2UgSZd2Ecu4zngJaTuO8Ecy1NtjmDC
IutxdcMBrp4ZiXKTBgBy1mAGVCYvqGj0inDXlksnS/0gB6qza3EkUE5LH+Qy1aigo9DvwgbIrIjV
pBrb60bgKspupBo8wW2BhLDgoIN9SWRL3b51oiZ56syFxaIqXly9LokWPmIm8U1L1j0Okss4cvov
1eQ21DL8r2a6CkNwN8wUdPgpq8dsv6Dp4RJM2PWd3tyLVuc2KbiLfhCKfZAF40kj8WOMrwKxiH5C
vnNpqfp5MucFG5QMPzPvq7vuLQl0sn2HmWQyKz52lC8P5UDiSF8ALKL4pXmRICW2VJX6FcErYoOc
jAl1DcgYKu1BIjysaJD3DaV+GYVRugRi4CdVrhyzopicLIigw8fjl1xgaOZGcZlno6ztkMBRO0PH
Zi2LH+RA9tqgRzpCUtKBCQlCikgA6zjOrkhOkZ0YguRFUCQhki/CfTVHsOLG/qAXCASHntRpra9k
2E/Y5iIzvYoqcCqTI4pKG8Ec8YirLexJtB1GL8oEze2z8YOrvl0y6Qtya00+1Ll5SCW9+9OW+/+N
3/9O41c1TfDs/96qcyh+xe/Ff+38/nnPd+vXsNSVYY1Lmh7R2lv9bv3iwzFUVaSMpv156duqQ78O
D5wBw0HVVVP9bv0a/9vgBUDgisXPSTPM/0nrV7FUPqr6Y886/Po//0tbW4nMYkCL04oBEfXPrmsv
t1G8wIQ5zPhR1d7PMMLCp4vzazBHtPEsEQpjb3ChOsWunjCXUBGrarOU34PkkB0FuiLMIPhhIphV
oSuI0h0zaNkYzNrmvWtzgWh1+QNTxeyohXTPWKweB0JkayOKvHGMYoi+ZncqSxib1HgnWjJlaI96
JBJnE7tLCV0DqnN76KbXDh/kWUwXv+qV4TSP+F5h70IkqwGOGUW/gkPOVLjJ9iSCbJgtMFLluKbh
iRf46rIjyLC46jr5mGWCcASVenJLBgDDRW1XXf8goDxsrNV/CgPACXKNZL2V5KdQqQtkYmcimDiz
ZryVwsRsPQdBxez6VFMcY5HaL8MR+2aARXGQyovUuk1THiskNL80XfuZZNihchG61lL9Hl4skcmT
2manfiXc4+e2qFNrLvNZw59Xnpku1NSdQhLU1EmnHSppewJs3MwaFaR7zH3KKj+Iw3vUW18pdZNa
NqAcppT9pasYZrJPNDlk37F+1oiqIrR8zyVSRIOVBpyagB7syUqK4+hGnkTmyqX6EapRd41UXVv9
+zVuTvFReMwjKfTilvKugka6WaOUaXK6s1xYd1ZAjaTufyfd1ZLl8GWcCAjLR2LlFEPmfGcYx1Hv
baXuMKhAZb1T896n2/eA7Uu2mQLpV5CMacIXDlLi6Gk2uu1ihLc26wwwucKDoBSSXZfpL72mkzYs
QL4szartRBhDPzbyh3IokT5LEplJcaLsEqpckNSUe3DwJUjLRHSGKvtkHrLiKyvikjkZAxSRndYQ
mPCawo+4CFyraJT7KOJisR/y2YvnsDgNOitd1HjJnstprQ5l80OnDJJDoaI9BIbUOrJe0UZfHdmY
VQWl7pnsa+S2z+NpJlP8rrAki/zZuXc7UX8cqfi9QHUHHeOYWdg7NH1UL1gtK0NItbzoKJ8vERMl
o88gxNEfLQnk6wRy3KvysV2IBwumcDzIbYud2+BCGHnqXrdm+F5pUXtMYblUXXG4Qn9kQs3FVLTc
6dqbMarTUz9Q+w0apsKhTDYqrSazF0RnlhEuhGPt5mV9NUygD1NBeEafg5qWDeMslamnEcdC+Da0
gxF/3zkW23fS61/6dkbyh3fYsPo3nMrXZKYRZcYgOtOuehDAbZ+z+t4YYZSkSdSv2FUafgOixMH4
SsM4OYz54ATLIPuSaiiO0MHhyiKPtnWEEiv/FNIUL7tAV2Bq9jL725V7pO4C0ANFa6guAsorEEmn
1UBRUCJtWkp0d5rVxdHHuTxpvX4jEDLal3hpOdF3ujfG9tjBCljq7jWZ61PSk8eeMUnqzeUTsbmK
jlW/hEkVOMVUVd4Ydve91n+lYmjZgoyDHJSnwzXVZAdGT/4v8YGZbqgP9YXgi7PalcGOyQf1AGA5
u+4sy5QSJdFhEnHXkRTvFMy8xHzZp9TCSYdc6I1VDECqRmtGMhdQj8lFUOTIVvQqcjNKkgiOyNOT
8MoIOZDsfjzTvpsPUzFhuSC0CuP8SC5efR8RQQVZietB2hZTrykXNWNojy1F2HVJ5JAL/CBWxk9t
xTmEsNhH4SWT+9gDu/0iqLK6o6WIJ3ucC2br6r1gESjdKXP4mjJPwlzTgj4sGCP08ikSrddonDS3
kAYQp/Jg0lOv38mYuBviaITSXj6bc2Xs24Eggigt9s0Yf0llOd5bFlh3dTGf8kEIPJXC12OJRiGE
MeUrZXgLlv5hivOFCSyqVKnpxqPFOC71BV6taZ3hMVe3zN+hFDM3lPsfVZejNIm/1utHX18TdEet
dhNhIkRV7V8XlEvtor9aVXIpxexBmMQHaK+/VPAUO2JvAFCN5hlU7mrH7LvjPF2llUsroZkNqym0
ZaEaXNPkOizq/XARUy+hd1aJ+Pro8PWS8aOIpOUCkmCVW0SCr9Q/C1GNmcYLZyW1BC8tl/epTip/
kaIvyo3TOTF+S0uoHzLrUCCkcExdOcwVvKJE6u8NJSvterkqQbI8qAFjqJwGbj/1MlshmfcNLQCE
PXHpx6N2TawZigSSH2S+2UiYiknbVKPpqPY2XIzHkCxkWRDFq46MVpk0Wl6wcR2hF4COg0o7A0N6
D9QiOaZV+kzqA4XeClBsReiYVk3VQz6RdJISHqyqjAY6QA4zDrVLUxf3o0xZK2/Jhu4t8H9FI2Ru
K1ZfuPLEc5NCHFViKvYybUW90ZvjrCXgP+XkUgf0O5H5977Wc6mUFSE8+aD1dE2ZbSLD6aOJ48ei
aHdiUgvPit64vWp9DEZINENtaj5YXoxbpDyRO1jcBE0/SiHn29hafqVD/5HMPQKXFRxWd8V8YlA6
JqHCeTyPToWpPc6JNZEoQpqBupYZ+kUanbmrn0TkPPBa9MHV0FdXEoCOiaqwg0DqqYbPRyM5I455
9QvNre7JpQgnT3qKKvAiFMMHp6um5NIAIkl0QT9MDd6SKIlmuwJtAWuuy51J+r065Xyz0i9GJ+7D
Ht3ELCm7aOmqXZpzgka0vkjzPlVCpLeVzuxLEQ0/QSFIKxOcKdX4a0FQry3Nr20DAGPFDSdxmF64
GnZy5k+n2RBv4QxZAAeJetcN2XwwBplCWUsEldEbl3AQIy6HBMkHOWnZotr9QjA/net8jAmoIMJO
4y9JnsraIpQEostk9KVXSuUPXa3fViL+PgUvApIQDltngVftsse4axSH0RBDjulUQv4SxbXq4UPY
oXCvvGhAgDuJE2N2NQmuLCwfcRuVtpQUdxAnoZdonWRLsfpM4KHsyVXM/I3Yt+aZ2KNA8AnCAzrf
EYIiVZLqmdhRd8mQuT3pdztKX5/Ug+SdzExvl0FWB/0QOpWRM8JXWHWqtPbhddKeXaSfQt+1TOLw
8VhpSLR5RrDyLIe2FUO564IayDvjmlTjeaR4UfaDeM2m2stKhcpZr/c0ktFF6AUSrJ4WfygwBymX
5NlUauq7+SUSrMc47YSDEoMEg8TnqjVq4KU95YlJiOUcrwFoA4hylNrW/Lww0E9ayUSpHD0zQ1JC
CRe5TCJ7TZkInkkoj21M9aFravnQBXBV8uouVcW3zQE9M8vfxDTIwvR4PgWRVvuTIB5pbz8SSIVI
rjCxeSi4FTFuBSXSZrES3dX14E559AtmL8avrCntqQ9QrURPMRyL3Tw0g5OFlNZJt25Kt1u1KGYQ
k+6y3mglgnyPuv9/PN6eZI5NG7t5UEaAm39MzfVq5uG9iRsa/L3kQCqAu1RoyOZID3d7uYhJW9F6
8Vr3WFY4i9TH7d6/evivnpsG2SDKLjZ223uzJiM6MMeh8G8/ZVsuqCUIVPrUw1DshTUHi2/fbjR6
nDjn/nrcMYenC5gtFEP/euVvd7clt88MAXzQVWgyGhP/+WmCQKUgDEvZFs3Vcfe99Pcy//ijvxeR
wogrr2rEJghKbq7x4n2/+Ocv2N4LnJPDWxHI1v5rIxKLpEN3TE27VTFIWuCw665UyC1dD4UG8NNu
e6Fcj4DtHqZymK8Bp7PvF5qG4cZYj7JMpeErdV1n63+Mwd9+7ma1/wRJcSqZzCOaY6evQ93fbrbn
LAUuflikmH6LZPG7PtvLq4VhM2Om2dTh1yXvrzXkbEFgUUdelmc/5HWHRoS8292qS7PyKT9uHu/t
3j+eQ3W/B5DQ+7PBvOUkgxDzVQs124x3lA7OjDUDW8/mb5ZJUOJ7oNhhkoaWHFHJHuKYVlSJhWP7
9O+bebUblCN8hO/nSt3yMmPR/GC1P4Iiw3KOmtkLxvS8WeG/nx+Qs3oIbM+b3xw3DlfcOd+5vYmA
44dIKkrP0lS0cQTi0AzZXlGMnhAKio7bCm/m8e3ePx7KMxaKRcWGs5w30+26Bhlphf7mGf12j5pb
q27tb5KtJwMqT2Lnux+5NU23h3+e47hzgn7np4fb7C3HWxnvbknDgdZhlvNeRGvnZwCW2uihcUcP
5uPOuLxMR2Qqh9mDw+RoPl3r1tiPxPNq3m05voyej85tB3t0drGDzMnZClxpOQSP/pAe83Nm2n7w
2LjaPRRd70yZzu4dpLzzzsfk48BKcH+uX3ZmcKaXeksb5yUx7TMqhMNLYTgvpuDp1/mTJ3qHL6Ql
+Qi7fil/Sah4UhSzOz8/vwSPtLuwnjOkUwi2l2N8YBZ8z7oRtc2X+3w2Q9jv1il2tSMdkUk63Y5s
ojqCOexU1iOJLXbEtpgJcO3t8TWuL2pxZbMsud8ut1L7ZPPMqeguy8HSXjHaTW/TfC2Iel/iDkvV
sW7dLnBLlE6A9teMYNear/Vy041DELrTchBlNFflHd8dXLIudDNm6uNtpDsG+dYdFZvw4SzdDyhm
fkPnpGYBKEqi7yg55vjCeqTn3vRZDTRXDW1M+BCezknhkBDCxXwRlSGq7p0ZutzhoaV61XIAiQm3
MKZKnbvqlVBUcUQOYNOtZCcwJdAt+G67/pPcFxnC1sjl8F56G2AyopSusK85Qeg06ePYoVBTbLU9
xghzizsm/+uXTXdS5rAXytdF9dC2kTDOtxNhCeIyPuhoAanoZI54XTivXfrQteIDh8WOKnsxu3q9
ukBxJbjmo3mtacNes+DGGcvlP/WldGWf8U6+X63qlMSJbO789Hme7fhZuaKGqWx0GohRHoqLjOLg
Eh0F/tKjStDoE1eYAJZG80P8FPs9ue2j6Ucf4i0j8GB0hi8SMYo3tk4+PwcPjIo7S77LovfeXbzo
aXDi1J4/9u2T6LlYudtzeYibSyfQafuqSkcWDmSIP6R29lHkl2SkaJ4+E63UhDiM6ov40O8sJ3YI
O/gdfDJZ1Nhfi31XXSL51N0VP7LqLBx+q/xwaggzhym77+Q98dr5QWPEqALbsCeO6CGanDroCMxQ
EEHutOyo/J5+I6svduU5eecQoNfnicYBtoOTuP3jcJf/qmK7eUbvbUKYV+xqdtlPiFare2uVuVdP
Et2h+r4tfvL2rkGDtm4PGO7WDnUQe13iGjt3J4Q6CL7nK8cju6y3X5aj+OnzYv9KreRNSvYEfHDx
Tuxii3LOzpY9doDMASbcPtDty4sr3003z6Qo+JvdX5FXuRpUbUqIanXh4AojJzLWr4SPv5iPBVlK
z/xxfCQ/iIgda7QP3ezW6npEp0SYYQrn2my5FOqA4p2mEZcqXjueVAHv5+Ms/xYGruX7d47ktjnI
kgPELQovHJSZ4SjgCpH4E4QF/rQqTmZ7zLatVKTIHX7U1ROau175FdW2b+WYNA9lc0DJYFDYajw+
Mk7OQvPRBpx9Gnh/j0rj5fJ5YHI/ZIBPJR8KwF7q35XghvgF0PYhr+/TucY2AdDyp0gXIStvcnUx
HxfpWHeIP9kjY4YXdHwhSoLKCgpIzY0kn4+Iyl8vBQzG57Z1w4aJGJxfBi7+ZiCDgHbJiTEOvWLD
tPs0pd3spc2BPpz1Zl7Zw3KzZ7sO9ntsm9dudxdHD5o/f/IL1oknW0uGXBDZRAAiLjT2uXWFm/uu
3Cv+6tuxV2ffeckZPbnH7jD84Ti469jNGPuTQ4nv8MH2fzKuTlwUzS5vWo7Fb7wJBPSt545n6kyz
JzMbQ6sh7ULrHdKO/Ch8NRTq3tYUMvyqn6JXuWgDmj1pAVl5B0P+Ub8aFwhsHCdx7ysUDHJXOXIQ
siZwUF4J7LpjG1B3o4rhL+prDzAhdIPr7I3yLnxi5IzP7DhEuWwto//BKqgsrBn24EJxeDUnb/YQ
k86fjD4MpRO/tR7xGqfFYC8d6TJy5lBhHbqxDUUod4tnBsve4eK+B8a+Q7C0428wfJKI9atJqOaR
o174oXZ+8Vt4Kzm5C95wZGdRxpGvuoR21c0PAFd4f568/VQfhcvXFLjiJ5uud1gLYhD4JfFzXD8+
eaGSwrCrxYcl4JdPS9JhqN6+Xsl9AcjlGe79u/HmsvWFH8Y9ItFXqPhvxj2nP/aj4bOBovfxkzs+
eb9gfSIbRmyaeUQZcx7mxC6yo9czoeowOkhHokUBFO84NpTiViFlMBG3OJzMlvuFPcqhxboWu9jO
z1zYcziQkMzuUNhcTCXTw/on2+LnO0cepwvDDnbdsUZQ45hX9pJ1z95cOBO33mKjIrvP+TzOB/6L
8cZl2Lnig8nrZXEGBcUXr8JF+CEd2Un8e0meJ/uTjaA/4jRiLOFccGGLc5e/nz+Lg59T6ICtm5/q
qXKR2xKrcc/pRdNRJj5nz/Iju7E8c3oOHo1L53JEK4xRvpUwZLGtUEyyNvf8yvIzH5u8R8VJZv/Z
cuhCo+AbF59TmbkD8av5o8Uxw8HCNSnvZKikzuoxiravP3kzc5ScQ9rKTwyVK4xrH5/Z8Qw+2TPD
oHTkl0e/5MxfxhhAErmjXX7yVyhv/DWQSjmHsmW1Xee2gsdXGW8/m/Ycc0J944aK54yy1gmfOOzz
wxy6xn0vcEDDUVx3EMH30Tshly3nyQM6PodRkoOVng8rYPhs4bxxlHvGf941rQepPtFddoGjk+BF
yGDrcim+7PtmX2GF+ORnHRg+e6VYDpyy55Rpg8tXW5fBFUgMwyhy5p2zvp/Mx/UoVd1M8mUO9LMi
+kF9oGg8MVlQvfFG3DPXnMz2wgcMPos/L9Mj9YOIwmv/g/MmHGezfsPFAc1ovLEJyBW6JTM0B78H
3n0YdmnoFuTRHdaaPkd9h/REZk/uKkiIaMLm/iI8oJ2M9xObWJOOldWeKX4M1ErQh7Fc03vqoJ+y
iPhbhUv4Q2cQ/eGgj6vaG/rJTn+qaB9gXHQTydYu7+YjF+nES+wYGqZ1kJOlnYXHhpy7H7e5fi1y
HxVD/Day4/Gvz3YoKCBC4G9Ba++6A17287rxJcjUTNG8eHx8ydDf1x7TJlDAPcD/k/woS+f/y955
LEeuXVn0i9ABb6Zw6Q29mSBo4b3H1/dCPkklKRQd3fOeZJEsspiVCdx77jl7r63nF5YoqID2+DXt
AfZYsUUToIKWlmCl4ncSUBYnjgqYt2FXm2ov8EvrVJXP2km39hVvIgMRaRMEflGcrclTh/UyMMtT
1ay9YecpbMloNs9R48/zlcpcHDdyeYq4XKmICXp0RQWPBodtjxpkuQ9PWukp+SHKf1DLC89srcZT
womSCzj0FO7T0GX0Q02zXmDHmnWEWv+La5btnDqbazffTpY7XhvVb9+G2Qmo/OFZIAyBxfU69ztx
F/i80X0PZ8ufCHSE20uarImcwp/uJvMsieTH2NjeEGJvNhsWua65F56axudKK19Zr7gCQA7gTBAn
v7dOOeVQ6MbVSSVdzyPTaXQWVgGWldkBIC7JO4aCnDCoViZH/DbjjQKLWnwchwNPmBMH19aGyPqW
8w7bK7WbLRNb/VjAVuVoQAFMWle/lfDwEFwKQ9uD7N4jfG0c5TTNWzl082P7NbW/ecHw747pHlCu
5b7T9vKj9F67q7h2EyCQxoPTHAjKMSmNWZBVtMPE1tFlz8TpWtOR7gJ1a3xajcSBP3qrZd1LPhBa
IaLPYushS/Za95xu+MGQI6of5/cLkYQ0dXf5O2DyydgTC5U0XoR2snNyohgPS3qJ7wSP2tLTuLi2
FLaNxwXYAcnJ4yMR3oJyat/gOnNds5FStXb3+paRBVl5veAQbXKGAf7FLVcmZMzYCXYbUnEcTCYJ
9yNjBgo5C/TAjs4Xzr8X+k1ILOIQAb1df3W/bFPGwSo8vH7CicWENzdSN116KhMiqrbkOOan8UTz
kWFneydiUyb1IrDrPZMWpieRL9JApHTJBWchEnTwVNhb4GcBBZNaQ7tW32FC6kdbcKaGQS365av4
BrSdS2jiVs7tAZaYFdnXWthEKKAF2rHfZnRFzlr0zyOTbm2fCK8pl02Dfuok1Ae+AslZeC5HWzvP
hR+gGGPlJ556AoMuO3LntK7Y4zb90XVWobce9ES1Sco9MD7y/bqEaEefKCm1v+uiiyV+MFDnv4LC
EVt2SPWsu0DqdTKKHfPx3nJaPzrfChOZU5sdvltnbhzj3iIA8yd8mq9seGRXk5StioeEzq6MYSDc
DnsaMdgGhZVBcEwUypCN4MzfIU36+15100PBNmgXLwIqlNwOHoMth26ykhBpkbyjZ3sxMWCHdyPD
njvtvqUxrLpJjfyKO6kDQl2/G6w/9TtCS95rTk6RS3kvrDkjjnYf3OlYpL4zxcmfg3cCg+mI2I1p
Jw/hif6udm8RWVx9mhWDtV1Vb0aGkQ/4T7G/sIxJ78HRuu9qySlXQFLjDdskGdkVeZvVYQc5Vz4G
HevLBPHO5lJAJUapKtiZsq2No9adGwbtzWEe7mLtGpJSmL2qg1dG8yaK3hSeAB1dG6Z4ruLk1REd
oHh1mkv2teCjuSvexvcakRZwTgja9nKYbM6vx9nFQ2rt2yO7MgK5obObT/6MLtlFfuquDGJIkkgJ
FUdmMVys4YzsIYBMNTo48EOirk85OdIAX+i0ITz4YMVoSfUjymIkHcRBulAgpHW0Y7XTNys2whlx
+wTvi4/49hixunndMZRYCfEIUR58mJtTuF0eyZsdOVtGhRfyihCDbuCmeUe9QFinFxv7bVKtzMCW
ojz6aAXzKtIgdKud6pTvli/5rJls5l79HJquedKfaLJ4ILeRWADu53qXuWpfuoFsDb9g0k7jjjmq
5YuEUXG+2kY+wZ1T4OqC3SC2hoDup8TAEi51EQ6HOd8xxtDvwkO9CZ/kflsnbooG1tVozF1YTdW3
9DSRomIr2zz1lK3i5veWSML2MWI5cyXMWgftQr7Ig8yqAGhuOx1LxL7hh2ITLjIQKPpa7AqGP27w
Vm/Emg7ApvRafV9tkPDuJLqy14fgjIn3aFwEWgq2cSm98kDOwvRAfpvgRVSh8jH/nTje4aNzp8fY
y3x9BKv2qr+F7/1TJ7pitE/cmiirLavPiTcrWY4iegQUeJPNtvoi3Wug6E5zei7lQ2l6TfvAG92S
hOgQQU5wn13EPqOtUdg2JUoMiq1NeYLSv66JJZnYe+VMoLG8M7z2NXlhFRXfmJCFG4lXWdnFpAA2
hxL+nIEljaCo9yp+xG7BXSzd1+p1riCQ2Iu6M6Vfqi6z2VIjiM0ugY1L1Z3nEIMatJVvHJ3Y/qgQ
BPJuqc1KRB/NBAI8fF3/LKHbQfrlbj6aHpJsD1B4u2tAd7FmHkgLzeir8FzCXa6T+hDai+50Tn8c
Xw0kCNS05kt+jDe5tvJP503zgkahhG20RnbboVcJB4ZZnKoY6TBqMxEG2cjM+zuIKvNJJtWVwQw0
S53YGG/qdkW/lSe7MTYjxkg1eaLc5IQ+v6ayu8zgjWzSFazrIt3R6hd3xXpmR0nixfySkhwCn26G
cJr9D64CdJaUvfi+OaAm70TjEYfqRedoO34z+uPUVBDCw9zEDp+ygbOn4XUvlr5HYmHHz73hh0Tl
nUo7eFtX7/CpYzRkK/70mv7GL/0nBr6S9rsrfWl0T1xrm5LiYDnBDKfumM7v7W9WVbaCYoJ13DoR
xZDXDvfFL1Bz1jjUBVQchN+6jMUZQMktYefM+bZF5NV2tmPMhD6I9gEKICoEVnkUHZXgEin9EKVO
uxmZYGzNHUX+wwLgzsnvIYFKCenmH+VdE9kGBof0gP6J5pB1ji6EBhFklb0Q4tKOjgn1h7io76SQ
vHSXm/2xVTQFeJNb9O60j996V6BThDqdAuJ5kDa97GqLk9wLyJg4Plv1W/VMS/WrS+6otGA/qtd+
Fc+fLRCbLS3hijHTsmXpwA2Fs1Ug3XE3nqUX860X7E294Xh/5JYkifWhe9HfIlZRRuJ+GUKn8Htt
2pJTlPao17QNUoH+h1eAU+BvfpbLH03jNVWPyv1EPfFkGOQ/ntIPmXNviNTWZogt+Qh8nQAvHmmT
jJdfqs/qs/yyTtq+4WRPX+OCXAC1gFI/YJDFOekMNo5UR/lJiG+Nqbav1lk5cHXEW8LTzI12maq7
kP7CvgOO+Bscu8/4qXqpvLUquwSPhbINO/JlifKwpSl19eCnxpe5kA6TO2xJWewX8pMZd/ZPZyuJ
s2zDA60Bw5MNTyCG0eaIvr4tHBk3wyfGEnvg9uFfjRi6HaZtt53QIhAy5QxbVpLwjvL2ZJ2Bwj9W
fnlOjVc8g6aP63YpSA/zhod76xy+M6/CwsDSIj7QY3v+YACkr6vtc/RCCZXwLvNrQSHVT+Y1s/yS
GgDTCevsi3HWoHCw3Sms5Pg5aH7aYDI5x2/yk/YyfUMzKN+V+/Ip2PWqbbzE++mRK/GnRjdc1DS0
n9Vwb9w/qhjD7a/aiZ8k2zgHqBtaRzine/KW2ZG5FIJr5oIIR9BNypwTvudIFu1LGm0HELHi63LQ
HX1PcUZ3I5XvujHYpuOuW3NShGMnhNdwpbOF+cTZ//bhiF8U+DNsXSSaFkjxUiFtdEiZGTH3mXsB
iK82MPoYmQDdvmbV8aFCx7NJ1xHWDXCIRIKGjNzQkkzQATt//uYvruI/vlENscgm4iP8MqTY63Tu
9vO3h9u3djdK+JxqeEwnnDj/9vOpjAUpBC4mMsnpBAJUbw/h+unta0G10m8jU/uAUkTbnOMwPIB/
+tZ/+8nbj2slAN0//xq0ldLP0vZB00zEf03kMajFhIN77fYQ1uvvuH1IFBMaxduHkLdaiSztotjg
nj/8+fbhH0/zz9esUICn9ufz2/fkWRNv2Wr8f/v6n0//+ijKI9G5/cSfv0lVoAd1y9b05y8gq/BL
bp+XK69CqiqCsNf/xj/9+tt/G0UoBjJh5rZqQwpI7um8sgYPZRTNr7WHi7fXHypCgJo6J+mk3mqa
EZGmboobWalPYc7MK07oXS3Ko4T1yVbGB1Krtn3F8S9V1B0+Js3tkU80ODu6jq1dj8x7IhM/Tbg3
rUqem0FmToGOshNpowkWulrlJVKakRQaicBpTL3RGp8+E6LuoOUln9VKFnrN5mbIJYmO8aAidZeA
GSErSAPD2ioaMtkofcnGZHL0Vtt1c4MGT3ysblqfdMDyrE5PQKdYBcvkYRwXfH+UZ2RjF8PsJtKW
uEhvUqkt6/Sa5K9hSJ1Cl2Pk8KaZ1o7cVErFNalmzBrfAi1YRfElanNflQgiU5TwunyI+FqNvkZd
lAh7NW+eqlj4EPXlDgevH4Sf46AwC8JWgkZAt+TL0hSlg0bFZEqqEe3Sdyejl2iALjR1AuN9Qi7q
TGZxRWoG07WpNA5HqCM5ATB9ZRfRrLcwRKxXqTR0ynEQTlF2HgPjZ+4m2U0r+RslyUkMjdcwRcIq
98tmSr8kaR+O2VcxNhjHi4UiIGrRr/a/UWF+MkYuDr2oDBsgA9EmimNyosh6RJqoaRynOxmZble8
GDh1QcDvm3reIybZQRT8rpbgOMXyfdsM13mGbDU2qKOK/ZwyEWoKRFkQKbrUaUadWozlPmhQNary
U2+RJPcIwCKBnCh7vbZsJN08hPQ8O+2dl+mzRfQHKvAiycmnSrWVTaSALFLowbUZK7oeOa+Zkkg/
VdJ/tqEYMGzAtC6yxzeIXHjFQOAfO4O8OKHRIgJKyGvqJJUvM6uzakV3q+muDiv1i/Aw4N3afd7N
r3nV0Ae1erqpSobOqPghcRZbWi8cxrZ0J7UstmltbKacNpjWc6ZS1zk1hWWSCPMuqpPvkgBy2RDd
ELwQkAUGqp1W2cXQTniWk+OEHshtNRLsBcg9uZhVZ1K33pZqTXeRTQEeH+fJXH6eeqnctflChNXC
kiJLaGXahkD1ScCrP75x1mf6FDpShvIybhLfUtQfriRPkrrnYDQ/ulm/BEylFwOpxiJOT9M0EHJP
nJpeo9wdyAGUxNNshA9GVMDvUzo6VrQ/lFG+n56bnIZOZg3yLmGWWcmd7ISx+qT0JnQITf6ov0TF
+q3TfNilJS/XVA9ssvNB1qTAH2v+cWue2byG4NBp8WAL9bR4kbaXIuG8iIGPwjc4I37FK979SBAd
XHALD1mlP6EmbxBior6da5xLg/ahF8gXppI6monYAj7KExqRqcVcfidz7s2B0l9SsTSxkp8RP1+k
OqX+aGbLV8PgN1DG5Dj2r5rEMleL017LdB2kOtNtcgZN1OhEjGf5b2METmeN7OKmedcELUUG+dDF
8IvV5gG1c4yOgWNhEMSk2ZfJQdfbl5iABt6ssbNRANKGgX3mZibJftVzJuXaptOWcyUIzxH3Jq+u
9hrrVuVLAh2ZWNwRZ8usUo+dvk/e51HCnYX8S266cCMKnJjjSMOcMCu0h+Y1l37cKa1+0kzpoMfE
VSuzeM6jjEp1DK/lz9BU30HHnEdjAJnvlWgR3VqNDRiRoPzlYGUbtJ484BczNHktCZm4BHMMqqt/
Lxemn5pA21Ng7dk2WUDHbIqvUVa/a1X7VBfjmdf8vDQysVKBO/UJU1NBfAlNml6p9RiM9TXHRyRU
1TVWYaUIBRtDYywEqOfxrzo9EJOr2qGiY44ooytsQGLI9IyOPJlziUX8t4zC1BG0FVapwyxS084R
h+wLL2aEuLqDOEN7CzjELlTTz5TF2+mU6NNslmSHNHg6GAFHftZvPOlgY1KsvqxJs9E9tORFdbE8
X6VuDRMMUaur1kgLgl0Q2UNJqiNo+DjrEy9p69d0qkan7YqLclXohAgVCpb8R8tl2fnWVcYFdfSW
dZ96tHCrizKMiVksHClfCH9IAI7cCUEDdqFuz6irV1UpDXWpnDnZQCULxoxpTZc/C1H/qckKbHZ5
HXWtvTq1cYk0g59WFgLb8/gU60tLdWpdkH3KdoBwrmLuWc0I2GUSU0A8T5DvxFJlDJwKpNDTMa86
miAm2t6pKq9KwewLKS5+sWB8ESeci7Fq7hoSJJ1ikls01dqL2GCiDsSCq7YnUVxv0kdxkb/KIfLK
tt9bkTOFNGsrjeopQ1xigPW3k1nXjkpCJ73j9BnREfPKnOzpIciGHZwTCQqcoyh7oT8aCuGFisiY
IQwstCZTtpVSLTiFtBytHNGnocxfYMdqW2xpGeU5LdqBhn5qnvO+DNxo6C2eLXMS/GwzlY5Eo70q
7vu2bv1BFRcIBLQATHkvBgsLYjxNbhxAhGuwzcWIw7y2r76kVP8Ls/j/trL/ha1MljTpf7SVneIW
0mcT/zNR9G8/9HdfGTFPmFxUQ9Y1Xf7DE7U07GGWbOnmChn9u51M/C9dkiRdlA1TAfAp/Uvykyiq
AGT4BtHEUqb+X+xksiyL/2onEy0DNJeK4g7kgaFo4r9BPBsJFlVfh9Fe7phOqeFdRRboBsd/uc8i
GV19ynlcA7J7++z2oGMlakQx2YpzWu0G6ftGyL49mOVMNt7tQ7ExoUZ1yzmNc3AW0YIEOCNhxSwx
pAaRY4VFcyT41Y2U/EdvOQaCZjiJNY32wQJ6RXaS03Bw5ceTIxYaN6TqG/ReAuZfx86kh/VRLLhN
GiiThcVyNksI78x+eRhI1N1Uy3LocbbZOnidFdKhoe3MiYvk6NtGtd1C7nQbC98F+sf0kqaePhr7
urEWlo59wYqE4ik7lik/XASfbaXrblgGx8VCeRX3vt4SxK4vaC4hSxLzZ86FaxJSSAcINpysBRO7
JxaESQCXSGY85/rd0MAbH2sCH9f0C1mILVthQ4jboPMzi+jAIZw2khxcpjD6kGImJn2TFM5UiT+K
/GgBq/ETThfMiueUBmjU2LKGTWQx0Y+Wao3ILMm35Lc8VVh+nC7QmPfIs9+Xh0qp0k0SJr96Ytyn
JMrtyCx340FNvU4xrlkUXs1q3nVSMrmijoUipWGt1i2ixH7YmBiqzCW6hBRUQHqosdwcp05dxPSc
ZgRuY6C3TiSHlIa1cTUEQ7KLjsallbaXRiByMZaoZoaUZ2wsvB5ERz8uRQJPjjjnfRwmhPjcY6JY
PlrZn+rxB+cZdKNA5EiDQ3acEeW2magRxpg9aCNBHyZT3LJoVbfueqTYhDGzMZcTBSAKMxNTPMV4
A6dAGKddJGT7ZbqbzWLVlKMISw31EUIUcBWk3upgnvKmEna8NAejLqVDqCk/w4IlpaeKdgmaVNip
hWs88DQ1tpdZ2sCf48LJsmFrNDgKrN6geZMOyTZQjQKLoQgNLCzm3VjOMQdB6W5ZJKQciRw9mpAd
irnACVYrlJeZiCan64SLCDBCT9Nwp4nDG0ag2SUPi9ElNSjstsIbZ1cGRYLJTEGjSTToZgAJty9a
PK/Z3RxlKLpScb7QNUEWKWhPAzBH9k6NSc+YO6XCpHSg4SpwEMUe2dzrYcJmRuhy1HGfmc3IK65p
832l0+411e8MAex71O7aWjuQxooOit6gBFAC+ZlM4fgYLsWbVNCwDeJYxcsHwa0t78Nqjv1SbbeW
QlupFnqMLOQMy8q8ga6S+1qUKpvccC1z5N2LBKQAIghRK8KEJcyyL0X9YYgDNm+OC2yzdlfT3ezm
VtiMbLnNhgPPVZnoLWu6D7ZzcfJB5RsKCoNajsRNlydwyWTSLVG0RNV6DNbTAvVT6Ff4OYce3x4s
4Z2GeQghYXyRqR48lSagMp7z+alrhQURREP+r7mVAbk+KHz7KTGTsyiab8Zg7tqxR04jGEfs6dcp
50LOc2s4VLL2KVqCGy8ltsWW9/gYVwP7Mh8TnSNauzB+ise2t/u0iXwaDncBR+KOlm8Y4r/CZEQZ
WDDyALuZYVOn9si1K5Tl5TK07aswRC+JSpp1q5acddq63DWBib0DfZRWfjaJzrhdz/wlMz0ZFoIX
FihCBGaQocSQFHtEzkSF6gjRaJf/RrDSe4tCOp2Ds0wukA3LVUYnj9i/AV6L0muJXFkEqhrMqu7U
TUfqEwA5TF2OqjIk6CqTg5MxnjA8brUlMXw1kw7Lol+UOKg2pV6hJurbTzUXcKFY1g/Gkte+TlDr
FTgfY7m6SLOCHGhaajfC27BRRka7qpq4aLoVd471XZSskpd5/piBMDlGtWyDwWi3Yl4OHgSQkxIq
h3EIFXYiBkdxL2M+HjvfTPO93AzbNovlKyn0DYToxBDLTdWFaNDoUMkV9r7aTrrl2VgL7KAVJc9c
zO+R/NV1zNqSj3aMqPVrSJjbpMy+6yH+SgozOQRD1OMxKQZ8yy9GlzINmk1mXubEBwwKVW35aOKG
+6Wh999KurWpBJFUGDlF0Rdn4zYVx995KvHKpeppbC0crAyhsmSqOYotgod7st6xtdyJ6gM1vvZt
jM96nL12Roo8l1LWtjR2TXUkEScTx5/OyiFbJMN9oOmM+awJcYViHdpFFhxVEt/j5jia6SkhlV4s
GYGtiJMJ7FwfoILTQ6ersmoNCbdcQ+KcZ1W8St0wfOUaY/0wfBAjsmLbllUlP89gKDfiAvZrssRn
pb2DNJl5OuFBdmz1FdmzMwLbT5yRYDBnwwnNcdjMsfIglnl6lqOIhblOt7iuDN9gfqdOYcvtV68h
EPW7MM8LGWwyxiJr5PA8VAhvA+LmIn164iDyGqsVSuY4dqVRo7OdcKIj2JKco+6tw9GPBCTU7U4y
YINliU/esw9OruDmZxKjYeBzJHpb9hwDo7Ikwrahax00XfjWzI5RqwbAtEkUIJSmQWS0VdfnGHO3
PYZBfBqtzNNGeFB5p1xLacx3YcHbahAh0hd6686JwSSgot+VtsNeo+njGQOTwbTSaAtRbGR1yk7R
Qq1gr73AcNybVdPZGYlXe1HOdkKvjO4UWtURijcjbK3d1k1YOEBIdN8oxedeHOBYimwhbeGJhMfZ
U4pGsUyVLyz0rt5oZ6GtVM7o6aaoJDRMOut5VRg7oxfudXO4jlxGSGgOIpFLjhq3wpcF8lAdhUdL
TC6hMtCIaIm17dysW7q9FcczwEEYLu28vKYVN68qD9Y2DJEDYESi/SZqaHkaDsomm5mhYSxsxAX7
KsqBXqErxbIZXkom+W3VY2ppsVs0CIHEUtpjoB7R0BccbvRq10zte7CQfd7MRrxvQMXGHXVGsBTb
RKgTTG+hXyuct+bWFHdayDFUy0s6HebabFQl6SqJNJAELXuawOD7i5FKtAPE4NzQDMTwZtIdMJb0
mJLj6ebUCk70KkjKK88S6Zm1sFZLQvjcas3M2HFD1pCCHI0isikLpzLEyEtzLdlzewFrFLFPaKCb
RNhUjsZu7cLbZwUDLqbm6FbMFD4TN5LAoDSlIh3l9K6s5L3GKJEkWMtPc4m8YgnFvQW1u0Br10IM
aAfYVRxJzokF01WcEMIDEPpuTKvc6sSgEGdinnrtkesTFNvImH7WRWirML6EITedfOylHZs3VwZY
8loGeUXcQUFptlWwDx4sZclhjNYUMIL8E6ZK6+WS/q52au1OTQvxnGlLHU6YfdCpJiNJyRV9A/ac
yJ2EUPMI7+Ewzes5lwx2w3XpzAzLFsT2olTq+yRzrcRqc1isPHHzVHsvTEBvs9EOzEwikVYt2+Pt
0xrwgT0k3I1dDZ1TIy4+6SlO8evsOm4Ot0960M5Z+SA2auHnBtC0UVzX74zGMhjBYWPoTcgqWN7X
qDo7GdUrOJf6OQ9JEtPBbGo1QkXKkeQgitDUOgp2TYtaB/tuXd8J4li5WcEYQEsXRnIcU1q9pt9V
QEXnjAFzr4k9hbc8T1i58yoOuAjL56HOdUBD8UXJl5dKUFs2YQELD/pbmeDqttyaozx6hq4JjpGk
BL3SybbKIDkucvo5JUvAyCtBNzGNuZtZ8kGVOh0+aHWxooEMRCvXXSABjtJnPliZ+kQTbLkQkRZO
eu2lrYIvSuX8YQw+Z472BY4tVXWeHYiOpCgQy4dyUvDmRDQ6u7E4dFKpH8cU6m2bNhsV4RtEIVs2
6X7K/VsbWzs5Mt5mMqEcMYX02peaQm4kc66RZXSSGNtbCaPbKnIXJY54pqdGWNKzKPEfMekNaeHC
ZYZ4fQnfIyJw9w0QnYATDAeH18ZUk00rs63K3bBhafwiil69o2t4aIBJ29RLO6WbcqepwJGoWrUN
91FrBJsoHL5AqpgniY3dCUBnJ7MaPAjJ8J1ZbY2aEMdZLNyDWu+eI00nVzz6hvst+n3dTMdlSQ6Z
IB/kGcXjhG6qf7O0fLhwlBEXKz4ZhMCUA4MeatfCbprBxMD9OvCufcyAKeopLX5DD0faifcch6ko
9aQPLJeqM7inI5MYt0GW/WxCSbSABhs9LiVthxkb1V4jh7tGj7eViQ+GNxzBQ2h+ybpAmSXIRNro
rIz10D6FVZtswROGEjdpVDRARWh6hQvk3ag/FiESr4SYQYRP5q5UpXmjmu29INJ/IsdH/cgTzSuT
0osTofiWUYPoA4KSpqprKtzC4c3hTuYM7IVjep4g+zH+uTSdnD12OmIeLCV47yWh2SvTkEFLCHaZ
oGhgwEVqZV4XR+buRu8KtGDJpHKTkiUqzu2l0seHfkUPcNynhysOxyAl3aPN2VaxFV+mcXlTqvw6
iTKZO+og+7EMPzHHUZ2VxVpYMf3Cwc7tCKE+XIMwo3a+kwcF+7SYPaPxVdHoIFpTEZI02tx5hYF5
Zqh0P1a1adPn4ehBZ3/plDj1omAcd0JGh9KSvlqohNyn+W8CiThqkhje6nCROWxTZdI8pKHb7oZg
eLQgMB0alWF0lLLHTwrSKuqCI8kSFGM5+Q6KElBaluGpqtqfShd0VGadp2XGQ9zzYicK5vkU7IA7
V3QArKKqT3VCF3FsnhsjjD2LdQCxq06osDhIJxPZWicy+lyx5l2BcDEzVM9inBO38Qtue0SQAiIi
QZQfotUg3g4G0aTG6C7IHqKE8X0MBYUmLWPRShp+2lh6aqdQ3YHPVJrwIAYQ3bqKI4zohTDwIzcb
WEwqq9fQdKT3IEoOsjrXQDVa0BxCjCMUchAShgLJVLr6GHpmSynitbjEUiWkgCWqTrZ1rXiSy/hn
kfnncmXmeKxw80/ZJ5XvhywDCegCZowj13ZRcreJuYWkramQiGDOYjki6NHAFEfxVhs9twPZIXYR
BvSva/EFssAQVSHF/Yxzp24ugvkYj6nmJQG5ELPUXwtdxncnCjKu9dJA27h+vvSlsr99dHtAsBb0
K+5Gb7FBC3c1NmxsQZG0vz3UWg3Ebn24fcriLTk0tTMUsJm8r9aHKBtVtqMmOus6wGBZjRBqZdZV
D9Jgd/tt7foUbg+VQrzYYDh/noTYEWgAgRh79hpsNqwPt4/+06ctSiC63+3OWJ+gCExu3xofpVhI
u9snty9P8jR56dD8iA2yckoQjt5rjuftGd8+Uob4klHm+/0UKKi2178VyIbgsg93hGPI+zyECnl7
fZSkUJFFSynK5sTc613P3IeMn2Tfo4rtVPoznay6syB2uAIKr17zTcv14fbRLd709lHD23T7jo4C
ANVGE+BFHVUZ1T1ZZfRMoEW2IbMycE5QK+C0wlEgNUNZf26agF2sVCI1sMRtA2ClXOPLljU17fYw
dSnRaX++OLCjcJUw4easexWadNwHojFQRvKRtT78+VpBtb4tVGBMawRsp0t/e8iEAcSqGT9O+tpu
I8QurElPvLmfhwj1WdUPsfufnM8U2ZjLSc9j1BC2TB70eCdZNdmrQlptZ7bn/S0aGQQQl3dYWY7a
kEFa5AVBbGbR//WpkOL+sHr0O7ckZ3JMRjS8MGEk/a0P0YOIjF83dRQf/7CVb183y9XIn8aDYJfm
oiGZLdYKeI07s9a4szqzGFwIKSzdJX+TktMtQzydtKzdVmuCOFDyxBnRBThtWHX7Pw/ZmjyS6vPk
l1Nxd/s6vz/ZW8jFCQhfY9H+nt5cQeShizcq9jwjdw5LY69oaeUkVURqy5rw9+fhFlveqh3I9dsX
r7CNWgbpYbe/pZMzie72/ZyJ1NDrL0C0gT80M+CcN+UjEffUqiriI2GK3dBgmSTkgEYpx6SiICLe
DMHGRt2zNeIEIX+ENV1S3xnKMqhJAfjRfviSa7qzRqLsxlQ4BZCKzcZgTBfAW1nWmAdNSHHmljXQ
QS14M43yLowISxAHze8T6aFWrJc5L0YvIGYyTqJNicYpngcsSVLdnaJORQev69+J8KBaMgndeWQ5
umY+z1rIoAiKU0+1jmR3tPx8/s7jKduY3Mf5QJcukbNzJqianyDI2o7FkLoFhwZMEYHs6uZekPPE
K5UMue7ELAtsDjncftdbhEXkq/isyR7KylSYune/lHT9rteoSoX0OU6RO+sJ66W4gR2iuRDC8SWs
7XImAyTyBoNvmUZ/SUr+WVMwQbWG5UmZILbl9QgiZ6UOZOOA2Q5FX698d6S3ZJ3FeUJnXJrIwpsq
cl2UCA64teCLBQiDh7EmrMTSP4Tsuc2NxdUaXbAtonGA4Fc2LErBL0dj15IbsjeTRsIO0YBRKfA5
JsOzVQynoSnnfV1yPFP5n9lZW/fXliFzKyhPdc78tv9v9s5jSXIsu7a/Qus5yiAvADP2G7gWITy0
mMAiIjOhNXBxga/nArKbmVXWfCTnHJQXPDwjXEHcc87ea7NYzkEflVbxqPXltPe6ucos5N7QAgfR
+CrAWLEt36SfI1lx3V12yovmJXay/kTvnt6GhvLWMN56i6uqK1DhlUwFEWI9J+RiPtLJWglz2Kf+
RPJVNvM6g+xOhQ6JFUWyc1yub7WPLcg1+leJbIYlJg2oTnwwsMk+hezfClchn3ajz25y0dBMmr8i
wLlfayGQPG0oPvnAX8ws2XqZu/M7tNEgPshoMr/JXD4w2F5pSEDDMCDSyR0ZO9P39A0G6z4NENoS
KwU1ec/onpW+7XEGx/lAPom/pf1+WwyEzCjML5JEG6t0AYTaYL6asIn2mQq/W6kAL8SCnNnC3F2T
d+heJqjz6Xqqeyo7IFNMbrMrAizhCbf+ExWCWo2KEnOmRsTtO72C9wGW0wbiTLke6DAyCuFSEsXl
ZSxAo6YVHHvLYxoyRk+yQeXaumhMgFCV67YAR25cmvvJ5I2nHqEUk/82WV63E9WIxoUM1w53pFDl
cG1ZabJ1TGB3zTWHFnuXY98gf+hXoeO8QbTND0V/X+ZoLZWlnnUjt3eh7N4DCK4bzdExvrnsZsD6
6VwkLHxKbRdFxVvIF0Md7mzKEDtI0sFh7akYW49osAJtU0GWzdqo5yFUHjxOI680cDwSTFwUGoYT
XXNwreZRRub2WHs8LGIyd48wzytSyHMohHmf3NsXlFkZOm5UlLS2sMGZ1kmvvY+FVh1AmqA8d24r
E92qk+D26Gn1jUJDQo80wva0U1Aho8FD0IQxbv4oM+6MQH8VSfpOY7uAMIiCeqiOlWeEZ86tW+iv
exZx2wg26haEVrqKRGVsogqhK9fevdPhhRjN5jFisEJp8k3T+H8QWSNiFg1LVoYBSrcEDBvty7HB
eLlS/9Ew1R4mZTxD+sImb/rphrXRo4AByVRN0ikIUhJobB8/PFTB9SjpP/uchllPY6Sg0Y0+Lq9u
Fb6NYjxVkXga0s686KQTbtuSPS+oaodo1jYkxUN8FG35VKiMcBewxWlt5bvQqw+1A8cQABsm/bE4
9BCJV2bG6LyAvUYYBj2ygTN4H0nIQkRsAJ/ihIVeI6a4MS20xxmtSYpL1DLPZJ47a9HUz+aUBCfN
krvaDzv6s/H0PEhUZB2weHYC59iY4qYcLVq05q6yGmyhRnxlxz5YP+QLnWeDv4s6QlbCfD+O8bVM
Q4OiC2F7hmA9Gj9DrSWtK1DYJaR4ZOH5okPFo42l9i7BeqcywvXSIfLI8vA6jpt2q/svcAeTtdOh
muCfPEdBRTfZPemDRTFS+cbeHd2HwTa206jvbZNUq4R5DAWfU1Eqlx9lJl/qWZ9oIMUaXPkRl4NJ
XWvctwopHIkjaNKDBhxEOFxJvb9t8+w7zUBbivUiX5WLcjWgj9uWQXz8FTC+PLpEhy9i1iTMnulr
JrtoIgFiualrFqc9J10vj2iLjUV4iIV9M6D91/3mPidWlfitdVMPp0w2/V7MEKLlJlhARPPdMegC
fR2BiNu1gYF4Yuth04M7yWil1+CHBjbKTgYTHtCRPtbDbUxPkjGdHWwYfyLsYOQXkmB0cu1WoUVP
rwEgukefqJ9IcRn3E8Mz1ogDFeld9jHVdSjBdqxOykfMSb/I3GQl61cuki0rFBaxwkXKkrTlcfl5
PcHozPHRV8imatr3qM8ZT8bp/RDAKdSt3D9ZwmdhjYYLKdipMns6hflEVcoo6+h6LITELFTNOmfY
Ftoc/KTDFx31LD9bk4drz+jzs42EmbNKsA6hbgINEB3ouJAcR18wmxFmm2ztkGWnmG+WreUGgSwl
1bJZ9IByyp1EZn8uYhpDKgWUns0iwh640ehxbGc2C7jRiPst3bJv4aw//iUlXu5S6lUroQGsR0W7
Xr4td8FIzd+WK6eBREu8oMpFhWMiaJqaBLWd64407EFq+BR/63h+KlsV9M5DXLF8HEk43Ol5DHLP
FvkhCZxtPrIM/HWDkodlqhnTyl02l0dGUe8Ck3ohTSNsql1I8Bt5y0VUvS1S7VFXiMBTuB1aMbi7
334GkvpaGlPCgUrlJ8iV2Slk7cOclrekMC9bzKO7Y188D6SyAdhR1imXIUcCKrFZbm77c/b8fAM9
tDpN05xxHwW45ayc3szMUPpL1LqTKNB/Q1lt2qGNz6bEfVjQp46TxlpZ9PNOWrsHZAsT12/o5VkK
C3pVe3Sb52W93QXhynTBdxGxTF0037hxT+Armcr5XNZ1sfe9HOmSclk/uozmeytiGc4SrojZd8p5
7e+GuMU8XdE2mDUdDOzgiak5d7yviCE3xIgW7T8j1pctwMiIlqC0qCLCDM/nmmOV037Ykh1HI//m
543/n1sWYj8S0NhHnS7CCRqTmWMF3U8BiejrbZaK6rAZo8nVsQPp5qET9lrONeJMqAduZVHPhPRx
ly8idJDUZ0uqdttA2fMYX9P56AaG+CzJqxJxlNdge68t49wxAqJBmSsNDAJi/zAhMJLj/fAzLDqs
SrnvR/tnZmJeBfcBJMvd8jxDnoccW+iZ6bK0AUI5a7jrvIlxjtuzVg/wQzt2x4uV9gHJ43qYy5hK
c9wZlPnazigqEsXKkx4jTbV9F7uMZxWn+QJ/qudHl7s2wPK95XfHbi7yJP9iE1g6ePklGNqa1SJ+
VMdcOXoqkHZiMhQxePIkTWGr/xTmeJ9MSQtcgyrUdbzqlKUhITrLfRVKep5NzGchYee5WR0fcQ+g
ded1ARuNwCfMm+W8fzat1RyYHmyWlx7hyQYdd1xeaZnRHF5bJiLtlq9QAp1ijFJRH9cwXqYaUwVP
UuqjdYzEYfmTYx+zKy2by42exj+fm1HVP3LAzVbxQn/dl9LCA2lPd1qfvkehtRdD5O3bJV3bnPcu
9hBjWkeTdgjUfHKZf9bYol5Bw0X+MH8Cttsjal4+h0Rr4RAZ3iZRM0aTB6OrAjHOyc16ceradl0O
qfXz2FxeoiT8dCXGmjndXJY3ufcZjOUTXF8aOvUY7sXcSpnvIRUlwzaXW3eCuhcwPlzbEYh6Ayri
aXmpy6Gy3F1upvmBoSd0Qfr03JdXrkat3lmWeeW3zk1oZ6hL+HYTWHp8bohcK2uXxhSBErC8zPP0
JCwO+bxnHl6Nr1zBtFUi8mxfpc2dlu2yunpAkmwRVNjfGIVB+RBCwqamIZIJjXznN9cy1i+sIGhG
cuYyMwzajYSRGNchzitB+7o28F0M2sks+VTNSn5V9DWJZMnvvcp8TTrxJjLvpq4MrAFaau/9Cvij
6wAFThC8VglsTsg2J6cqz61bvTm9xbzD0e/JT0HJ7aLKGSM0Bm3+HvoQ+nppEnIGo6iIAiaudBal
5aX7GnV1P56tOrguSa4oTQcYhdnfJEP2XrYZ51n7uh9yxLtp+UU7vr0HvIGaF6Ogisb7LNAPHesx
L6y7NatCgqa0jqRZsJ5NJq5p01+8BFuWe2egk91WNlY9JeJblbEyjquu2HqjvbVMCmMWqSxUuuFY
NeUXRySmfI1FmUkAFlfmVlFDmM2a+CyxZlpQnMfaEURQFMexqPvPUr84bmB/RQGkIuoTrvKI5uFR
h0C89OfQ1m59GhfgJVKoKUP3wyANyKgjeYdiFr9Eqfm75WCk6QwVIUkYvjUEkgpvv5xFfCKEpvWy
maqQzIARhXqGomDsjFsjI7EXV7B/UrmrHxcu/v/pPf8nek+ixNFJ/tcxArdUtH/Sev78hX9qPfU/
SAHwdR2ZJjp7Ll6/MgRIljdmwSXrNO8fys5/ij6NP3yk6MK3DJoPjN9+E316fxBtrgOItkzxM3T+
//37nwLS27/c/z0w3Z4D0X9PEHB93/BMvE2GhSDRnsMKfs8lDwYtlFHBhJXLOweNPd4GPoFHEqoG
V0Tn0+pHLmSfnjTuK7/EkOnb6Ua23mtNMxP+PbjxDjHEtsGpP59XqobHfQsbU4q6gKgpgAiDgvLM
pP1QINB2/OauMgR9fokFF9EEFo0AC4iV11sKXP84JTclo9v1mBkoNPS3NGXQ7hbEHbWPRUmUxhQd
coNp5NSamE17878Jazf/xUdiMnB3+FRMArJnte/vH4nfe02AL8M+ThqOq9CMrXWYaTecuMZ9qWkg
6E2T6RTWFzVZN3oYHcwpfdcMAXOjyjcUaRNqFto0vV/wbsIrv9IlNAhK1bSkqpbUZKEvXpl/VD8P
1D99vb9/nQZf31++UM+y8EHYKIt11xO29RcNbxCZWEn6uAZSFLxS4IGBs/K7XGEsyDu/3DMQoD30
UsQuk7mKiqrmVHa0G+8FRu2wN5rQoisE9GMYshpvKOoV0GY9YhihEgPsB3z8NsbWWn+SWgpazYTa
M/fq6KJwgnSys5VhHMqhgsKwvIsN+ieF1nzPnRQKDxGJdRZn87oNXkP4QjT1dTrQsIuU92rK8Mmt
ALSXMUMPONwrKY5GmsRn4V3CCAA8kpF+R5f3abrKZDAdNFw6uRbA2/OwSmntljUCky/A0Cm9En2y
P0kZrul/yK8ROGnt2egDA5q90a2nGc22DTUoY0Ky4O6+IUVCPcX5lMvFeAwzFr2RmR8yW7zUM4LH
oA+JtCahBnqu6k6spal9dT0TRJaXzi3+m4NrUu3odB1XXUDhG/b6VT2wtzDLAG0EtA3l3GNhdsxj
VF7hGuRFlyHm2N6+I978i/TuZGWij3KTIoNGbXyk46OS8E9wfXx4c/Q5BpOg7i6x48EAQdozNaDg
07w9p7lHmGXyRsd768NCX5WNjULPZlhCM+q6tidrR9eBcnwy925RfEyAsulT5zoex3rTy+a1clAZ
lUM8A3dpUNeg2Vc49Zl/nXOictZ5VzChTUSGZcSzbs2gr5kfbazAuApZTd2l2oPHFf3AuJscDI9S
l7gj4q9Oudt9BrTsnYhgoA5cJJmlH5rIyZbuBpdcUlnspnLCYU0YALPTt1w+MVSq11ldPFej/d50
7SfrWUYB/avrKW8lu+IbYU93ZtRwEY0ZYqeYKuJevoi6emMwotmoRjuXptykMVH2+g2+q3M16QX4
avvVjeOtKs3rWgf2ghR3H49M/XFpAioxwr1bGTn7T5+uy9Kb2VbjUY/q3QRZMu3k7QiWFkH8VVQ2
+w5TtqeGI1qKL9e8s/xZR5k/oRfMGGSrD81wIP32p9RKthNN3JI0LsJZWYRQTyk0bitvdN+jEUAX
zpijkxfVapZe2Lr94qXuY5bGJ5tENYYr+pbGBQDjJNQZasHlyWE0xoilRftRmu0bGk5UStmOZik2
7qh/77yDVbQ8nQt1pPAOrWEQw+0HxkpHsOkCbHUL8cgogCZ49smg/EfAa2my8VTY1ofWkmVhYmre
uHjCWuWjenZeE75PI4lu0yA+p8iwoFk/KSy4lA4X1oZfgcMbKOwPexyaPY6ZDYr5ey+prhMfOJYe
JpDrnPvMbradjaDXMEHyhLPDZ8rlPg+N7wVHHjxb5a+knT316bijSqRRIOh1O/rcyJtKuFqwgfAP
oilxy3u3y3asqvgbiPw4a7D4qjLrtizEpqTpx1++G13vEqv0LhHjDXEKiIL9jVFRX48OkgxqbE7X
Pu3t9makaliJsLTXVmkeEesckyZqkUN+mk5+pRXRgz92zZpJ2RMqQsgUSOtXwaBffj5vin4gEGQZ
yvAQTpA6U5dECvtubEERNBxKTR4fScnaWom+NbAiT3b4JpEnryapvtMABLYa0PrXLCAKxiWo0Ivz
QOK7oIlw/Cj/0+yC+1Cggh9oHsRUIpbnvXvKIifxHKRHt/Vny7V8nY6jDsUG2xAAiWBfZkh+YqhN
Ud0zuUQ1stKJki9NgoVdgcQZ212960WEp80xDkncH02TU2bUCchEpMgY9nBL/448WeMFVQjtnrk/
694It3wJ/eacxs5rh5SJFDfkYwxD3CLe1DHam5h07sJvtnSi1sD0vY1btBVDVo8siM59xEeLfQ9U
IbU4mSK+xwKby9vaKWMor9YzKiNQfMZAFwIBhWVbt1nVPAeRArHLyD0s3Gej1Zn4td+i2GUYy7TK
QmbNdBRVARtMpOE/4excHgJgcV/Z/lWBbmysPHQokfVuQjGfqqzYJA1Rdj69f83W5m5CiXgA8aJI
J5xVk/yhrP5O4DdTYf4pdEWye5MM9DcFiY8UwWGsmh3J3tXOHJ3bsANTNeb5scz6R6UBkgp1akuX
aw+jU+TVxhdBLXJlBeWG2EWPKZDzlqrW2iSB+VFpwUsT9ddWAKqxIIF5p0IGOvDhsa1do4ArV2gt
QFw1Ixqkkem9P9rX6Ir3w+g9JJhtNc99zT2Awn3uR5v3pIo/RoSSvXCsD4eFSEImHso/yEO26sn6
phxKG/fG9mACTRAa6qoTl4muy0G3QkS4FWeWIUXf3zUXOxaz0xmVQQzXwassgkVMDIFe7lfXooj1
c9eG3yZPf6yVpJbqcTLPO7zWtpj+0Pr1ernRHYCOgyi/x3pFVIBR6oCYESGOhGwbPn0SRgjoa4ES
O49dGIdXMji6KoOEl7sXnXQkYMfDtymeTbwmDdzRfIqaFlQ4gzZOLvW6d93HAc9BGnr4muQNYzkb
qoaYRW0Bs04yzgks6T7wxqL0Z5e43jkZc/Ogf5k8smHKksQCzbwaOvshU84GgXf3Nn90XUC5Pn8f
g+O8hnX/bdI4iEEZvCKTW5HBidHSdl9CI3/IXdhyfUc4ZWm8ug25F649Q0yyb7KQOnr9dtXFS3QA
gc2Zdhl6+U4W6xz/ZK2GoHgSpLCCmkUOX9fEsoTTZrCym0jUx34U95o53CZVg6sqfZxnBFqvHoMo
xtBNG4lZqI9CAe0dI7opdJ6Wd8flcW2PQHMIKDwqvz5bAkBu6j94hKkTF8Y+r9znyo3vJO9Q2O12
SGl8BTd0TG41v+GF28SGwYcNmGJ3jRfvlO9nl15+ThLATojSf9+0BBOC7xPVgE4MF2+Xjy5JYAJ0
7ZDfWSUtJU71BrHCdVE9Dd34NqEGIoPMOJBYr9ZWhpHVdMaSNj1+3q6BMlJOs1BZSw6aYOXjN+Wu
Enaz86Z4a1c5UWQ+vEnXxCZaztnghdluKkZuBuGZ2yaHM9rL6iq1s0ej8+QuMalgUtv68rrEOA85
Q86aZtMU50+mhs1daQzvItt7TGZhdTGhce16NK4pADN0CgUBrIGTMFMMOfyN4ci6pD/4BeaGEPhm
Menh2kv44NNhgClmTsAK2gYOWBUzZcctqxBY3ePu5EIYxnd1DkwHMzCQuILpvcz7dl0BxcraI6p4
b6NlJJ4FM8/Lw2+tTLRyOgNI5hr6sXYBOdlOtxmlNqE8gQ2UBfm1m9cPUYQQvZlIp5JRdO6zOTHK
4fDAag02bxKArYIoO+AUptFnjXj0ynYGAA70tuV8o3u0un/dXbaMEbGcGOL98uCgwfPTCgJ+lgd/
/oJ1yZpJsTKiG/frTyxboz7JnSu1Sz1PIBAu+5uxhgKElyAKJ4H0fW7+LYkIUVUmSBHDkbUyO8xy
Y84vaPlDy91KmZciSZjgzbkCSjZuCjuEzVQPqC8CeNOe96bmnnAR0Q0vnIHBHAqGYwVeIG8g1qES
qPexKtDOESG3ooALT1w+Hlw7ZK4+Bo8oUflY5j8//5lla3kKlJo82/LDTCPW2LMNGAe4wlehltb5
YRQY6I0cvQ9eNmiuoXuU7rAFFADYGIPy0W90/RzMiDw8xhNC77lispjiwUM4eLE9ndllIqxzRnSr
iG7baSPqv7pG8p8hg0KX0yY3URBmWzUQp1eFKHaQmj0MtBzXKujMezcM6f0lfYRNijQbFtISAegs
CREMJNAqO3cO3icc3CmReDb+hZEOJr5sw9rGZgQ1bNSuy8BDPhkPxbpNEx1AjwaMpnxnPVIe7dCP
r+Koee5yTbFKRCuWmbvRyOGhd9Z00XIWD16OonWCTaAZlUO+Nc8PDiIkAdR5o7/wNTUTMKqcVWrb
BCd8PlmbVcc4Z/pta5VNrgJipBFCheNM8Jdbzg9FxaWiyxmdk4WbvU9ckLwEjmpWyeZcz+dZ25PW
tg6bu9xGhG4ajbs1hubBNhAtDxPFlJ6PLXqaArQArY4IAfmtofBimoVzpMa3j60MkrvORwMDgWTF
UqP4lN3VlGr+qbS5gLVaXpwLg5VYUocIeEcgT0THsLp0NU4UkcxeXTe8KwNQbmaaIK+KZfg4TMUP
q+b8PbSgSVXTHbG3WKdRDm+gJRgLD+50zS6Ce8fs8Kvh7DkIU7LGdL3zIDT3DBHAd5L7satonmTF
K10Yyr2K5AFbyEuaJv4+7cNPp+zGY1Xan5lyo3MayHSrGDpuqi4mujbo4hvNAv0QhKrZ9KaAI1CP
j5rQjE1aSM6WmXmPEh9/n9YWMG96zIPmjNdvxUWNjbX20oohiUxYsRYJpMZqvpE6iLrBkevIN9Kt
M3XmU+yKS1oNORnV6rodteri+8HNkBjZwbO69hyq4SlzM/JMQPpMk3vxYImin2gMy7+KMQtHKP0j
SpP7caQLneAHIQ/IhivRoB7NU7kbHMs7RooR/iBCJvdYolZ6/RqwGtlwEbOOrZP4x4x4V4g11Q1q
A8ajOWJZkSmgvRboyFQ/aCiNKJGyjkw5DLzDo9HSeJhscS3KKLw1TRe9bWaWeyWZ1dlFsYvy4Bt8
qereUDopbpL4R7A+MFscPjBjepONSukq71Gil8wU0zPGi/LssOc2uEU13XrKY3mKIsc6uoNqd0BJ
XoLJSO+JxNwQFN+eh4oSlCEpQ3V2CDlh80XvfA7pykBhNVDmdEUw3DiKfokn1F08GsC8HEhbtZ06
B5gGLIWcytl0rWmtTC3SzoF97qRHQEBTheuw778nZEve9oqU5dx6lj4rGTU1yGPG5q6ZY1XqMCef
q9xM/WQd8UztKlxvJChMLI7QqtGHiN+tuJT3dQg5u0tPTV6Ed8lY3aBDBahedAUFCFihCTFMoZ0r
b+TdWajbbMK+dehjfpITAp1kJ7qltF46V9FQWIXl2J3tIe3PqxJT+J0T56RETL6xDjxb7cWIb8nr
LTQPqtDPkTbesp5OdkTmeBi991Pa+7cM1SXX6kwju2i8CdLJPDWZDXIxN/193PnixkFbvrKbYkS7
DuS/F8UTUvjXTgKKaV7qRosfewUqni7HJUDqYSoWjLnu3OshRNwpzOxtgRSDyS9+YlbnXVMSdyYG
fEVWa26VE+SbVnnfwjwf99PQ12eVTYQQThgPoYXQK91VoUdrTdhPI6K1g3TwBzI7QxKe+IdK7+W6
6QoC2Z6YAly7klyREBYapM+111XnvKwA5WbE5JStfkfPcuW17JxQyxlPQP3x/ZM73yxbMdj1mkuy
VmsupdG8CcSZEjjg6hhppxDrMrZHpvE+eP9Ap5eERYuxbqYxKBuZUq5zrdIY6dY/Cg3A4qJ/TugX
4zj1+22MhRQa4SzG/rkZzwN0FjQIQgj6KAY9uDWzzIJYN3asPzjW+i7ZDSol9dungMe0y6DIcUeM
HzY5EYQhUmFgf55/tNyMrQ8niFZH2pUMhO15gC5dE071spmWjD511DCLdHqcxdTLluko7E6yG/5x
vwMCtdHnUKhFIWDPeUrLVkEdzgp/5rkJFWLXZ7m2PNDHobcuFebaZl641GIeASbC3+glETLLz4Jl
6fLrYcG1fxu26TunebF2UtCLvx5c/sBy85ef/boLXSFnNN0kJgI+atBfv1K7rGfxHE5//YOGt+RT
zS/u56ZR0bJ1IpAjv377t3+0/NDTBNGRLTaHv76Df/X6fA8yOXo2WKHzBxERB4imCNXCryf49Rb+
y5/9+icGkTo5rlfsZeyPnAiB/87pYsESNKbNUpd2Th9bHq5tJt/mEk6WNDDXmHj9khAtohSap8iZ
lx96sz5FtUxT0yCDpTSOFG8iJ+kPnSZX0VF7yAqgXD6hUea8B3Bcffm0fLZOOZaYK+dULcYaPMDc
GyJVg+TYM7MHv5tOaN3qvWbl0XjO2oamAIOFnxzChGA3BTu/kcO3KCcSjkRQEQbXvVmhBkdJxMKC
C+TomJwyLFL+2KfijHW6I5/slLCNJq0e4tj9EZUYwcjACS3/UhrhhygRbiL1uqET+6NBByzjS02E
HRrd2N1UIj5Sdr/KGP0ZowLwPNanwAY1N3y6ld5oHz0uW0FKL2jD6gCe6ivNc4veB/QYUu/ttRt6
PHs3Xlul9iMQLIB946EY7CcU1Y9RPZL0bnqXZYJQBDEd3mz4stBRhiWVkTCrl8b+jlqZpFhP3ua6
PJgQ/HU6QHozJJso6r7beF2iGVwUpWc89XvTgFU5v2eNcQWzUNPwzmhsAxaIEc9G1gDrv6RXO4UX
DXt88aClxXlQ/rrLEeXU7qpw7FvT6Z9jmmERzfSsfpajcw8IcaZhwBmPtW+tZ+sbv41vzVo9oBp7
SkupDoYNOKTxyYhokMhjfUIxskmBUpwqRDeH3B/vq1DIGxn8wPfFsqgGmxYhix6Dtl21wrquQ2KO
YtGx7swsBuQBth57ilaDQTXg4z61AOfWqCa9c8NiiyBJD2QsfQjsY5jYOSeB9mf5D0LxvqufxnQc
fpiUpgzSUs96H7VhV6vgaPTBTe0MB1/6110B+RhwA8vzG91LHm3D11du6T+4CjD3NTJJ0ojlNTGb
5I2NG797l0MLNn/QgPTXVyl6G9Ku7ecqea7M5EUFEWlAQW8RaZnMIlJyAAYEwzQR7j3TDAg3rT5L
C6qw3/pbyYlkbyWWux57K4Z5Jpwde8+wGkwAl6COQBUxTJpHXuu+YgiRWyVBlRVYV8vgKPQ8Y2eX
LOTDuZARJaSjOv/WQOdYT6ZEHXywMvyM0RyPmadtsJoSPsBqKOg/jdSCVOonT/rr8d7XYvIbcOkj
Nry1XcynJjLUdTCH35XBHUYUOFdFipaIFaxnCXy8TvAUl+6+0NtnirIjtYRY5ZLvztYR6Ye2c4kt
3nClHIhnzXQuo+x7Ge/SKH0oM/8Hk/x6K8vqhA4fH8KE7ivwzfdZL0sUp9pMeKLB4NGTNfHbTS7C
ikS31calf2++lBlwwDJ3aQRlMROJFiIDSjViuVWZHlKIFPiEV8ruof1O9Xlw+dz8MH0dff3YK9C1
Dl3TiY+gKjQHecB7xkVuZ87HWiVyipZThVV4/i9IxnhNKrJDg9PakkeR7DSneWSH50wjInatBmVD
2nubBo/Rus7oMjQTF8eSqCYbYcVa6cBP44S8wgioYJ6Vm3jAsd1NAhaPGd7kjAq4mrkuKwR8DgPG
Y7/Y6KNmbrOQK3c2AOru3lraPee2TKPd5KEw1lWjNmUKO31qhy08hNeG9ghZEw2qsaZ+wF4I49vO
btN2ot2kveYKndg0cFwJl4adeDdLP+D18kEaiWT+5eQ3VCtMtYIHaY/vreN/NfRD+DaMd28fNsrE
uBGQbKK+d8whmzS9j/1y6w6kHAQifJoH0ky7IDx0EZkZgNkaqDxbkRPK4qbYVIfaIyo6YElvYLBA
/wLQcRySo+VF8abIwVv7szNi7Nx449Ws1BvMx8p391kdUDHb1IPKEjyhg8jD0S+dpgHoFTW+lKjd
JyZJLrV+bBmkNRkY69C0mfnZP6RHNQxtxZHarZob9t18RBb9scjKcEPos1gXhElEvvZlRslVmpVf
zdxPN5HiMv1oyvO154drR/rBqrK0eO+Kg6+66hiYhEFxBDW0nTXDeJYxrRvSTN8C9UNpGO7Swtq0
ZXMzGIx3MfYi5V9NOq1TXfwALkfDrWJ0QEcGpEJxiBwM+VROKIkpZlCWebhjpyhPd1BB6J3Ezlts
MDVO0i84DhATsomOYFKR9In0c2q8r5RzKEq6J/z553ziaDAN81bLpdr2hv3RtX284vhGaN3ymrKS
D10DExIU4jZJ854EVwh+nuo2HO18+sKL16wgknr5KuxHBmtkxflNzolqZIdAYbzLfe3e47DEw01a
LWQLdvvA3ysLVXtHFgVRVYhn6Rsw2cETq7iIhhwDqn5Os9us9KfNOM1iaojRVmVe9z0QaVW54E2g
whQ1OLkReHN/7euYKe2ERVI9sThAqv5/JLbvzfhv3zGIdOPjWH3/+98+cEQVpA/R3P3q/iy0cQRq
mv+PMqf5HpbFv/iVf2hzoKr9YQvhc272BFoPG/HL8L3t/v43DSnMH45wHLKyDYGV2xG/gGziDxN1
heMj1jNdB5Tu3/4N4FsX/f1vNrIdH64bUT109m2h+/8bIBsUzll985s6R3dsi5eAEkU3WaqhIfqz
FCVtcTgMvR9fiuDdA4cGigz3pWCORzTSeBgz5nxl/xyhnTtNPpkjNgWip2L021AN6B3iOZwDTX/d
eLMeNUisKyUciJ3KQknAyna5aaz03NVl9k9V4qx25ITh7gylXS9KyOWmnOuxKU/MTUeR60v8KgDq
CBaOOAsmjFH2Qk0M/8PI3bWpRKTb5umht+Q5sOyvJNOCS91n3a6z/GfwOSRsORQNgXuhimrCYbxg
i4zvUi8/Bp19YyjPuzJboOM9UWSFtD5jERF5NGnn0B6gfeCl2tVLD3bR/DZzD3bZ6udmrTDVcwUR
iMAwOESyqPZO5tykEiW8FoFTk237DdvaF8oIcVIZHZGyKtEFzoZM21PGapCcaJuA5DQAM+dqvvEl
5ayVfQz05zCGhfqmoXWwDnk3GtE8s8R2kQIvYr7l7rJlFMWjSjsAyfN3UIRCO9DjWEkaJud0mlke
PVjOQpJ5MIAmX94DKBBxGCf60Snjm/Xy5qBfzGzfKtvKAawn8t/HwUqukkiH+DCa/WaEgANMNXVP
OGFgVOvmLQSOuc9L1xW3gwFZC/6AiTGqjVhy4HRsKSgg1gxcSPEKgB7vxDEMPCTpTgEa3OjoEzu9
ICp7cP+DvfNYklvJtuy/9Li9DA6NQU8ytE6dJCewJJOE1nCor+8F8NUlL6tflb15T2ARKSMQgItz
9l67PvkTQk+HhTAfsrvVs8DZYcCVB8P7/dT/8Un8+nQAGZkbUasfkGh30DEJ2PJqGiDugMVldgIv
h2FAIuAW1ncQcyNpl31zDOwY4ldl1Ud7vhmWR78Ogwibo54W/s4cra3Bvz8uh+UN/fGUNV51rCff
ZClDbyxE3YxdYNYq/3w40VDoU9ifkdQ/L0L/aRb6/9L9L09/iv+dmsZYBkXnL2318ujXYbkYlqfT
OIAKs7CjL3fkcjM6U46bMpzF4ssXl6ujj61PRhYZm2a+iJdT9+vw62tGyM43iY9/SuWNmU//y82Q
Tj1L+LKnjDLr/heg43JYtP+snIpjhm6cLWkSwvR26JQtsuYauAsf/l8y55/P02Rrj+2D2TT9tHHh
PB1DTMzTpk7fof+oY9uRWxIJl9kVLcQR3eFESY/D8nQ56B7SYTMosSBZn2OZ7aX0d2WXJ/ugbI21
CwqLTFYXy8cw+25YqvCwApS3y4f2BJzuzQXvpwpdW+OCEEdEcc8jcIttj8kUAdf8osjPQZN+1Oab
bfmCnEfC5WD89Wh56tGV3dGF2UmHD2Gcf4EFPN4eUBFMEGB1MeEnbVCc7AzXudAEFU4DY1E4u4s0
IUbqan0EDnv4FGW1d4xEGB7N6YUzC3IIsXeHapxDF2LOHrnht4S7fyqbNjjV0AdpWWTb5SUuDaUw
01hN2Hq2XppKyze6KM6qT47m4Q1kvyWvso+fx7FFZim1Zp1MD40Hw6foTbbLXXNltfu1rQUSFtH3
d+A4aEdiaWWmW7Gd+4g8mR5YacltlbVr3a+fUhfkDk3bV82s9tD42IPn3ntWwsWcaNVicPXq9Bhl
2rnHzrjNK36iIv04oEu9Vj3ixmZML6Xr5Du8zZ/hfazlkHzGf+UdjCFmQZkBABtKDBl0LY/ZMNyM
GhCfVNpnH1jnppAoQQelrhGZ3dsidpOjnitKIl3U7ALeHdzM0tzUI2mMGFbpP+XntCSolJsIMx6S
w8nhagqyy1wigJ84nSIS1YbEjA5jq1/kvOcPG+i8lk8ASAajqAcvtBnJepGg2rAW9qeFSlC6s1Bn
CJuTl4yvQx3mqzEW5OOG+Qfgf+SRrvomtMA8TqV0NoabkojUgDqtugffFeFG97qXaKqAPMXjTcRu
ewjGvtvSXIQrkMIStUV4M9hAn5zGIiQuQYECYSZIJ9J9s8zeWD6QIIvGLt1pjHDQNUWN73VGIKys
oal2jUrIIIYUurFg3K2DHqBWrG8sEwm8QZjAUKObcQcIVh1BB2uF83GVxi6BkxRl2V4ZBlYERfMm
S76PctJ2gTc+q3S8YcUmrATp8YYmw5aMeQeVXItwEGcdYKlu7UlSnfTYL7cVLjzKhel9O4fY8cEP
Jz1PBB3tkF8OPsIxta9YSFNijEuFtyl7GcoWfIUTy60szC9FXAbbfhLH3Fg0mm1wP6blyWhdbTux
tBaiJiTETggS6t0GsRsAqg4b8lMf1w3SYwVWOaPV6SpIKnhk15nE+EBVs/qa2shA5wbMXTRDk/Sw
11cwb9+oIYcKhYDGhibXD0XYrTUt+kgCAH59BoI8dMQFm8JKjtWIo8xlih64gbo8/NxkXbkGhOCs
O7quB+QduChSb6MntrjwYj4cc0R7pksBYn3VmNOHzI17J/Mf8tK5JCnn1Nbg3XrNZ7fq7/zBu/RQ
ukyH+zbRK3Lc4+DaG6G711Nnz+JSrsKEuzOke39nAR9sMmm9gDQFgAgdU7cCKKWoJpIxxvMvjqoe
5NY2hSJFkKSWGON2H4I0Umb4Srz9t1SPmU60QOIAs0DRAxjLihgXqc09CcObmpbG7iwkG1GN6t4D
IrLpPAwOsuu/BbmJdyf14/2EbWLVYvyRb32j6Wt4V58HOz/2kI0Rp720EY0NxBs/kBFZD3mNICU8
00zHKx+0yaGGMLFmXQqCpOh4ubG/bwyqn76VEEbp7muhD/ezDoUXeh9FBI82oq8u8VyLGINDk9nf
49H4NJWBDstAI2rUdzemBrI/gCgeheaV6mYLP05HlZKh/aszjSg2H/uxm0Ynzah+lAVTRA38bFuk
oAliKQhPpRM8ZcAb6tr5SrfmFgsPopRWXeg1AWDoQns1JPLcquFqjA3g+jx50J3ksdZS8pi69tlU
+ORJh2uj+hQSh1c7mYNBvRigTnRADmQzcangOK5dSqUM/cEdDXVaRrBF8V03b3iuIHfeoiLBXGlT
kxzNUcJ4S3dGosTFnQVb1hfUGf6p9iuoFSGCC427vgW9y1Sb3PcOSxnNDFqcSVuAo1+72c/uTOJ9
AqkXqvxTGESsxCcCMlO4XqjL3+BWARYGOgwUi6pX2Ku9KrWTGFAtAhVjSyuqj3zCscaJQBIX30oL
CAV10vvJhYVDHdeJrUsKy9+eSqYjETlkGbMf7guQ5UYaeMel5mSQYAXrTT+NyPgYntSVuTRYleq+
ditF6nck1no+kxNH9NkzDivTomLvRDHbHK3bJBTd/dllGNLRwjLV0XRYni+PgoTvLE/7WapKosoe
hCm1iPnA2rT8+Wh5ypSI6a/JXwcTS3yX5fGGAwTCPkb8N++GlkM/+yL/eFqowToEEKF11nsGs8m6
msYnw6ixMsUlvbTZ2+kox12XFSZ7MS8lUMyl7JLA/FHtq0meDF6GPH0x8M9thdcQxZew8qpkWW9V
Gn5bKCvRX6iVabYZYmljBeyyDEL266+zKoPMZFrxrMTXUZyB5s4Xj+V8kIQbQT6LzrVJTzAfu/ck
ECMGp+wQ9V23W75cy2gV0C/bZzBUjIJoEzuYxiN7jJHYIURElgHyWCD2PLqu/jGmEwHEualYDUal
RTX/qJBR/HZo51W5HmTOvK0DUMceaDmUs9cwK6m1eUtnZKbsGLNxtjWtESjV/NwjjAH8oXNzZ0Nj
thgal4cLayeeV+XLUxmzrPO35ryyhx1A6VefHzJ2YWPTWBiqHrpFMV3HBkFNZMonyyhe/TQhMwve
DneZFlyCrrpMZmY+k5ABsMtFm1JwcRdSEHsdfZCIiSOtL5zT2CjaPCV6cb+Nhyv6sOFK6/f7lALV
XZqQguCdjazZH02h8nrYWpJkUR+8aj63MOxvUUCvxByR0mSRY62s+RLBTVTtxj6zb7Ib937OeiEP
7XdFlMG5ogNLQHFwzXHaAZMwaA0JUitsu29ItdffB7ZcDnksj2emhvJJwOXORP0m2zh4tmFJI1uK
rDW7cQF0NrdeOt/GSEg3WJrdjxFu6qWV0LvQ1QSbZN4vaoZubkyLdEuPxJhbqIL61tsW60+tULs6
tk5ceS7jKkOmHcmcu7IgVDeyrWBNzudAht/4MKTNBXfolQ/C2xepFd+b8rvR1MnVJAU6n5AwhqVN
1z8mx5gp/q6a7GybIdzeNt44a0yj8RZPYb+Vtr/qEgjGTTEMD5kyNDrt1QWxIPt/Lpg7q0dTU1aL
rHPYaNqUnYAuECmOLsLPzfrqQXK9qgIZRRmhOQ2HKL4ARycara+/WyNFAy/wd0gJq6m9tI1BFvBo
3jeRW+BboZMMkmHaZA0v3TJmHy9DcEConc36ns6UNpGrTDhNh6YVm0880710Wo/NR6VPKWLCpNgL
MLWwmWm2gE8CWtxxl8vxvke/jb/qPlSDPJB/DQPGsh7iIQyhEw/vtRd8Eflo3Ldj1RGaDcbeycXF
0gx/5ynzI2qndIfeiBwf9lgPBikw0Yi+N2PVsmP5cO1knp5yq2M9567IgCxgbNo57sSeRBiCvBjZ
YPBDYK1uJNLZTnSjBHe2RgVLRRcnDZ393hyybzSVECzPXfjQjWNI0GlA0TlFi1ERiYjzkmpKtmHX
PJ6dQT9qrCg2Xd6COK+lPNTpJwBwbE+wot+l1kC7TyFkVD00o7CJm3XLO0Kj1ThcXAA7w9D1sBLx
aiJW8DnDzK6ZIDtrCWKmka4cmW8FnV6n3kOKfitsNrIwm842aYiJ/2AG2iPVebnnz6I5CxAsuyi4
TVHT4SkS+EdVD1MZpL9OvHkY+f7Z9QcDQTb5VbJ5SLShP9e505+XR2xRdOAjsbYmzTffpZjPodfF
JfsenEH9SP5WMV1EiJpuTB+psxMk5GvxqfOoASE3navtJky5kUBJGJUXL65g6dlOD6l/48c9iCDI
YfRfvKOZVfZTkqjwUZJ//lYl1s5ri2+pm2q7ZN7jiCC+IV0Z0CpcNNm9hIOvPWr5Z9Vyf+EP2VZd
pl07u/A3jK6EmtRfwd0CV7Drdpt7mhOu9GxCXja3hTrFmqyX6a1Jg+zmlmFyTZuvwFNTyBRGfUBs
EzyXU3AUaeUeqpo/kcbFRy+xWaHFD/LQWeHO77ZpUBdXzbR2MbkKyLEq9LZt++6k0jgTuzCtPFWT
HCwtPtUUYgm1DrW3CvEBYGDcKtMhtzO3X5O66PaWGT8pfMpXGVoIo0z5vAy0zdQ8AlrSDtBliYyM
M7b3Y7JbmHltXq/ARo9HUyOKZ1LhtG5diRC9D4Dg6lujaLL70NDok9afoYbUx9wdHhzXk5eInIKw
JUJUlUgJrDbrN8CNGtZpiIzGdECS7XgvDDTpAT3ygS3wN+xQ6WUMcJO1tjNsfULKdofJo74fO6W7
Bqdy1N1QbVOXrlymuej7GCO5Yj4lJpvdumvJCtHlLUqgtcRJZ6ypGkNnzgQaTjvJwNz36DX1+oa/
XT3O1dRhTxaP8621+13b2PiFZIOzAI4HCTfzNQwhKv9q9prG7dDtgwJU4CC/ssSAIZ6PxZ5sD6x3
Ib5D2iCkeYJFzRNERCIadnlV7L3U+R6zbH8xWd0rlIaEAwj7Ii0gF1m1H/PxPXZSi8YYt5LdITo3
G1BIban7L/BTPIuEWTu9gjywHlhe0xyrgTNFfeuv5t7PCvDHjwbPIzxGOFE1HbKVY1s4NAQWah+O
Oi2d/LkiEnycUKe6YZ+wo9XdbZvZ5maIaN83MIqhdrOaxzaLwgaPy7av9euyFNNaB22z1ZIJWjSv
bera67AuIDhaoMEYp02UnGurUA6lhoCgZRUQZKsV5252Dlj9gEVlpBjDYr3Ft3SwfDA/9mRdJh05
oe4LfIMTyacq/TaQokWwRYe3SH/F5tOeDJi+XqxaWpvw4LMJPCKtpYOLTuFZaQrxRP9u9lN46tOK
8WmUHcNYlN26CY1tgIndy8hONXXMa1lYrzW6iYgdTznKoYtsrmVXOCx8obIhmxifAsPZJQ2+C0pR
NPU8h0Trxkd5EKXhNbVYezvmlGw9tq8kat3VMsQBUhLmpZHsced6/btVl49RUmYba8aMR4AO6ZLN
ICsiLABbgwimM3XxHIeCg6edVTT5xHmI8DCx/IHA7rFr1Z/YSf3oJm04Ow1QL3aMgBQK/QfEMsom
unFAyLqh6QucDw4Zc0YhN0ZLoUOB7MdsHw0nhZTXq2t8mTBtXxA7DzdgoTeb1l4cqzdTxcxsE6mK
rdt8c5OU7GtGyatoQypRWJNPeTNuDc3sAHhqiMCtHMiDNKHcYddbm2VN+bORjzkTXVBl3hlD89uY
eqwRK5Jie8HB8YvqlGlIiDoTgi7zjHZhc8R8OKAICvWQUEGVinNgwW+PvabGYdzvSwm7j0iL/Nmo
0e2bA9kR5XAxPdInkrz8pFVufSaIMgS1UeMUgE6obFK/8T/IfTr571lQli8jN2LUuQyyljc8igpz
QUmMROzTNaVZvc5y+h8ylmxAG7fYWYCEI69V6z7rzXXK1naTabCSgCHFcG3JbO4aFDkJEYv7Hlre
KaxJIWeaF2u/NfRLNP+XhkotQSGoSzQSntdz4z3J4o7quiWfjSgIIas15ADTrGH7UKljFD8Wdu5t
cv4pjphGR/HGCpXgl6sbXIe0tk51UvuQudOUtJj0QYqo33o9H4DjIWDsA8EWSHlMAGyxV+4o1CEi
sTAMwvRCYWLXm57Yd5XenIw+b7dmA0e9w81IK8gh4M8uvukWiyLZucDLhIXPxKMkkVYy2LMq2hp9
wBmZGrg2k0vpWO/Kg1W47NeKmsy8YurWTi+MdZiLfLecaKhXK0PK8SoqH5yOr50coMWS7VnHTDQt
6dyVC88lO/uRUz9I8G89+It91FuUur4I06tWuVs8a8Au9lZgiGMcYEkc9fZSkELYpZNklIVj7w8m
FcVMTSjeKaOe+yb5ZBL6t7OyyTj7WebtqjH72mYJ8PvRcxDwaCn1yJzOiZGfI5vFBd6oem1iJDsV
PYQ51JWUvulYHhKnRKSi0XQq4htzcnByWz+92BmcYJEU15akSYN3tiuHiI2hFTz61DYvucaZ6j9F
edSf3YRsPNs3Khh1rX2Ezs4mrRCPVkzGzXJw6y7mz9XxSjPM7GaVJc37HjmcG7CErDK33kW941z0
yM4vvG1XReJmxvZny1LewZ+ftU78GW5WfWJTTyzNwFjQG/Zb5oj8WuHzusaGjo5qqE9xRH7jyJ51
4yTgOMBbP+bzYfAaiNnqkeRFaqJDXN8q9EmOp06mVVRrNg/6WWD0hFCIIDtJ4+o0RTI+FF7Sr/NU
3uvExzwR5cm1jotwHeHO30lzdiDzwa0w7Du4SmJ3FWnmFolMsenQLO8il7Wrx9iF59mPj0k23YaG
+7cohq9mV0V7nQ/1mmPSFhloNy9QwBZDKfmr6ls/WOZDzGXoMSU/daiNwlS7iqCQV/a8hwkmxLmy
4et2E4vz9GAWVnMDyJBu69LRcCaqGwVChD5BNFLfNhNY8ywbCU9ZpaOnAESvK2EwGbA1xdQAGzSx
6kOZMQhnqWgv3sCOhYrTvdtyERldnbDMPMPqrfD9AEO3ehhmpfHcW/qprCt3J+IgOgTuzIOpSBhB
E0za1QgE3Qm6Y0o5sEnIBzS9IsKJkVOn6ca7HtY/vv85uWTERgeN9w7/M0XmjBZPq8fRRha5sbFs
MljyzOO+7uwfUQykOLarnUfUKubmY990GWCHtKLs3qgV0hi1serpWqMNW00esriQ4jSOmFTsxmFo
d2bKVB+zbdr2GXIPYmbKbSTKnVs5wAz1QL1mVn1WwjYOhkO/eRodggQySdZt2ocnK20fNVeVq64g
iHUYWKaXrnoufc89U8B9DiRzSeqjnIoi6W1sRSYGTN2mKg/2iBSfPTcXh2L3hkGYgHtqu3KqkIPo
mWD36D60A+Wp3koQRwsBJRlH1V2uqChVsvluBENxyisHB7hV7KM43xgak0yjmrfcLj5rMNEJi+/f
lWJl6w7xZnkfyq2snTE5b32YcwFHQbrvpXoJ3U5twmIlaLvdJv/VHsxg24lqYggkECv06Nw6NJ7w
K5nPZXIi4m34ZFrMO31tIsqx1HHp8S3dvj/6fr++hvzvOazwM1DNpdibzbUk6Di48Zpio3yKMEVo
ria3CyF6UCkTnkoZCWLMOR0qODkj4lNn1iAsz2OISzStggPFQw2Zek+R1W59YlpClu9Ie49xS35K
ZBKR6mrBQ6AAg7dhHK2Xvn07t/FZQ/V7jHtrjcyMU6tl75nhKsqyYu/Vt7hGqoBHlPl/LpJhISDT
fgYuNzPmOdBzxM6gCe7iGFrYcgjT+Oq3bbQTlGqOzWh2G3Pg4s7oYmGcxsLDkuaBm6W+Q5/1aqHx
Yc8ShXMWDoyjOJUoCefcRs1zKWPYsiyhWIx3yFjHQzrr4gk8LlaxDjzPEVp99CZmXn3ypjvqoC8y
FhgjycsAss3051eEdEdhgOA2IQdgeSfLwZt/NZ2LfL++Jgw93ibwqf7oQ/sGq6SE3Yg1A66Xd748
Ksp8+O3p8g2nHON1bdBJYnvIKrgGlb08cv96tDxd8GqFrj9PbXUNq8xYZURX3jGwp5vRCn1S0zl4
mP3uUgMdYmfW6rgcLGavw4RL1cVNcJzts//FrytnLPVyWHB2k85iNIZWiwFnOKN0G09NMGmsAzgZ
82ub5pom9fyFi72IFBJGZ6rqNI3pVrDgjY3ZgOyGu6bUPpEbJTbhXDTFTtMck6VeyhqkOXqO9aqg
021rOsvHDN/GcXmUzI/CPLW2TRvfli/RSCQeznkFfK6OCy9vObQYXdZ9lxp33VwRXpQyge0SUgcL
Hx+EdzfZsFBcima5HYDwbEf9+OvQGcVZ4TvbdUSdHQ2go+yr5oowzUG5gZSTQDEhlXeuZEaDeW+6
idwuqqf/j2+iQvWfRGIW5rR/pxFbvafRD8xA0fvvOrGfv/WXTMz8x0xHciwEWoZlmc7fZGKmRlab
49nS1C0H2s4/EU76P4A06eCVNN1xDfhOf8nEDP0flmFw8bvaHLRJ9eF/IhPT/yD+YJC3gfQjYXMM
lme6SXbo77yidjIw/ygaU+yAPOZiLBTtYOLBK4ddUIbdSwFwk/pK5MJisDAR16gaCQQud3RhWLQU
2TNp3N+CjG3y4IWQD/MrGivi+KgZ6jkKfg8IMdJaNB3YrGpiboka2Tcejm3XHW55PA43r3Xtn5ft
fwszsv5F/cb51jzdcRzqmi60q7+/MTMfy8QLVXcNdCPb9QRT6S2p5WZt7SF+5meYUuFaAlne5bUg
5Vk17rnuBwTQofm9Dafy5A3drZj3bLpEqUoXnCg4vbMvWCs2FITVvUPHcAVAINlL6Il3tcva2nf9
jy7po7025I+I3eSzkxX1SupNx+qq7E6RSyqqreU/2iLs8UCjthrNdiMQRRyCLo9PBoKIU4JwdTU4
VDrHMQmgJ0n/ZIT9vS+Eiz+4M17U4LnU3U1C2jdWLpgqR1c80UYzaPMgPA6wm/yHc2pzrf5dUcg5
tR3bJWaWGhrYsT/OaeSELllC7ZVOD21SFUZbrzMVZjIqgLgkV1ZJC0jQDDwZEaLhvIy/YLH6cM2g
2UVepVMAB2+N//3WdcrYt0Wr2BZ3hHzHu3qorSfwQAlFTeJIKR28YB2toG8ASEhbBDApHJoOoQ92
T5o/VMmoUMdUdCKtf04KagShHT8NaTiT55MgImi2lHeOnhVXc5DhrrJ8dBi6J2mtuekNXD9Lg66N
15Uk8WTUe3a3DufSm+5dmrCvY8Ds5BD0ShJ9eElkMZN7jmyXyFkdp3Yf6tZjAjtqH4dt9qq31A1V
dYbg/bTMPL8OnQcXeBzJePltsLn/KeX8G7DrX29exzQ0euNw3qRNt+Xvn4cziqAXZdpcc+trMi9D
3HkZgoZb7AF/IFv39ejUmZZ9GToz2pEUubF9St16eGrxOaKRsa6KBILzTO4wQkEVee1Vlfb671+n
/cdl40jHQUNpeMDw5sN8WX17f4zyoPk//0v+b0sjVKZsgvyq6YJ+ZGJdcjuzUAv0rNdG2/sP/06f
KWW/C1/n/+fNzDwTkIHnuH/c+tAP8CHXYXHFXo3tXcjvVQu3UQjdYqqU5nVsk3wTGZP3VHFD0fVu
1rZHtq2HxylQpvboPBqjF7y2hpYdYGYznDlfSTdmeo7EK6YOMgLQi+8Kn8YBXSjnUkxZvS11Nh0E
8tmX/3D+5hf89zfEvaZbugmcxZ5nk7+fQCTDrPTyLLoi+f3ipGAYnJCLf3BlzXDF7jKgRblxHKvb
NF0pzgYj0amelL5lE/UYRTp5rXDwWskvGSOjIXvU++WQmN53YpoBz0fcgqh5ALNrU3AC8t2umrDe
6qpmZJe8Oyef+m2vcE/7kLepXoH8yVgJT8IgciaqzC2M3fSqOT70bAI837DEhSu0bAi0QkrxlGru
qLmqddYSATY1DAFlsw3KntouwpyLIDxHth6WOez1R+mUZOU26kfbaOFV1BpbHnTXa1Cx8uy6rMzL
MZn2gIyak19ASynNNr/++/Nu/euFBAKc6dGwPR1htjnff79duJqt6INavrjAOmv9AQazsPoH16o/
9aFg4O1iyj5IMtZ6OH4k0o2/G5lc63HRv1eJI1c1hodbSEvokPSi27W64z/GI266aP7ZrlkNhhg/
2MZdzcQ4DLodf4lnYhjMHRBZ4TjeV2mG3ATV8brLqXma0sezXT6aeLPWaY2dikRXWM/VeA89sAcs
gAzEolpGmKR8IiXQ3I56RaIuOy9KH1q+J9KAqr45mPsoB/CPEGlP5hjVHTtPrwHqjM6vP3cJ8XGp
UdavpvNQ683w5jZWSyfpP9ES6QP/eWmjeWNEsJG+w7K0nJmn+NsptmG/aHXYGpeWnMNVJQl99dBk
nbRm0IBgRHKX0o3YL99YDoPr+4I8XX6mRjxZId/+5+9IX3wrJ6QQv770249YSMfg/cy/+OuvdQ1+
HGp6JYmT899dvu2n8T8f/vzJyRZilUeuueZKIc1t/o+irzMSkNPtb7+4fOPnv1xeIGJMf+uZ5uvP
rxnLK/j1z0cv4cPwHYWBJ2yhLf0/3tOvn/6vvys/kE2TcLK8hr/ezB9v6+drWn7m5z+luH+L5VrW
sOes1tVOxfz7yw/4Zu2Kn2d++c5yGJfTvzw0uWUTtnLM8TsJ/HwDZ/wsDP+EutnbW+uoaBRQdIa+
zqM7yjbV37adAnLNOva1s6YfU4pufWxf8CL+QN4rDyoxzrE5/UB2Ya+7MXpuk/A9HZbstOFriTV+
HSvSjnuH3uRAEwDN3Qu+4mvc6KQgNHawm+r8TY9YrkIquORK20Q15D2VZycmfJJiZIoHMhcoV6D3
hj7JnmWL6ysgAhUnr37VdSKgx+GhF0znAQLyCLhx29sUismgBgXnC5y15l3gUsZH48quVEM8SHYR
Eln+RkTSz0qLv7M6Q7spcCVl0dHMHawVuv3WuPrVprcS4/xEsniJDHHgY2u3iV3fy06/KTSTmyTu
nTutzVF42O24dpTYZdwGazBS0U43isfQUExIdof7DaRT+sXN6mJtjWWJsBW+mdGYuwoc1SrGXkZG
NwEHLgbCzCbQUqDYTZKS1PnK3jSgUSFdyU/TgAXcNcAJOtcgaMKToC5ylxIB7Vqe2tc2ZLGcUqk1
RyCkRfIp8bW7sMELL9PhI7bKJ5397bqw9cc4qC8kdLjEFWaPU2BygptyV3kNITHEaeX+s++V/jrA
eFhoBBSo7puDR7hO82TXorJDGloZN8P8QoEZLnFp7NqxXIy90Adqmo42YuDAlqDCGRnlmvkyOtSz
5RhyUGjbR2bsE9o2wCNhGm1jqp3w0DgPDp9ePHyLqvQxm1UQussoWZjGvqQNG0ihHUYHbrcYuMBy
F+Q7UXOZKhTmCeswzKAQUr2jOmj3MiYHqAmrc2WNsCJghyEjIAgnyTnT7TQSRRfrd3oTBnSTifTW
M4bixHmRVVrcTToZBXPTKx1qAEQN8SZT4XDyEV/UkEdrR6C+6gV2N3344fTJMR1ekWV92IUiRKvu
EOTGjzl+irNrOcdCQ9lX4CbcVr3axHr31XDCc0o+7UpEjy3z/B3al3NeJU+dhkaibGahJK7DftRJ
Etn7AsJ9ar0OqOBuoE9WpG2BEGq6+7qy63XLTm8i6zPEkUZkp21vAignwtIViZAU2aJG9hcn8LZd
ZQZHGJAbsoif4dTNAKcAxQ34NaWZxJ5EFGnHAUXcDGjEJJ5+TCZkOr1sAfDRmy2BWpEhbLHq7q4q
awm26bUzpS/ovyLdaSM8DR2XnY3GWrqhTmaVGxx7OW7z2PnaieDGgJUe3SZ5HZWAVQdmYp/D6Br9
Md9YiXbMAt1aUTziJrWDB7PwMdCquf31nhFAsTZYbGyDwd2yW2+P2lhuXZv47u7ZidOb0YcbjQGR
uCWSeKcJ5VLjksaJGOWqGlNfZQr/TGw1z1XHflBOkrYCXL4B5M7dkJf7ifXlne0VLyy2tnGMKMAO
4i2uyzNS++zQ6tVnrqGKNAoXvGaSQXbNkBtj8CbWrrI+C5fzN6DC29BH0WcliE93aMlmPrs2TX4n
zST9RvNJZ4V6x7SNrkbTo5UOkGMde+73njD3Fa+QImvkQAoJv1qQU4r5TEeWPdHHEa8iMhj97OCt
c8wdW7EBH3RL2BxtJyRPQ+X2qw4uAgNkSpMsZKM0juYJNw80MXZFU2zGD6kbbTp9bO4bLQZ7aB4U
MYF8AEa9IyQrWZe+SlC/ed52wiE0tKSMgpz5QqYuPQKdOiutjbR9C5vkMGAlRkthInsYkppou/Y6
WvdFJfTDMPvk49IGITcNlO7th3bSiesZ2TS2mXeqR2zFnoebXEtnKqpGni2YUqeqxKm7kcSjn2Dl
zm3Gp0ij4st4uKLpiTrLJ5tIr7On3EeCj1mMtoIe7mFr5jtpfVFed9YVaFP8rM+W7p4dn094asMD
NWzAjz5mT0jGT3rlEITVkrWuF3LYdsY7N1i3S1X0kjBwrsa6QYenVzt80KcpgQRS9iY0ryTYZcik
SD3P12OtMHHHPK2d8rVKtMe7spg+5x643aSg4+zFciUM+1NdDWQPtZsym3bK1xWqE6T0hRmib7dc
Modx1/QQy+CYiN0whyH7YhjvC2oOG41k3t6QrKAN40mKNKSAAwm1BOiD56t9VgIwUCVFtc5ENYeK
eaeW8KgdhYl7Jx6e4m6irRVetM7/jn75u1SgYSUIBAvj90rK4RNpk9iqQ2Iro5msGJUhmc+DulSQ
L9ZmT38mUNOqtfI3u4bjT3wEozUZEjbsQQhc1SHMzo1XbxlgohKzXx95+3H05SfdEt3G08z+1AWe
uBLuBKx3/onlsDxNpjy4aXY4nHxr6jbLr82/TwSO9c0N+N/dNInHdlDDvuxSZxckQfwMMeTH8jfw
Q17Q26q3ivl0a2aafqR3JG7APvDhz38jdx+6LG2/kpwVrQtoo1dy75tzihhhbXi1+Nxl9Wb5W86E
UsP5v+ydV27syrZlW8QHegMU6kPprUzK/xDS3vvQM0gGfetrBHXePfddoIBqQP0Q6ZRKZpLBiLXm
HJNr+KOpjeLAUqzYdQUpcChrSM7z8i9Pq5rfZgE0DOPqu2YbpAiYmjhTdhkumh6P60Dvik/NjbbL
S/nqsbBlEeWRuJ9YvQ3ZARYybCWbQ/fn3fpLip3il+lBHc11Xb/XSx/vU6wR60yp5SWsgndH/V+0
epc+9OJ32IEEs0AgPw/Iwi5RxiUDrun0CZBoMxhu/Xv0kHdPXd3dmPKg5QTjPYXktfe9YTzqZCUB
qeBloIYtu7K/J6npKwvM0v0UjcbRkS3RsHqTvHqm/7q80pnRC6I4fusiH5isN9oAPGR0jdeZRnyv
EfTaZ1mItUCB9duPElrerpXe0H9oOxN34t5rXe3Rrk0c+2pfbGixJPfJ71EEmPFmHwgVHIujO4XZ
ttdJcm4t/3n5goy8fuByVb/ljrQ2nAfDqc7q5up4UEWEbjZf9GxXy0uBoECuFsJ5qmC+7F1h92TE
JfVTbhEAvrwkYLbrx374hT4EhhLmSLDALq5QDUxUje/wNQzi2/LSqIuehlSVDWrd3zSVI06KVEPr
klZg4XYIWWBg/nyRPgHK5Vz2T0Y4y70fxdXeGFr9CVcfUTJqj5FPonpH9thFvIcjCdDtjKk6S722
r+00AqHTC/FrsN80Aqa++pCQ9Lpv9LMgdepqUh38eQEMrcYibJB+erfGKxOee02Lr1AU4RpMVvkr
EKwvB+O7cONqbZOKfpnswbr0wojXy78oVmPPAae7RrrO/Xa+hK4nLwMalnWdTt63Txb28lFAjDPw
e8HFx6R9MapOrgvhc02WVn4O+/3yKqZ8qFT4X1cxatZ5eYEOBfxr0p6Wz+OGUl+VU6Jfs9xuVQ6K
haRjll89TNmfDxTPPeoiuHBTZaRnvYYFV7aO/0l4wM8rqEMQwOEX9T2Dp3OKJzPdtBDCPuUof/ba
CQb0rYlhgAguhlMbeNUmZsT7gMHzs9uyiRIoVmX8AHGrOBVqaFKL+w83QQukdnhu+XnMIJQPWWT5
cLV0fGJ2Hn+UU7dd9iW0fOeO2BRau1rC2qAGP5Wgn+Fgmt7T0d4t79NqDlomz80enampiSOy063r
aul7H5WH5X3ikVJCnDbjozS1iCSuud46KacX0wNyZ/gVs6glfJlT4hG/nn0wMQduUwH72/TEKzgg
5HPz+JX4GRkt+kT2jyPMJ6fWf0HkHL84edDlhG5478fM9vWYkoan/gCiNt4Zz3nJTbKYdZeFDdEB
w6chT8sfmk46blrqGkeu57nqXsuti3xreRIHjbLjVO51cPz2OlZO8fOuaTY/DYPePePQcg9ODRZN
oLj7cgcmN2701Y5gGDo9Focg1+sXkwLf8vF1tx1WlLWsCxHQI2EmsGuXj9n342freNmtwyV0TISf
bpbHCfpiEdkOH9UkmJ2Q1rVHi2G+zp69Xz6isKYIVdJknNFHWA9OBLRt+UuX1F/mern/CNvEPPUT
Y/XPE8QImHkXv4OSMHZEFhCaHbjZu57Y+KL5LvsxntZgZikc6E342E7YbgKXRZrmy+ChKg0IxLI2
HiqZWOe5HbTVsu9jFR8o88yvonRYnxmjt03HYP6ooJ0a3TQ/0OYgiMgOATNWjYkUyy5una99/Hwq
kwMtJLrvXk8c++Jr9AWWJ2Q8X7PIK1/6mRgJUkFZ445d9tUSJqU+bTcPcOdl4hxieCF3QL6pEZvi
6efbkR2UlajCKFqE3tWJZfzzrg1yg4HC6M0zhvw4Ion/+QFzjcgyp//0o7rDOlhyyIzCffGbhOUp
P7BmaAZqTg6xLhrC++Wwm3yWhma60834F/xn7SlCiX0MbLPZ0JZ/b0MEs6LKQcp0yCibFM2VkVb7
wnLqC6hFpial1e9cW3iXirzSre9NMyNhz1UVlRC6ikPqQX3GtdYf0fnsBt1WIKcuXzHz8+/TdgaO
2dgXgbBI96tgB08Sit787U6Z9mACVt1Yg+ugp0NoF4z40mi/fHo+zXQyIAkhHXzxIvzgkKQDXuaw
tiDL4lArWQOSnuFdPItVdWR35ipIaLzNZn/TcvuTMsYes6Xz2qErXJlm3+87F7kkEN4AoBVBhnFP
h3lus/oU1l71s4kKMyWuO8jUj1YePT/5b4bt4gLGlHhqxjre/eMTXh7/z9ctDy6bxeT8cxcLILrh
+bS88/IGy+Pzwsldbv7zIMN4sBKeA5h9yX+UCnyW0bEG4OSteg0KMQo8EFMyEdDOCLzH2vRaesTU
JwkroFhr553w29ckfi/ocDEhBlLXKBSdXIh5apN1OnPdCnT7VCJCMEI5HGEZ8OXq2trxZ+fO5yva
5u6X1+rTAQNFexRN3t7Ntqg2fZd3XARQzcAX84A1/rygV1bxDDk6rXk2y63spFOc2lujecvyAQY1
iIBW/0OMCzsUK5fSsgEID4WCIAK6MSayxnYTk62wSer+HWCvOKG+ykxEftIDWmQ79X3hWWcvanAr
qK+Hs0xi7sNfL5RI0tVYMKR1/7LsHNXR6gilrNArVXLEMd7a34ubXGOlsi295MXoyXWUsn3WU+yX
UgHw2gHcQG3gcFmlrXFODEJrl8eWZ0tcF4gaK9wVE6IwaE2xR3RHWXprJgooHZQBlQ8WW2mwFhWr
ONCb7PGcahE/Gmb35llmPGxJ7QF+Kdpis7/aiG+wTL4Se2NtjBL9ie8joajgsR9JdyEnoyTIBml4
eAzhYa2pXhHJov7Pz7s7Cp633C+QVK3S0enuYrs9GNhGJS3D/Wx05SZiqKLFoishX9ch8qbkkCa5
BsHJ01Zuj7atb0Ey2WW302MaqRjAxp0pvbOrTXglk4wcCLrQNESqQMMpPLwiItp6AjWngH2M22xl
q7jNWGVYwkVrjk0/UoRUIA+M3giClKqkUpgPA/rSxlDoDw0GyAALJPXCAp5oo0go1tVWwJAGckg+
1zCXxuG1VycnKvviKJVCabnVLPQR+GXlto3RFLWZS9ZRY73OSeBewvzs+p33oOEHOs1mzvwwrfxD
x59eJIY8KF2BvW1qjNJp6tgbpH5ovwji3IW4XmTnEgUdmu7K7LNp5xh9sLF6o7tqCUkJ0dy/tk43
n9rUQmAo7eppnuqMcNzIvSDIs7appeVg2mIs8Ur3GYIhPvadYR3DEc/XNDK3GEOWxlwagKtp1g41
QXnvdw4WfwrEyOeFjpcR4eozuJXwIRNBurFyVNMEK89PGsJICG4WyXwdNdsM/dbRmOhwpE6N6Gkw
jH1V5CakhOAyKZSMqwyZ2ZJ61ynUjIQ5syj7l00BjyaQoLInYZ59RWmIlefvn02mGcCQRYANxNN+
RVnyghSL2DcFwNEg4bhQqWWGmd+gIOIpSIiuqCBe/+koXc0E1iO2QH940mEJ7qf7GKUeJlxm/soG
h1xcqXQwcTe7AeFOobQ8/2yE0vfMDZBXTIPfJPwQyqBUQDFyoOXzL57RUWmFOqUaqhJCN5cNJSdE
1t5roDRGUkmRILLheUJ/lCsl0vJQ+a9bvVIshUiXFvtnvsiZ/jGGkvWrodQf36OMnjjVmgdUj8Ts
LdqoRSaVL5Kp5Tj3VlbDaKgF+B4c8IpEpeqHQSmuHKRXmdJg6UqNhZehJ98RmdayWe7qi4ArUM/o
lM9dpe4a1J4sm0Jpv0KlAhuVHmxWm0ppxAr8YpBgY2tVzuIqev05aBjl45CPsGx8JfFaboX/usWb
WXdlTS8/U3q9Vmn4llu2Erb9c3e5pRM8VaTkiC7+0WWzmEqzuniJbJRysZIFLpvFLBsqRd0/j/lK
b5cq5Z2mNHihUuPFSpcX+x4SXst96SLSxMHcTHe++tNMKfpipe1zinpcabY3HmYl/FMKQGMRA45K
F0jXjdKozxXD1AfK0LRAzS12ilcEwBRqbP0xbEuLuQRqQuxYMdg1xotI9WA1pUvMG9Uo5btaNi6z
9Tuhg+NfvoiuyAKK+KgcR6VsW3YHI1W+C1muI4ksF21kkn3pnZOCjYN5pPSTnRqnlmGrU+pKQc2Q
RggMplojAWC2SCmKh/HoKEkmQhdsVUqrKZRqM1X6zQwhJ0skBu1CqTtNpfP8uY/hS0Ej84Op9KC6
UobaSixYBxU0Auj0SkK6uJPbzrRyctIjaNnITHNFoZmUmm4ZDpZb//FY5HIgBm1Nx5XjomsJtse3
NVxSwFObPG7iVSay8kyvMIBd5ENliX00wHoEOr3QW7q7LMZMYT9n+J+2+pj69yBVth3L3C96MMW6
CGzC6AHU8GuEw2GotXNNT/rSkVhLCTjicQvkujdnZwsVzxG1JgSPuP4MCkwWtFifkR+PJ/DyZODc
FstBKefgShLknbC0/pgGNAStmN6STUv8zo0MuZtwBN8PdYXDv9WIfvWhvNyh7yIB3Rxo0+R9TC3W
dM6GI3ZF5sYPxZAVPrN3BYIoIkrKqVqueM4VxcvwSPqvvhn9Wl/3+TA8Er/EMsrQw33sTltz1sqH
AjDV5LrWA7CBcmUGtG6aJAZiqFXvRmCTrVKr0TodTViOfXY20IkR0mKJrWvm2dmriBrpYl+ZWqLg
Oe/T340eVpflHrV4poCCQQVGNRSEwLHfxtJeTZpnfHa25m4s20B9YRbJ22jXm+Vxr4IINpqxcXCt
rHltimYnROo8BYP4aKbIhHlqUVOqWxflPQIYc3aeK91p3rDOGYcqMfJ1F5XyTRgzBMyopCmknvUz
fQXQfbyzKiJ9ZREhVc/xRB10wTza66fmzXOJIfSD4Lu2DX4Pa95khch2ut7GlHK2STGMT+01c1N5
v2wsWSWIJ8bgkCqjHJNF4wuCJOKBwnmOOnKhWKolWyLvQJbRbmft8Vq3mv+qABH7csguNFK6jSZi
8yFStya8ZZhQR7FvbGi4tOqzo8zs6THOG21lOu60whUn1mi/Wr5qwObAvyfIAjoyt2oOj97MCJR3
U0MYmWPuZZn/KRrAv11ZVa8gBuhtJJJimz3DUrAQnfm+3ZPfC2Vb51r53Ue3ADN8VFn66+gnRzkS
mZW6Uf3smWOO6QKMBgou6sn6VUrN4UN4GAwMiJ+BLWdkf2N7IQZ63LiwQHBAoKIFfikfm7roTqMh
wj9W1hZAq5ASbchmPAxNXb02NDiAcEFoBaUR2aN1hRT6RGfKfE5iq32Gl54TeHeXTG16aMZO3pfs
hetNxb7FS3ZezvTE9a1TUm69iVbXxN/wq6EILp/yMu8ultlclnuGh2hP02s6Nx4ABiuKV1Y4x/d7
bcztN4KDds0siu8hoM4W9hBX+nz8qMdqOtMWpfbtWPgAfFTgjtrM/Xx2UurohW5nrFg8xr+agyxI
8/YB7dOqQ1pxZzQNibWhOz1azlwd+phuW2gRfCYQiwCtKk5myNwz7Evr3aRYiStdX5EwF3/7ZMpq
4ILpa3cf6K7cNSAh5xgGkXgOAsoWbu1/RqqUQKmyOtMg6kjlCFwg2Q7W+GaafuHh2vhzPH8EAbEb
mANB3/oWJBFdyK1mT+2tLWpG0HpOfo0RhNLKc/9oaT1muNSHaMf0zD+Kqt0wkMUfCCCjbeHHxXHo
9OCxw/UwO+ObEUTWS+3oCQ1ELgRmjIPUCeu/7y7P0uGkSeowVcSmWN/ckcEZa/27bcl5ByQPyYq6
Wzfje98YKO7M4S/p6PO1xxcR9UF+PyEGOPkpKWyWTQXYcYvsnqplsSKTg15pMlE3obyru7+CgvY9
Eo/4GeeVt6NLMu0j/LdPswHZp0lFfWdb8/Bc7hwnsv8CXfotaCa/ldAw1oh3CnKdEZMnQQmArEno
40xZ+j4kzRZtYvqCafFDz4BAcX74X6b0H2vfrP8QUkVrJoS5OgucskmYwEsDzVM5DMsip0TqZEQx
TpE8Yr13n8N5iDYpM4Kd5s1AmjwNa+TYD/dJbnzkSTQfbKh/F3v21gY81NeKkb1I7Zce68kNs+K6
tOz2PtGicqVNvnHgIFK4W19sGh3zcCexopInCZSwb2+iJtCottpNas2fxFPEuOxN1jWYNp+khv2/
6XoNWlfVv/E371kD/BQGQnzf0Cpe1SRbr6aW+tYEeYJz1PbfZjECRZarTFruu0WHvygPY60b91Yt
scbH+ra2Q3wpery3KCXtKTMlK8cd7H3Zl7q6voqN1mYO9krqMlaYy3u6wiwYexNXcQa7SpSmd2sm
UM+SpD6SzBVxwRHesSW45ED1aN5ZuXNJCYD9iKOUSI1c+44NjR5dOrJ2jSZtPTEi/5Ljb3sc6MEO
VnXBpktcVNMbV5l2r6Nmhnc+MbTntJOfTWOAOsOVeSS0iVHMb5wv/2MUVbSTyho5GGZ+CtoCNykX
zztGUwByTWm9EEjylVYGCY2CxALXhY8VmtHBMF3icIhqVtQCYtpF3R56YkiIJwlYnbV+vqMtwkVM
j6YzUhnqCgo+TfdLgIzCFuLY2iVFpL2hX1w9VY1FkFUrzNXfv2ALo9GKzGe3AC3tB5n8kkm6RY2s
7Zwhzg+QyvhWdOsGQ8Y66Bn4rCqkj2sYcm31zvgUz6N2Ndp+t9xz3D6kwZrKiyxbJCAzlCGaW2vH
S6zf2Sx+E6pibwt+ffIKkpEKq/eFibYjvoqp2Mor4/raKlpuXc8vckR4YcAY/QB3VsbpdHYHn4Tc
UGoX3LoFLEqppET6SRbzf28asfO07g+djIchDREW4mtZ98k8njQxnbH+pi8J8UYnDfncHSao4H5S
AR6clRPib0MQW9gUf0aHnPA0tuc9bar0lheHppH+ETacd4x07SatiKMQJBtXc3O+ijK7lA5LMTmW
eM1CIu9APRK9Edfm3bKYlkXXnsLcPAyDDG45GJe8T5KHrkD2ANFfXhmiPOFf8wFcZqX2EP2TdqlD
JlgQJtLhpdCn7kLxwr/K1itYV/TOaxPHO/DxYO9CozrQNK7Wc42ZCjyMdmmdOjjydi+ZPryB5+xe
TYImyJEsN2NYVx+q8/iVYMha2+kAkUNOzNAKGgjsTX6xoXCA4k6CozZM7c6pyl9UeO/bPMG/RNLd
NqM8tq5kqu86H2OaM7jw4l0AsnYtX12dWnpUxDAdOE16WRIjmNQgPibnW68KVy3hh0ck9gXJK0BS
w9jA3y3kru0p8GZW+BJZALOJ64l/4aDbNdq4dzFDbERCeK//aFk1GRd933/7XFjcLoihzWQ58iAj
eZh71b/Haq+bc/eihSm4FZFwqQupKM0goSzGv21cZunZkdbN9uiyuIk235sqim1AhA2RZQy3yoxF
C19+FQNNoK4p/qJGQ1fN8IrzAOjpCIzhqfYrWFd2KvaY6odVaTFgz66Tn2zsO3edFeEJ1XOxlz6O
znDokIvN2jDfJeZo7e3YXleeyN8cIjawnwEDaWH/U8wNvnUuFjj6ilvlYR/ypL62eze4T0yr3VVe
3J8mkUSnwojcHe7I5t7s6GW5/Uch6ojmbZGfRs/YyaDlGpZE707kDXzgENW3thZGJS8JtLZcx3Fy
V4OtfTBTp1vxEeg/4Vas2G0+lPUStXOLviF6rNLM2PDR8w0FLOOpqFP9iRO4IY+mpTNq2yz8bOyS
SipelHGz0RKZgT6ANusHcbiLyajecf1AFtWZzcmq2+ZUJVzlRTMdIgT4O2Yc4Z0RQPDWS2DcGc+c
Gh9DL2vlq+aiyQrb4WUEmVFnnXVgblKuS9ukzJfG1olpFlc3ImrbOn0YO6c+6RlQ4djMrlj+W65w
dnyh8gULL9djaOb5zi6IhTISgg/0QnsIo9m4G0GEXnKqYW9NRo+y7F7baJvkSXFtffIQsUTiJXfi
h+UhwsyQ00KVNIEuXisze44S3Xvu9RbspRG89UnjPib1Wz/uMFRWT2mCFVBza3PXj0JuKjvb+MDY
Th54mRjjVwS8srfgwkQaU53CIbUirT4tl45vKpxPB2TGU1ox2suicL/12iA/Nopu2eSZK6vFRhMl
n2gig23tuOW+jdrxrUWXlJbEWECRzw/YSOUtczhgaX/sgbdLYCFOROmvwFNvh+WNb4OiVNPGJ5Qw
xCd8t51a7lqfY0SwQjqG4X6Yg/GYJNl56pnniMb3oFCI5qtFVgz1GDpG5pmnLh5njB98E+nUjW8Y
T/DaoqegweSNb8xZEFKGzVNnW2uzirJH1hDleigbjLLCbfYOBQxVO4guyyYZLd63NMBDwu5o7NZ7
XjYZpd0JM+WQFOPbUCCGqoFT7BJgflHkBlhwNP0Yxl1+kSGXY7tEAWOMLQHSbawfsxD3clHI6pNK
1QMRoO+ao+1Zi/dMrRgK0o7lq9/5+bX8NCeGu7TDjW+7vsJKjS6ClFxDttXnuIIDePW0fZ7bmUZN
wEqgr7U7rlIEJVRaQcXeZq2eFM9akAlYSN5DGiHdblnQBJkGEq1TtISqqU4mwSNQdHU05INtYVik
6t4axmWSLDNF7tXMTbR0h8jW4Zhk3TYO+WPn2u0l7UFTuCMZfJ1AZFbQcNYQtXge2uy2qgtQSqse
FO0ugxRztLOE2bVPj4oiZvDky3YV5NGntLzgtRNedcyZjqARFeHrPDrl9pVFfom7JS/vEZhsyEIa
zvHO0EV0H8V19uLEyZowq+FSg1cFQSMNTI+2d6j98h2HLZAa2Z6gstcHS4VfeaVxLMc6pSFTR5tk
GiuKFWnyPU7HNt0Nvhk+18M0PJukA0Ca/k0fq71oTiQfWQEX9PeCcD2GGuWFQgjMPimG9IHGqy4H
TPmQpAkGbb1VKb1knwkyYRk8CKBUNKBl40IiJt9kPOEMKs6APtI9cyDjNI4j5TMB5cYbdOc5btt7
0JTFF7BgeLQmgpQmulUWpEIc6uKjrCIaOJ7zx6LNDt+CSHnLYRbvBLsa9PixcIRxoUxFli6tlgty
vPYI0+LcwvgpKUt9eD3C2rqNk5OIwreWmvCeDh7eX5bv1JwfkkYx7KwCdJHZPVqaf0d+N1165qGF
3uhfneajt9PoGXf4zaGqISdyMMcixyZmTfeJT0kmuNxN5pivYOcZ4sgruA2FQanel7+TOX/xSCGE
rZHMLF9ltaWpbW+p6zWGGZ4lwAzSZasLPLgNRSuHfFSKZFMz7ROHke6OogezN1LKthC7rPux1yPW
BPLNlcK+Xx6KY+lvgHFWe6ciWKLmqpknerjhsgrosxqoaiKzJLvU+WVT0lqJTnsr6nk8kv4+PCR2
ND6QLRdtAyyAdG46RER0k1OIz8D49PyVFd8Vq1K9bpIu29OPgVKH8HJP992i8kFuamrW9x4SiNY3
o8uAXeuppZ6Bo1F78bp2O0vH3mJNS7eWZnkXt0tOCJyrJzB18bbUxNrUbIfSVk5TZKI4WVJU3ftG
HOzwNppkpooX4GycfHPxAMnZ3Nh2wBjrGy9uktT7KMqYMBgCLcNU7emKIUaET7kR4RxdyKH5e5ME
gJ2zci4Kxqnqqyg097RsNHJDcLpXPSUXooyRY1NGEPUNsb/x6HUi2+sJSe9VlCsqKOtQBBCEmM+j
bz9OqUqcbAklZwMHttZAQGhe7a5buqprwzgBZc0+DMiLqwmg0MadZuPYMls5ZrWVouIkfL51yQ4i
SK/c04s2NjkQgVUzVkDfGytf4fYjTU6jbDgN2rCTxPpuGiqpGHhK/1gOoPGMpL51ruefKGn7pyCK
07VM53qjuQKqcibFOSGK5yaJGVLjbmQk/q4vBtCuJLbtU9maK62VvwsXmYk9weSqhrE6OjliDdeX
xR6V+jGolAqm/JJhEV0mWPOIQafufkg4MUP9xeq79hJmSK+ymlRWzYieplnzrqPo3Oep5XxPMIr9
rKv7GEIoHWlq1Gjg2uYzqPsZBi1rUCe00u1yF4HI2QVNrS1wFl2U8dEcDfu+sqYaeelMPpJTvVuy
tR6G4fcAZuFhlhFWBoEaqKMEe2EtCVzbE9ipIBmTClWvfdQljh2Hb6k99tsM5sfBTLoHTjQ6+SZ0
5LBDL+o2obcz1KEaC7JM8EQch76Wm7BXDewktE/jshmvVH3qY0trVdzFyHn26G2Pbmbq12JIiDMZ
ytfCHOoVQmPrw63nfTFb7mPtYhwQ4iCE5f62o0jlfqXj0+DVZ2YHwX5IdOS2IktfaAcG10TJyX2r
OToNc2vfDuwnok5QalPTy6z4WFCOatIQRFKKFtJSpOZppMdvlr+TOmLJA08xTwdCbqK4PxgUVI4e
qWmWbQZP6KbTlZHF9n65i9gLDA/WXNCwxnmsSjRrPRGhGcly0LP0C2pmgH5j5a56mK4Xoff6JR9M
RvSUS6JhRfI2dh+FZiZPpiflTTBF1iLzo3R1/SVx+Soirfz71vKY1vsN3F5r57Ua8klMVzeQzLBP
0v4D1n62raYeYZPRrMqxCUhwFQwZBhokzKgdLcRo+qQwerOGZrwltRwoo2cYAFwEy91QNPeOhJ2Z
ElhDWlHvvNgK9T3B3Hhnl/K7IEnFV9f6L00UPSac6pCHZuqLevvQzdhPaLOwbG9DogWcePS/lUvW
TD0U2hAED7mO5gkYXnWgGke8sEQ7bcbu0YtzGMM6ZrM4kco5IPIDJtvmaOpGeMy2RIwN5zTvy7Xf
duEXOEC08ZX73qeOtxWt+3vwqPwaXY7yxUSAVee69kQJuVrpc5l9IFx8i2hOnsqZtxhYjR9cFaIm
Ai16ZPxEbp9h48uRG1GjpFWQ12N8WzbaJLDfzIF3NIeiXs8eOTgDEeHnZZN0NDjq2PpaKrgxOktD
i6J1RbaoyRB5qCPYlrOxz7Sx26fUX+mn9/4mhM3EwaFtBJ025NUGLkiMjKjZjWKHEgs8aFjQ1O3b
nn4WrL7OsClst16701ON+pOtOTuX3tfeoey7yhraeHUcsASiM7n3v/GgBY8tBa6VzP1iRztAbhjS
rJVwKCgb1slR5eHaJs5nsR7+f+rC/wN1AawBLsH/ezLP+g/pKF/Nn39nLvz8zd/MBc/5L90mYYfw
HQfDMRrhfzEXeMrzPdh/LnZD3TXBHfyNXLCC//ItHkCeYjuebhn/hlzw/8u2DcPReT+mgiY0hv/9
v/4HiUD+x/1/d21jHP2fnkcbeZlrGOQFGn7g8/H+w0afpX2cGnNQ7yEhumsfcdNs9DU2FP8HjpIU
KIIieyIiDppSQtYqjI8hqcs9NHWorUyX7yJJhp9DstQq1eTdlNKPFISmrqfMq+Fy0UPfQvHEKiDJ
iYBAj4hN9HdV1pvrQcAjlEWzyrP4DJ9H22rRJxl9iq/ausqY0UEpiKilMB1ZG3X8hZTR30lPKTYn
QNBYhBLXdk6Zuy5joLLO7KtpvviTCYwJNknJW9q5KZfZALqrfLdH50roXVIY1l3T5Z+2poC7drcj
OI3E+Qm/WgA6ZbKgwWZxeOWCwxnNah1SrE5CXMPwM4eqguLswsJxbiIFPhw1MKY7p10hcp5P7hTt
ytmmfJLUl8Zwws3kE+xVjAe/0+e9pyNGt2X2YEbRpxvmxs1PWD9l/pnGT3Ms5slYoVLpMAvdaVSm
gAkhibJQ1K7s1PNWI3Z5knr1j5nro1+KANeWcxsGs9qMdpbdwsj7SKot9QurYVAeWhlvGkDGM3jY
VepVV4PkCjQyZHxOCKDNYoK6KJPPjoJeROhdmhEAKwpjXJEATtVr2BQBqISiKGg2tluOob+yQYiV
RQ4iPYr2VtGHgyHEb7/VzZZLPVjZeURf5+AziV0ukn7029FYCJGdgBoyNh9xnT06WQewLMiA0nQx
ti6Ct7f3cWZe0Q0May5nf8E1Xefece51OJuGKC5dkt4VNh2JkIKvJ916JRv0H2TCbkHU/jbUesqp
J2+dYfsBUw1DlX/kWkRU0vK6tNj84F6ZjzAq7ibLQ/LdXYwwAGY9lrc+aZNVEqI6R2eyogzPgofo
8Dv6IAd8X4+mX5zFxCJO/26q4qGqs+OIJAHlAIrXNOVHoWXyGbjhQQmK8Q/OIgOmZFGNzD5rp0cV
KcStY33j+WX+mvXhauSa32J4suJ4DYmiWYOZ23c6FfhEuXPC+6ir70cr3IQeoapZyJ73imfqMFOV
zO+rwjC2RW9Sw6hnnKY6MQNTvrcirdoUdMLpicANI/AFyifKwAqLjBgGe+vWHnR89JEBWZUHqikE
UGCQNyh/7KySmDmvpodYoVhMFJDbgI9Wtm2tpOt/pf4Txb6THPx6IwIDC5x2bCMsql3jubjTb10j
h3u3Kc4g2XfeXN2Qu7VPaASp01BkYJH+apH5NA7JX0QFghUsD/ng7EMf9pnvtPW9dIN9Ot0m5Hqb
fDTaDS3L546qWo4nNM9CYovh3bV5RSBMUBGzWaRniq4wyiwyNtKCGEg8V1Qp4Y1KolHvsqZPDtV3
kzvhg3OlPdgeA0u7egw620qNbWjQQKaFUboOjbdpgNAf6f0TrHPazz4cOI9yXjcBPEXgBBLd8GA1
hi5RUrY2sABw68ca8u7ZmlUoZQsZuW4JQ4ytstmUSWXvCoEB04D6Pff5k18DnSmAvmOjlNswI2yM
1eG8tWP9PujnYMusdqg7sQqT+CbiekYmUt6YeZDA2RZ/YQg3du2MAmWKjV9ectQKllLDLZTpvp+s
O51QebDpUWA8eJiq18E0XPvp0bTSEzjTJSHC/T/sncly3MiWbX+lfgDXALg7mmkg+gj2ohpOYBIp
oW8d/dfXAjPtpqRrL7NejWtCoyiJBCMA9+Pn7L12UGPt9ULzFT8lUkkbfZZdPhFSkWwGW7qB6kPn
4mAhvqTTYJ1K8kYHr4ggJKCzg0zfX2p7DSniAt4brO+tVsQz2a4zljfEQ1tEUXsxTx8hKHusDUx3
BuUdRNR1x7lPHmgATAffqoZtFXrsG27rXGySQE51H9Fe/diuC79tTf3FtAjTqvJSozs1u+NSJRfJ
3DHIQkJZuVuyq8qBNURzfMq94VBlo2JSQAIrofBWMPvJsvXpWxMxaQ8oYfQPCvJ19EHsmp4x5iW5
VodosO+Nd0LrkBAbaaypvnDLLnHem0EGLg1knZsihVhuu9SCXNBWN2KazQvSPrLOlwKF/sScBwrh
1S3FJ79f0oOQrg9VramPAvVklTIyTMsZ82crAc93q0t5vYp2/fD+WbP8IIPC/SMTrujG6ciN9sdV
lnEG8rdHWUUyTLHU9nmYG4UW9/3TJnFOCJWVjyY3csSHymQYZfTxcbaQCrXSfpgEEkQUm+/sLswx
SANXfWAJb+IsjZlMzlSZW+ijPwr81nug5w0V/uch56uhkx9QfRDaZssa/aS8p1OF/cpfbt7pYJEo
y5MFXb3v3ekwGstNM8FG/78i9H+aD8mcyAOn8/+uQj8l+rUqEez+XIb++b/+rEM951/eWmNaZDB6
kLpMwDh/RkT69r88jxuBwMeV5UUk5L8LUen+i9adLT1ALxJ+leAy9J8Rkfa/qGsJ6lKOtE2KR/n/
U4iuFe1PWBmJWkm5Spi2FHw7+EErt+cn9oaNyjLrVezQtanaoxt2053sHhVBDUfVTPOeijG+VYiN
amDAp5KFiGwAhO2gxA69HP+BcmOtZe9flJs/Lse1HRMQgTJpyPxGMyKt2q7tulAXQRW+neu43qf2
6wCZEzPjV2ACVBde0W2Mob4b/TE///T23f/xg36uy3+FKf3546XDq4s4hlyS36pyP3UWDWlJ4pQI
v1RQM59gIR6dTpMVboZYIjnpohrvrhqp7+Hvf7a1vtS//e7cKtwrpIaarrmGif78VrTxGEd9ZslL
VozqaxXCrHfYV4qZjOW0TewPsFcvC/Otyl3ORgoloMgxKaTFJdWyOwiNVxJVBUPZkejjf7i4lQH3
+8VZnJl8zzPhKb1f/E/3yQgBHIloKy95qNtdqpsvKoen2jQhhZBOqEJAIJB+Te7Aitc2kgL/M/Uo
h42nvDLmExtJM+K4//vrkr/ied7fMZ4GpoYcpzgcrc/rzy/aVOW6cKdEAuIJ5SFqMPrDFzO3tKh+
mFkWPUuTHcHO8cUvctzqfFArGVPhBmFRz446lfZRaJKk8mZGcdC5e8MMAZe4xCeYcOH9YSunvn0S
FbP+GdAcQky68aMzvTkx87++orOmYTJn4HTQzm/jJKpemPA+G6ktH42svuchy258C4Urm9iDQx8a
rSoKV39+6KPwhyZ25CGsjArCgidOcep+MRz7k0l+3vXvXy3rV9LO+mrR6PIcxwRG6LjynZr107sI
Ixy1bUQDManApkSA4bFPWN0242Uk1AVB0sLMJkjQqXPCaV+rMG6C/+2FWBYrDxJRiwfqtwctSoWZ
wzaCJ+Ch1cbQx7QjFI9LPx1qu3ualwxJwqwvMpSnroOZ4BnTh79/Mf7zziEBTXpScdJXJJbZv945
SQdrwsEleeHs+MOwjxK4FfmB80n6PmDQdM979E/L23+utvxMx7bW94Fmwu+wNnNIJWkAubwIUx2n
tlJbnD5PVeTdV/So9qmPTKBQhKZAR9lki3tjAtJtG0t8bFv1D4+O/Z/rDTIN20ViRLcDdP76Av10
M3ihsDDV0cCqyEOhfhNX4Xc3Xr7AtMn9R9ObX5ULl7/AYRTkRD8BcShvLPKRThr8OdLkGrVzF3sk
Nyp1RrsDlNTJH4VZqlM1p/2mabOQAmmdOEPgzzgTYT9ZcweH/o8y5ZcGy88L928Myz/ubMk+hunF
MaX9+50d2gyzQieTl1HOgJMXznBtixyGEQ9dwNSkCQi3uTY0mCOVyxPVZ78LwbSLqm4e9bJsxtqE
INZn5d5bXBEIgilwPtGy7kfUB8o2SDyJiKqPOeAUVrEzCbzZGXPk7nOXY3LngJdTWDcP7/j/v79X
f+0W/fnbSeHTXOd2dc3fHpcs952pyGrum0w1x8moiwB//7gZS4h1zfC5j6bqH7hc1nr//7riO+xG
2JAt6HkC8tyvt8dUe23Vug2a2TUQgPjy+b4GFG5x/t74qvX3PjLPQ5wLj3KdD54dSOcta8riHzZl
69e9h41eQvHEXSSpUECe/n4lddxVedPUHHfDzNgnlvkkcz8/uE6UBeQz4e0aU5ilnkcWQWSIG1tr
dkIiDI4ezJ0DY+8tJMzoCX1B+w+btvp1RV2vDTYrrUJSwLnvCNv+9VWqs0XajuX6eA3QmRq5u7NU
t7a9CsVG4c/boU+x63vejemSXWBhtecM6N2t+0o05vYOeAj5lIMwLqOC8+JMyRHnhdhbfnPJQubM
TF3wtZTKPU6jt/OpypAPQH2bbP5jOuOztOcQ7XSvrlOTR2tmkHXrJQ5hLJ3nbxlfPZiRx/gQBlKJ
NrhrmbXq1DMPU2yCCVrrviwuEuwC075pK9okJmCTeUls/GTVzjLAPSBvMe/HIy7C6vL3tzZv4a93
mqL0peGKtWANUqf9+nsvlIQdxmGFkOcosvJAK+cZCP+yrxLH2DtlcSdWAw8nIXObMibEg+iZAXii
FKXYEMM3Wf0u73juBuDqLvGI5zHXRLpCzNkpNSCBri6spBvTPWXXSyGL05Jm8OInydysJot7Th0B
6dl5mEYTE02WIQOBBYL4oguyzHZJAdKoFpzxtokIaSo4t/JmY+qIZTQHrR+mcILkCjFfQ54RlTNg
fO/avv95SnPia3233JitYJOpXc/bh0sbiAVrNyjxYTfWorqgZU82XsKYmCNo2I8zQN6F1KAe/feI
iLezaQNSHnALjau9cGKqNHtH1o3kwemEgfyKGN2k/ATofzgtMfBZTz2yroG0oSyCu/syJ9NuzmP9
FNtNzakULoHfGHTC1tFrpggXMgt537GG3o1GV20HFL47x6zHE/X/oUljfS20xzkevdkuE+B23Fn7
V+guNQMg9OxaAW7EeRkGzZLD4maIt0V9VZ4FyblpY392TeTvdDyIPxymr5pN+CnPX9Iy/SwUmSdW
wuSpy7fukExXjXo7WEbzUzVE0am3FMOyPqefDXJrYZhEuzusaEqT2DW5pgEMCOEL+ka6jbJO5EkN
t0kvnBvtp4dlqgbG/hrekO8+jUyhNpUT7huv6w7+EjpnnBPP6Rp3Qdjw0VZmfDLJCi0nb9jr2G92
uasrkg6TZA9ciJHZOqYcBktvYMsfBYa5FwKU7qRXHqEYDo+uzXs+Cgr5rn90VmdMmAOljdQKX01z
lzI+/iCzxn2IrRAkRUThUeBlGSeHNEGvybeY+35oR0ePxhD+CPHY7UZFE3OIc5+5Vkcxq3K4d9HH
rMarVrHWJH0Z33Yh7Bl78bzPY43KPS1vGhhzlzCWoNm029PBcck0y0mTQqLUfujJBvDb+tBDQBae
nh+9Ij6oKp5AfzmBKBK1A9hFmBK39cnyszboViG6V9/azRrdk6vlyL0mtlXbU8/giN0IH2ZWbJce
j1I+bpuor/+4w9vS3EG34071+cxqwh9+0upLhXLYj9iDfX+p7nHN37KS2YSJLv4hAnCO7dqcz37v
WFutvxk8Gs+h+JKW46OfJfYVf1wdrLzsA9zm9DKWw41BaO/YzM2q5D28+047gg7A4xgsH/A5fed7
Ahxnp4q23Wsjpi+fDRV8PvL5chc4VYp/0iGHCoVF81WKSR9BMKDuiPKvNPwYtjj+7SBlc88vSP5p
2rqn0A6/Sj+cL11R/TDkMN5EaHYwcQiPcEmn26DRTT5EijusxDpjJfNHGT61dsJdQQvnjTC9ZYgf
K1ubm9qj8JauaO90mW0XpyjOuUkH1Gl++KOF7lGh5M7p2UqX7lq/fIvMcjyXPYpplQkkYEn7OTFP
ed64n3TVviRWCKBNxXcoMtD9hRF5E8jBb8JoDMbRFWeM7biFKpTHXcMSuDQ0ANA43+I7nQ8mQ/Od
WdDJ9s0YBItrpFfIXHQLuwIdudsEba4DFoLqFQ2H2GQ629Ahr+/rjB4+dH5gLkl4w3AasddSPplT
HO6haJ4GY3mJ1QwxkuEB3VM3PzWD3IbN8NISGdIX+uAj8Qo4GwHjI8wj4CV1rolnHWcd3jAE1g/C
35ehZ++djom8VC3akxH1ZavhEhqVbX0o3WMEuPJDb4mBvMXiuZXpdDWsLPzYSPk9MidMmsuMjVhz
JUPZi4e8rr0NJm+kcuj5brEhohbExbrOusiQFkZ5TFD6olVdNlbYfIJwAqlORu2xRXV0LQb/Qzw3
Cc8bwvlVNWLEDkOiwts2NGABv6n5Q3SdzLUJLJkmuZF5m5BD8zIA8h2tNNpb4Ls2BWGxWjfGCZ3l
PYEn/HfZX0PcUcgmb9rBGxn8cEosORnv7a7jJWsZlGFnTKpD20OiHBEuUS8+LZpZxTTJ5uSzOj1g
M+mqctpZhacuMHTvy67lJbPLgXFT0u7MVH+gOeZeogK3SJP5L2HhVI8MM0poAunIcGrEho7G+dMg
rWGPqXA3GSxOArXPtbD192XWxKyPYjiVq+HF4DS0GRUetrI6jJwZSKWW865ysombxH6IDI2lUXGW
8O0w5tHF9uE6nSSaMAfeNMGa0QhSW3I7qqbfbnQdzZd+qTkt1tO99sJNK+uIjJ5QXWvbePZbEHyh
MUyE4kTqMOGm3soMv0HcusaOiLwMlY0HYdIozpPpijt7zHpgn3pvN6P/udEzPdikPRJD1B9sv/li
NJTZCOcWEMQErDMlK7Zlg1EyW0KaY+vhwpOjfptTO2KBTMxLVhFK3k90jRpZ/ig0BGkPi/K1id0H
VJ+kKGrGBUz4pn3Re9dhZRZQhy/8OD/a+SHG7rqNL7mWDYqptjobag++sjwbMecXMeOfX8TeqWKE
JKWArgNWcof73DmN88TpUnRbIMDDIcHTtJ+IKkPJlDIlmabr0KZQjxid8T72ijoIW4SW9G+sxmtx
sRpnNU31JRkQX7fLMJ5Zh82SI7Hvzi7n8WHcOlW3zS3fuWurpiEiJ0XmIuPuNDuWCeklv/X79q2x
BdD/aC3A7EMbz8bNpCVTpbS/1aGTMPTJ/F07+Ldpg1YqXerqMJUQWdCleFubXiqbP17sbirbLTOb
tU7OvCN5AxOBy9W487Tdbg2AMIR5FOGelJ/0Zs5pOOAvMdTu/SeSoNkfwHkB4FBf8ghFdxr6ZkAn
T6JRStUVZBSEzgLiqczPouhk0JUz0Ju4RFtCevzNxA5+EI72ed6BIbWIgtkZLfRn/ne3837E1TCe
tCdfwDO/1XXKcVdCsA7TDpqZ+Q2reMKRpGDcagz3Q9EpwuwY1MS2v1/9Osy2l6spyGxFhreNZIdz
wz91GFpm7u/Cqr9LZb3g7ePpQuBJWlh6sKaEvUO+VjWsSjkUn1EJxkgJEpZp1Lnach6nYiJx0lPO
tinjF8e5rM2wKRbxwa2mmVPKjwlzPWOn4pvn9p8UCEbXdPZOMvnbuioiijiF8zyJNu2CqopHdqfd
MgnG+kV7dXYoJjDAczGA0526U04oLgOPctvOfbHaPW5k0xLFi1PIsL3paJZrDh7hCR+GkaC6dhIf
EVhuZou3bezmFzVlzj6JmdQzBtnkCvFPNFRfzWL+2lvpsZ+tV7UbiDxjFJo/DfOILshLZSBrRnrt
R6NPsK5mvh8kWD6woL7ZucJYlbX5DuLzsunzbOUsfqukpsT2iV+saptJK6qEeSAZaWy6msI4U0zX
yeIsU4O3pSFHHGpsAHf9AYVekLhzv7OwyIXCwPXAwApeFi/PKoBLsl2MgK6ZoJplKV4ZPUI8LPOG
6tfZgkeGpbYy5scEoEFK2ANZqK5tgbycuqe+RgWdN/Zw2vp+AmlT+lagLUZOcszvo27I98PCVMqB
47oMSC+cCFccnp1d0unjbGdssmFJU3w1EhoxtzMMpc1SM4e10q4NmonYJBIbdxz6qi4ZqWVzFLZ+
ghVtuWuyW0NkX/rMfCniwttLZ3KCrjcCoco7nApgJiGvoyyPiGVLt9SI3t7XSb/1JCmNTfKdE+9R
lghNWiwG26GVH9kY7qlF3+TiVKxJ7NyRiwDcRV8gDffBMxLgxlruRauwdS5g9ZiQ7phnNbvMi/dU
6BtU/KeiEsx/J1Y51zzWRvN9VhwxBJ5rls1PbbiKCmklKUGMdhcZ1qaK7CczZrUoip5YHbe6SKgM
QSGyJ04V52XEPOXWYO250EMZiZl1zDn6PR6fVItyw6blb/LeLQ5h9ubF6jtMMPYMYbp7PcPGn9wP
SdhAbW5iNoIUjXMRE8oaRVfTEs1edDawNG9o1jnvQ1Fnt4k3PtYUwawfneRM6b+ipGXY29KmZ+yD
6BlZuWe8Tih2xaAQEiLiM8fweWzFm6iLiigQGucFgu+2SRCw2fsJwlNoOaBiK4jWUcX2ozuUwVb/
TZT3Sx5Pm9EHrLHO5Q0nIF6T/q4S1bYY1Lipqm+5QRZ8RzDDMbPfsoFBOlARtcnRvLtGs7PmUl8r
Dy9kZ30ZbNWCGsivEYVgkOVQEF2/Ihu8dllpp/jTcugafeuFCq7P6BNyLPWDbfM9jRCtPBdCRCq/
hTbJARwwDxp8uwXpK6mbt4VDfJfnPpRDTPiCYKxqWjm23S+qxV8P1mfCj3AMU1CPIlVFgGbK2Iwu
rzG3LozCNLu1hwjZOjTtQNKs2klimT1OEywV35KXagLtIKfpa57EbPU+lbJnr44P4W8UKm9Nna8A
FJut7DekwnHiih6lszKRM9FvQjIGd0h6r2nL7lpY6pDl7ieBFnRqDkMEpMsmctp1hq+t+pzb3Rve
D8qT7rxuYTYan22k5UWLJAfv1QoiSsEwtcxzY7OD9A4ZT47x0S2ij6VZ/7AiluceCACJdRyHFWkD
GFMidrnQxmiX+c69AR17L/IsWGhPH11nAQ5m+o9jQqKVLocrLdDxibBxa8fZYtnZPl0isTTtTqFW
YvchaNcyUalYxHICy/Nxv8kXOp7muYVgsmdcEG5j2FhHK8L0kw2Tue8ZyW9zUJpB05B66Y6JfZiq
5rvyPevGcYiFYBk+WwmF9hY6kDm0Dl7VCke5hJbM90lv3z/LpzK9xe12L5B3n/76uu4kCi6UV6w6
VcKJysTAY/NcvP/x/QOHktrkZWbHrYVOA6hiRFvqoTsMeRPf1mIVn3TVAA8fDAf5gCuMYf0aduS3
uCziI7KV6Ha0cS+b2jy7TRzdvn9Q//5sjfcMpggbyRR5z0DdPstcrNS1iaZTrkf/FEfGlZkPf3TH
5prV5FOrLKh9izlBk9i7Osnrl3wPKqveaCMvjmUC43hOZ29Tuuite9LGsWGZL5yKMbJZ5GhglA4y
vFmmhXKuqN90idrFg9QSEO6DO4jsWs4/biVRIZNQguaHGiY2rQtWTt5IrKr8Smjr9tjGZ5w8+qZV
+B7XNJuc4SELZyG3rmO8KWIOFxnrTRbRH1NsM5nqn9I0uuvz2DyQzrjn297RlImCZOE05+Nw2myY
0mb7JLUhsA3zB92Ir3OinS3Hkx9ElZLLJhseoLXHGAuqf9KeCkWXOqAlSiO9ddsTiuT40bOGq7ZF
fA/sJbOS+GaU5WFK6IgK7QzXdaXEk0miME77kyhTcYGhpmiIaHJLM06D1aJJmc597zLVfXf1dANC
ty/v9JIst7giKuzx7YQpjIcnhLL6qHrrKG28Xxyi7ZM2J3XJi+UNJkn8xPTixrW7mPyQBq8kIfAY
ZkL/zoH9rnT7YGauf2wpLVCIWe6TBe96G0YY0wwMMhetijutCHXPo3w8pgWAiSybASCNHdiYEv7b
XPOIxk1EGgrRohPydtKakEN1S0z8W5wcWnuo7k1aZTAkq5XFoJEfLjvsVp+K2Ii2jDfUVZflk9M0
d5C4s2uFLFA3aLxG1NTET3HJZWR7SB2JAnaa+9LULmRzz3pQ8WOGe2NHfAFYb13ceisjoqr3nTfR
dHMSd1s3QFMNuxt2PC1fKiPPjyCNIW1NjRG4c94eK/c5dTuW93Eiqp5fldSjfTuxDyBTwvyennJb
VhcVV69t0+o7iW3/uAxeTSuQ3dVW04s/uAibbJIsW6u48KvHh7qwh900RedqRAOTJXh+PeQ4DDyc
y0RmpMvhliAa7Dvzvb0I1JYR8ANGkoQW1E4fAJ8PAyaC40ardn6sKe87RHq4qqpPdlUAg55ydXQJ
QrzCqXnyZ5KtAaYhqGX/77ocCWFB/yQip7ab/OhTWwPu9ezk7FTe4wyO6org4tnKlXWxJnvZOPTo
zvViPJtzXD1aAj/q4BHZ3lgyeD982vhwT93g3NApiu57DW6yKEMWahE1B5Rd5g2GWNwJMrVuNA7h
DfNYf6+1ucyb9y++/5uxVMON9wTwd2NIRz/E0oyRlGaggpgB07CiBAgI89wAAekeBng7J7ZCohSn
nEjbvpLqilyV4AkH0pRfSGSTA+bYq+gxcflldHC9D1ZttGcczLfgp8gPADi2azj+HMfR+eCHwj82
bUHyBCBwSHHLoR4bRLM2M3AunbkWXKFTnXJ8xjYbxJg/1/sYLoD1mZDQdAz7rcDiEUiRQSA2B94D
3ChzPRHQEoXxFmOnlbBgmZxDd7BORcLTyNWyyNmQRtKQys5LjmMKCh4t5Fsi8Ay5aPtlecM4X26I
nCtBCvjbvr3zOZBtxmnGRN9k8atw4tWzjL+SUPmgj9Evetqwz9IG6WhGH+uhn8/vH3iOHheZvkrD
YyX1JlDtJq2WxUNZ3Y/07N8/q9DxYrRKbb0r6Rsg+wPEhfAKKZtAFDy5DtI2rXhVyDCCCrxUI4lk
RkA1hnxbk7M1rEM5zv1jtyGM1tgOHpjqcbCYBaGFRc+ccsCgf+KJq1PybEAeupoRQAofnlEhYqxt
PgHZuuUQYs/O0zw6rzpyFZCd9/UVwkQzqcNg1Q9ji1x1YrkG/TDdoRelJzUQc6J5mQWi16pPSo6T
rF9ajJz++xQAmabGE52GTvm9aOR0cqW+GIBeWcwXZ+sU6pRldKObqPqh2sy4sPof6cLVG9HL+Zh5
h6TmyDc7YjyU/RrBUPvP9eImuFdwq6joey8b51zNXPGkjHQ3dKyOHMmI1G2jG4twYrSzPmklRkqV
VaYIZAEKHjnFRjmMzIaVc1Mn4XyOm4kweLTUNJqynbkaTExaERsz8z+KwbAvY248Ta25dkA2rhE5
O9+lue9FXcSczL8z0TJv/Lx9GThLntKExrqF69IduLlTCObASXf9pKB2ajPb9znsQTsl7GAE9kWr
Z1/M9nzm2LmRc7rcC+uEYBdqCckmkSMfa0ZagVp6LG49whJU5KqD4NqnKOFT6UBtMJhjqFpuU2oS
0u1RSroLjU1DfCEyxyQ/tr3pJOlB6GzJR6lW/3x+YKTgBXFROzt7eqU1Z3Bao6UHLETTX3Qjzjuo
0d9MmkRF7tLCbdaWz1RABam/upkd38bTA/nV8rhk5r0V1d0B5QzIi9K7TQrcxpVNjkO/YtuqsccD
1jLGtlIytNtoRzNkIEev2MaEgFwGB/BUj/+YsRX7Te18b2RB2ICfPQjO2Rx8SJg2qk8OG8M+QuDo
WfIYqvBL4ZP0gjt+DGgOoJnMYLFWrEukfkzJbnK308y5mm/GMCWzmy2eUczhYbi36m+aZvjR8cdj
FftEXjiPkRzybWeHb61jfCdCHVZsuOqC8+YlQc+zMXyKa5kzSmuwnxF+4J5NINfEqBfPsVU8mTau
hMgJv4yFs2zTwSOcuKVLMGp0DRnL/qElNmTbFe6R1IidX4qPYRR98VvSpGsx10HpeBHuhITsGT9h
VeC0CoCFPTFkmAr2n5Rh0ofLKd/hy2M4Iexbd04/dmSo7MasfUzb/nWZOm7FH2NCtdAwdrKTEWRv
WbusFHsvpSmS9LvF/EyYOC38BAUoyYUsQx4p8/6QwP9ytm5UEMts7JxpfPXrtcXBRHo7yixI26Y4
GFVEmZ4EDrgOJsLsePmEOMuaSRyZkz0ysmc1lcAvdP5RkbxAsHfGaUhRNPsrnJOcwmab5c7DYsiX
2Rwc1gPPJsO23M3wk3e+LdqAvvO4nUNcJo5Yb2/jh0pnc9u2TY6tVKoDzWlaHkRKyVAcGL6yxs/N
GxIxHg+syGao7e3UTSOiV4Dydm9hj6QJNHIe910KcMAe+mSu6TbLM3zMB3/xDkQZd0c43ea5qYdm
h2p8uh/MS7oWkjS/WrYHTAghXW0GcVOLBMxa8x979zJWW4F2brsmxJyFn1KTOkDmUNakOFnBNkNq
kGeVtNxBzfLFRSL9nCaxunPi4a4ffIwHOjz6asw+YIJlsNqGrXMdc9aE0KjTg20wTx5NivgC3tpl
pLaz3aja98UJoSU4/uZQ+uqZjJevTo470ZvdY5N17l1NzhD83Hi/JG26N3MOFoXN8cnS+V2yDJei
F9NTwchwk5fdhyUywkssS+8q+5j6Cpa48MPD0ksfowuFUl3oFXkpOAfbnI6KGrQQYW6Vdhjnr4hx
5gbcf731nIfjtAOvSwj86ieS0ZNaku+9AeyLQ3N5U1TTrULDfZht0ezguLxi8eOIkWp9xJn+FcmW
vcFzYn60I3BPYNE3dpnpY01YVp95DQP36Z5YR8biJZ0X6X+q1mEHnKMXMVWfMPxaIF/G6EhV+gph
qsLgA1DbKwpGRnD8D13qlruq6wSjWevejGrzULoFURg15UpSG8RYoMnPkn3pyxLlggQpRVy3T6sJ
0X5lMgpmSvTuLFZR+Va5/atsTLKmwDKqyvGuIhmOGWqSU+vVdVDhbs7jSsDhAFMuFDs0MyTg3TGg
6j6uoyOwG3NTZl4elH0kgtH0ND2r3jqgi/nGPLoLGA8+eKzFB+HlKaDEBpekbtEfll26SZ35tsgN
P8iSkLeH7mWiaiZck3yIrOLgAHe8LbCz0InfqoTVrZcUP3NYUG1JYASR33QUvdahT/zHvlWwLiIR
b6LJc3YIUwPdFHCJYLAREHtGqxPtBgPeXlX2jCWZh1txQXZSxKYbxrO7F4n9JRx452LEEVBja3QG
2YmwxjTwMGZtaehmqssBk3K3g0iWpFZpixqajiCGbn0MGyM+C1wBbOfMM1Nw4h9rfDHd6pypmNwE
JrrU3bBk9AvcYWarccRJlZG1t822D4YFeZQPbv7ix+Tbut2pHNrP8L1Lwq2ZDUpzJNIsTH/MyYxr
ZhTfJpWZx95bzjKfOaE3+EE7PR+IJsuvbSZRKU7S3RDCGwE/yYynsDl4mYIUQCIP7ejiznFBrZTf
XaMMoqmW16qbnC0SFbkpCaeFCm8f62pf8i7dGSWlqmjZvFHPBDJuj0YPXWIy4ODHIwFiTNY6DVQx
dvBdVTFRdbRB040JiyCc8LUhzSErzAmPovL6U5pxoCLweBPZjMQNdEpglNdOjktkblJw+IxcuYN9
4Z89Gsb3iKg+mKjSNlViw4mSBiAvKrjUbsKD1Vg757M9FWRuUatcJfN1Y0q/cMqG7YnZcB+26gco
DmuXEla3sRKMLkXEBCRZtw2Nktofz2yg0Aq7A5H1Kc7kgfmopa9222IDdCIktH19HZz2ZmjCbi+q
+SKHKr8FicP5c7GIxbWh3nZoyTftPJHZM4BwcvHms3nN1jYcmmd35lHB2fxcm30NqZWYMsvUl0XH
9rZCl7FVZAHeYrrZoqfpzhI/T1DrAQu27y3bcIaAWyb9CV3MMbI7/BuwdJyGZAAaEi2jB86uaZsB
pZBJwY2N7GpVzYPeZYIyt/hZrKLazak7348KKwQ7jrfzCORFtdDtSrncG06pd4JTGFj9GmGD25WB
r2Vx29bWfBhmB/qf7eK5ToGLTGSoQq7/mAaONu07tzJSmCSm3sNPfRrjwd30fQMXQ9J2nycmOeQS
kzJQDI8RUsGnwrcvWcvr1lgpwHPTD3Dx7LQxfAKHMgRmpMg7W9ptGvmXcfKf1ZJ+szCPUBf2P8XH
/5Ehv35t+PUv3v+dQQwGO4KY8Ipnxk7WDKPfU+YjCLmpq+IcsQ2fvn/x/UPjemmgtTMGIHZhpyLR
BE3bnlMbRLGxWF3OjsGf//qia5jtuWHvyqm0+fT9X+qQ+yzuGLIXLgShYGS12IRZOzO9538XpAWE
FdtkZpKVS78OVm/8fjnvn5pFWYBlitlAyvr814cGXz94yH9/0Z2pQxMnfTWI1Do3/Hpgos3HdiT0
E9If0VS2Prz/3V//wGxCh2Nr7RFe6zZ/XK0VLTrfvF/4+4d4/WXdfrgOTZJS1jtwhgEtnIsVuD3y
+JO5Oh+BGlZnxqrQ8USxV+uf/AztngMc9/3v3r80esBudSSfZJEWrKBRtomyrDoldFg7mvBLcSBM
JDkCE1lb+dFXZ1Fv7/89W9+ZWnrtwSo/aCnonkwUx4aP5OFdZfd/XvL/gZfcFpy/31+uP+TE26/d
1//6Doqom2//m73zWHIc2bbsr7T1HGXuUA4MekKtQzEiM3ICixQFrTW+vhdQdV9W5e2+1W/eExjJ
YDJJEHRxzt5rf6Q//tf/vP3o/8c7VbS/unj+/Ef/cpPL39DB6hh4TLScCB+QqP7p4lHubwrlp7Ap
Vf1iJzfxoGOzswS1WIw89ix8/JeLR+DicQ3LlYZwrFn9+N9y8fyiQjVp4+JqswzDElTe0ff/XYUq
O7vshPDzI/gFUs1F0jx7CD6iltV1m06biTApPHnmevYbWHbsH6akdzZ/OWn/B/PMYs75qRi2lnfh
uBJOqsO5+DdBeVcLbSodmR0zWCe7wvJeOje9woSRN2viBzSm1bVi49yxjLRJ4dwCMP4dMhQqYsY+
AgEpD/3nt6T/XTi9vCVzloMrgsB1LD2/nJgKOqQqHJEd9bHAj5qQ/SjaSa6TRH1Pm0g8JkN7KPO6
2RuG/xUoAAGFFjsrWITUg8mdypTatlmPAMCyYLMm0E6gVsSYoAiYRHPY7wsDUJvKG5gShWdtcsW6
oa8PvQ5sQ/OH1//8iX5xCS2fyBKKqw05M8LsxRDzF9V+qYEEyesqOwp3EmdDET7gBGRCUjWhtITD
laBa3IrxoB8kDtg4bVdsF5FrFBdnyO7QQ/WHTHc+gZtx/0ky/otQe74ALC50w7RxVjpqEfr+5b01
dRNVvaOwa/j9s9ezQcXmccyFPe59+AGr2qXVPhp4h1y6sYkFu1zvy2NiE1piePH0kGoPvhj/8X3N
JqC/XZg2bjLBuzJniTFC47//PCKhQTOqK2TM8bFskEUZog3WFmkg2NqyC8iD1Rg07naSGfs6v38r
yOrbsF7BJ25N8pp2wT9cmL/GipsMIYjGHd3CCmICF/vFtzTWkoh1b+gORiT7nUXY9Bnr9paChXZ1
UR69JN41phH2VPZJdM8kAE+sDHT+7HCXEkfC2qYYbplJlFDeUYTqoFOfRsM/ZvkkPlVEfigQ81fo
/NT2YfIBZzfv9jjIi92Jk9mau0xGFW6OB4KGyLzVcgvBgD5twkEDm0BJufPGr3lL4cbR3GFX5/nF
rBEbVkV9pJv8ztSvM63PVP5Isj2sbzgmtB01pREs0cYZx99D9L5bEZCnPABt3ygzQ47VDmBz4WOR
EjDNBoYeoLLu/IO3Rzf//XeiLEkYvOR3j3lA/9VNl6WuA6K5aQ96TzgW/Mmb4XvnMnPdsx4Z1TFC
yb2KS6d7HLzhBnV+gh2TZY8kND5qLaZiu9HYKYOgObtd9aNKaX+OJSdobL/3Qc5nH0sPhf7E7txT
34oyCvchUz7nV6eJg9fMJq3v3WvwKASOu04GViq5h5a8183H2NHv7oi5JKiVILGBw3Irdn2frIr2
sXOBLBjBaLNglMHDckgC9yY9hwgNdM/b1iZWqM6e+RrbW4Ks67AQiDszgwfvPQyY25H1pXIv4kne
pxrhb10FD25UUJ7Gy8d6GLwVog5bzxMc3Wm0LyhHr6VESGfldbkL/Dw7UqQ9muYUXxu3iK+69XVs
deTWg/SvOt3D3TSR38AEtxF2G+34cYdrwabmEIy1CdDX30QXGkgNETa8+6ZMwivtgDWsCv8pjT6N
Wt3CflIkZ8hpRJ8NTpaSha6N4w3RxyNyIIroBawQOQsd+6CsjgvhOREDgtG8kEcm9mjTCMrSi/VH
Ou24siEfXdg0I1acRgRzJlrypNgllFYOce19ZF336hS5c1q+IzshmgjwkKS3W7PzMcS7BQDoxCaT
lWsPuy5q8iNZjTcqqtlW4fK4MKse3ZLCt2qcM4ndxiWQcfiE5DB8EiQ3ELtR3gzEcXtNK+ULWkyP
kdnJ1vYAfE+3/YtV8BnZso23XuNq0alsIVMaLzpWdDLHzfLJtcPomBsVTtui+RKC073UAzbC0QXg
0SoTzbI1gDQjqZfoO+qbGmIIpyNY14bRfDHnQz0K4+D1wQ03GTn0EtRckEuGWWd4jvoMNaElw4cB
Eu0u6kwYK60gbNauEij0xvSYg0989NgVhWEUHsux/RiqcnxsU40yXJO+uXF8ntrGOExyMJ5NUWoP
IWFoyz3DFPcMSt3JljkY5jFbwZcBy55MR6LP1Zx/rh4svwqP5J8Eq+UuAlPnjz/EFp8DpaGzXR4j
eWTO3i0Gemv5dFmeDPYn3KBtMLduGjq7VBEuVfi1/1TNB1q+hCShj0Q6zF1q5fzBCIarWdn75SFT
ZOSr9fJUGykkLRc7k67HAFezYA6HNcWaAUZ7Xg4isk5BMk4kfPOMwBHtgcRLbwWnEVe//bgcGjYu
ENXHb8u9tHKmGx8PC45kbK47DBfE88I74TAQKInPDJgEg/aqbpsBbUwk5Eoheq0S9N44MYtHN5k7
SYPbvPiZ2jLBThetyE4REpY3InsUGXN1jzcVq0pOvyujkB1YajwQ4NJQRCNxvGnhqQi31m4taMIV
nXsiN2Y+tFNCOwH2FZKB1IxcxKKji0c8uLRq8kzzVB2liZasLU2F7mj4luSt+0gsdqJ0UugNtIwr
+O3jGzjjM6qZvQoomdiIM7LM7zAfSfaDrgVU1U1wDdMM53ex1dCkWW2fHK3EIrSkbyy0D9alrWj0
wt6s9rGZyK2vJvoHGNBWLpTQPZuxiSaDGIiyiOVRFOHvOkMbCoreZOSiZJf0jBOV7thruZ/oaqPZ
yjYpLm4AkemXxmhJ9GXwPQA5XGVV69xyrQk2mkc7WXRAvQq0hNqov0aNPa4YuspHO8ieQtHfPVLo
t73vIhae84lgZ2SbJAFIDT8D/HDY/nE2EyIzjlNWrXB9GsciRgIRRp+stm0eRWNvonKGy8/WxClx
jPvItVzVnx2hFU/MVLeUsIEzGYAZPPThRdl9uG+t88AiYg94kgAW2uR09eaKXT98MdFV7Eywei22
oHXbM0jgjN6YE52NGt4mjdvpQJpNeZCAcjte4N1PphdkauZlsY5l2WwRwJEtaJVthRtqbO/Xgawr
IEx0Jfn+HoneJfzUV4+qmGBAC486BvQ0ciTUwUpoFmsSVQtL4X1GhNPKdNh089HoWaROuRkwQZOo
k5Fzr8mv+AdIHHHbbUEg0HoxLUYd9MkhRIgxGKTSB05/gcpmyGy6yRajTh5pnybw7PS0N70ejAcn
TOKDERa3qaWLw4YMA2CZYcahJDn14y6Iqavk1CGdwbsLg1zFWFgvsT9uqJvPYiCpvSFwQXg+5Hu3
7dRmtPzp0SmfKiuSJ68OSVouBihNLe1/0ThMrN10hk9N0DIZ6EwEMnkQqWOfXGw3YRStaW/3Rzis
1qkgEWgLjonY+yJ3L8G8DsDPOzRWdaKyZp2g/4FR9ml4fgPCFW8ElKOD0RZXfC75Tbg/AqTyJ88z
PrOooQlrVT9gA+JVFRRQtcZ9kK2hTtY4AbahS0u3NOoPrTKGZxq38kx6ItOxAylo0mO1F81QPZK5
m66QJJsfOYLd91AFbx2QFoxYCN9ByYcbKonk5c3aBrP1qxOpfBW9ob1TJ8Qnhh2l4dK+lR2KSVTA
RGyPKw0YZxbbjzKC560hFC6K/Eha07hqoNtvFEEGK0d5Ffgi3rzW+PVT0brX3Me8KejUrKyR3O6m
DcXVTeP95IOpDdx71yFSC1NgQUYzk3wcMzggfXkvZ8l4EyPi45ONWtU8mDjQkKqH6XkAiLhxo9bD
79Wty7YzDq5RPiRVh2q/RmihFUeYtN2hG35UVpZf+9zpN5NX/V5MjrHqfSbwyCKUYiqPMiqptvoY
IZPcMKjxxNnW5MtDCIVc2PZJKAtipejvMRS23vBJ7+YQ5ZGPEIcp6Vparh11+sTLazRQstZZJss9
VxA0ZIOYqCnCkqb7DWBjwFU97oaBTvWaccXd9YkNUb3cepCkL0mH1WSqrHjTourhMtE3QLHCyP6R
mOH0iMhWD5U66o3r7CtUSok5Oqe2aHXCKB3I2NQqVt0sP3a75N72VOBLshiKqjyjvVWketxpX9A6
qTCXtPknIkZQB4XuXW9JkQknusN9mdNWwULHuEGYhO1Er+0ofq/giCOJVNEzQX28udH46LDvrKEs
FjuJV3BNzjgg86YrzugtjXtC2MCmaWOmpia62bWS9w7I7EELBrjx89227YYLMwunuMNE3DBHoWAe
Xto0PcYa3DhkKlcnC/pzYVt0w0bbu7JM1TdKj9PPsAweacF1PwyF/LkWV6cCTqKb9PiqNANr5LjW
2YXWtRWdfhrYxi2PhMhe8CrjXCwnA35YEhYVVxzPLZZ/1RZnHAlodVMVrJPZD1i1frFpBQ4KNDj9
2VYj6fYB2ySz0rmred9dUj92fV+IXWilXyo2ZKTUh/5lubUcVECaXy9w31l+rtG1FKZ2dtH7Ifo2
T8tT6hCuWdlo+2Fyf4cSAG5bjHjwIuNkowX640BUEYHQFOg3YUektWL7NdbZKiK6mXgksoXfBcnb
ICxuki3dk1k+DomNcpQEhz73imeR6NahpIKDWHwsnpfHWos+j4+8aV8XhsZSGnffNAbVM56CtdM0
5eNyz5O6PNkOypLlrn+gr9PsuIwzkM9pCKnXKuigV3DXZjDzGBPvGidVuA7g9K4qqi3HEvUn6aFy
uCGYu0BNK198/g+mjWclHbRhY5kezLntRM5KecGg9iq9Xl1k4xxx16iNKfAuE1cvnxs4n88BKmiz
5g16DQmYeS/Ygen+ltJUvyIvgZ+Pk231Qh3YbuQXh/F3bbkW3WhNe5C1K/B8CnHqp3xCPj3fVwV8
D0WVmYaojZIjn3BhOM5aTxOa2RTRgDb5z0ZLxXYyBudcBAMKIBZ2LWI5hEQccqRBiNb/6z6UCzJS
/AE9LueZKXPEeigRRNnyYCNDLValhd+s7U6KH9GZdTkJkSD70rQgkHuoorMiFXk/1OVNByi900Pr
syZQwiRKZBvWDcchsyNwZw7tQz+96G3yucrtr14l/DMyk4NwQdjh6rp0JAHyxfpPoo9u7hTeKqLd
yBW+s8I7RCSCDiFvdZQmr53SzurJZocijSWj19DMDF9Keq/rUo8+achcJKkx6ygK7zi0qQoYR4M1
GkHhyOMacnyq1P1mTeaHmtShd7pXLQvm/t87bLppYyMzWfv3oAA4glw132cDEMMA3uSqxwcma7SV
ZoMZ2/0UzDNMYtKTpsYu0IsU5UFHWQn/Vq+CxzizPdq7rHB13BIy87GD90Bmk9G/kF117FW9qcsO
NL74yNtn1vkw/Uq4W9PAqkZWSh4jGtRrC0Ifds6Y2BaN8GWb31QpQ0IScoJCnfYHroV2Z1vxB8Bq
WFzKQXSITzcriGZhhe7A5j5SalvDz99E1JROah4ulwOgMrsK7IOM3B/1xOckR2hfGvZROo0AJW49
zZ6bVVPFa53gjpWW0blwTLHrQb+tYsi2GxRph8jWnrXZ5pWXndrCvfk6uC2L+Lm8kzrrMnbehO5i
W7EddFQ1Lh5Q32ivSFaioxhXWFqhjHdsh0BM/o7Khf4qbo1JY97WJAuBJi4/4ncjmhGLIoWUXA7p
bq4gZ8XUfGfgeGAYClaFobsPjuZbq6xX5cHA69pbg4ka39J3cnCtN982bm4JAiRsXCqgaOOyJDDZ
XwXGq+0Wn3HBJqewYAuMWxZlr9tHF72sz3VZqKdYzauvDMdqlheYC82rlnhvVYlHK6zKD7ulrZ6A
st7X4BLWdkdqVhgg9obF+8ymPT6bStILSwwKZsoIblribppQr24N4v1d3WhvHcNPFrJrj0bowUXB
9OV4RbUByYbGpfJowNGy30/i2aVVWeCkrFVRPIV4CCzSUNI2tlcgpBSbcpukD+iCBfCWS5cUoJ7b
VyEbcRGwvzdcwjV7oZKTSCCKWc6BKJVJWFJSlWupie7oWs2XjMLRqncISNZBSzPuMX5Z4sFIpHoM
KFBnmv3oRMfOHMVHIXo0i7SNzwBaxkMksi8la6l93DlPYrKvREqF5KrgVMBchdaic61d3HfNNrnT
D1UHLUTHSZW6fMjL8EWhBNEmz7nwrXXw9qkn0aRUW3Jut06UpxvVTvYZmLO2OqoBXZzsFL6Fed4A
V/rqjpZxZKEAOsbvN3HNu0fX+uTYuFfyKEMKP77Bfeg3iJUBRo6I5Zygws8fkvUp+/hJaiQBZ4Of
nyQ5VuQTrkMdcHRdeyShcU2Tz1U+dHl9izUSmenxrsMYbcSKbAH0L0l56OtSX3uYf1fUJvomBtua
T/3Gn4kOcHCZN1OVk4I7vTqWA0+e0vW0Xm5ivp4Dsz1jFTbFF6cli3AQ9zxzd1rcmymjEID8P3KH
C/aUBaqbpPzqTMlXRLXOaWINiJ1Ft0jtne9nIA6HIAyOdkggeKEP+amaD8vd5WBKwPer/+ufvcL+
67N75da7sQ9eHD3by6Jfl539rmKy+2oz0e0taSMIFLP40JUpavX5CVSmTlNOVkRpjeRIVsjm5ubn
cugi/BXj94A9uIGIgsUaLII2PCZaytLroS3o1rRh95R5xSWGwX7K0lkZU6QfY0qQi2bUmKHbVjtN
+kOdui07Tc3ZqrhCYWIH/c73o+nZK9MMBjx0Stn7T2pfAep/CVX3WgnH2P9MvR5wWA1VpZ9HOW2M
PboE9dJWtFXczvkkhpTcQm/M75PChecjWsdbiQAuPvWGM96CMURDoBA0ABMCtQkgsuwSeuuBwOOt
FXxxLZWMMTtOpqdR0W4QwGgDJl/AcmSQ0aQdGLiKIj7BbPzOl02AfKdZRxOJJKJnLJthMX7W+8a9
9cFk7AHvFGwU11E4MRtXdc4OcDQ3Xe5Q1k2orIDTyh8sbI4O+oZz2WbQNYn50UTm8iyALsYAXECQ
7u5M8Wd8/BXSP4oNXlhnm5p+2SVOsptBOvtb4eLnVqwRjknjd0+uRrwb7YfmGyGb8Fzxu0yN+TLL
q/f8BLKDh0X1Lc+8c4Zd8aP1qN4BFOxuQxqQZITZcN4EbAsW4x9+QY2nDde5Gsz3zg+ebC9UP9IA
Xj32QJ0x5iHBAnTJ/KhcVWI8lGZtf0UwT4BfY/G9CgrpSRs8uwMNHVC4IWF/Um1yH9soQjgDdihh
aq3nTvspY+gYDZAnE7QWSnMTGKU+2osS8mjo1pBcASg0QWvf/NLH75XkxOLZrXZRFf4HKALmhs3+
70ZZH9hQ2ke7NAhLUdlDLDt5p9g2R7QxxZOMdrbYwS2+jqohSnC+p0racW3aqFtDj3c1pBNKG7MF
Zjtm94A9wjpq2QX7VRquiRvI9ybmRtsbI1Jhc+1p8K8jHPxrVOXMQ5r9rQKJcbS+ZEPT3MC0ymHQ
UHEJ/VwYBSfGleaxjwZtVxWduvZVenWAiFxIWUZpLYYz3cn8yJh57WTUPump/RGbLInNJN3ks5Yx
EhCp9IBJSg4kddntc1szGdekUW4GZ/qOxKs7YPUlfojiKqyRINvZggbuLCCMKlwH0O/qq+HE/Sbq
SX/QJrHq47E6tO34HgQNS3R0d7elLOVaxp62kf0sxUdpmMUuy3OmsMb5bBdxsQmKwDglIYLd2cUC
r5lrbKjoevrTG4KsjDzdHpifHI8k4bAHirtpl+mtuVLOiMJQtfo+9sW0k1xgDBEJclQY2THV4Trn
+YFRfXIbRbIObaRyFC2ZXs2FMifgIvmu2vRhceAEE3q1zPaJA0qBz5pMaVUPtdYa30e3v7mZKy5+
DLqD03saw+xzMjk9emUbsXpk37Kx/+QT6vLYlt5FBQQAY+eKAXDQsolH+8EtEOzHOlTnya8f0KJx
adGxMfs23E15GZybsH2ebFgGjvW9NIZtZukRmFnSlo0IZAE20Xmn3lCZ1BzWx+m27Q21Bxvvb4a+
+Sb6MThPGiFcNSlgh+6Qz6BBpJXtNSjxKYLfU1voDX3pWHtjrIyNKIhvXCoHc+7XxmvKYBbtHSrV
Z8cuhmoBDgbgRczpME0TJbej3qtXnGWp5TWknnbVaeziF3/QwxuOEVRHjdzYJSb0YXQtPGNFfvVw
KbjsIl1dtw8aqcPByMYzoKDXt63YTzXbf0rFxSdGe1bhMAonI8q+NNNxDMNTa5jhzdboNbNIIlRM
VJ7AL8ZKSNF5egxqhkNS4jWskhovqvvorygGDNV0dUxPHogajXeSTQhI+4HrYuL8sbC1zwFKuXOb
u68IoMp9qeMZlxVxmcocNww8/KOisYAat25HRyXSz4MX/eiMhADbJNIAnjyHg9N+hk35GUgv+iSc
NPtA8hWbcAD2RTUFR78NxjXSetzqtMZkZGPFVF2BmlN0NxvVUlGw8Isa8zL5hTq6Q/5myii4kN1R
rsdMd7dJ4RnI2Wufi1CLn5DrGZvQGYjbMCJvL4J9ixWzG9QhZP9/XojRljva55w1o9dQOIKCiRTf
8csrGRPtaQioms7JUWFgvwFcag+MVW9/ohxycsKHeWkhKxq+ulNTX9K5+nQH6htQabAjTY8q3GV4
pWkSUzgBTN0x9Z7MUJ/QE8Xd3gyRfrPcuBjzIcRpgzyuPWPRBSIhHMAUtKVOALauLonY9x4P2N6L
EMVr5ZlKanoGLozVpdd+TzwE6XXrFXfDdLoHLYbM6LwLa7TutVbZ94mif9MTCyK6BlK4rC5ArA+q
l4ItIro3zgg6SfaJzVhYN3I/Z1NMQ7YxhbNzmhDzSZaJQ94qat4Sg/950HQ2iOlwRUo6e2VJkEuI
xhs2uh/+sKMy2bWBZZ5skThHt3lL/ZzOAQq7ta1iCNP2DGMGd8LNKvGnUxgXxdajZLFCxDeceIPD
KavpCqzcWu4GfLwHsqNHc61rfneMqAtVfelVh6KtSzSNoPZztBQr2GyI9HXP15kRi/4WEE+1I0SF
lkTWvOpG2B+y3otGOtq0mJLMgP4DTdNlSI5r9bA45QixIhl8HnYSfsHoUOKDArc75qzVy8bJbmpu
U5uDrK84enTfCg5OxAgfZYh6SG+KH4L5lgq1OWUBs0bT24c+QbirQ5PrqoTHvOxq5119wSS7d1jG
niscGlv4Aglg0ZSdQkBwS6XYgbrGa1YlTJOmEFsyZkFkZT4mw2aIDn0qrjFyOLcmwdPtY8JXBN5v
xr1pa7jSphib4obJp48AEzs75NR9aWV4BSMj3j1jyjZBb8OGmuQjXNiWdMK2QIMSD+uaCIu9WeXa
qRDJF+Jyg03cu+ciswgAtE315mbJivX+SZE9cK8aeQ7xe519q9U3M/pshcjn2xiY1X708EZrgX4O
6Bu9D8LfTHZjryqWpDdZ+N4VB7LPcrjbQjapTh1LPcKY5Ne4L1Hep3QPWIRmZPKxttUqeps6lZ19
Z+jWKi1r9x5l7t4NmnXP2vUyJNQTulQ/SVmVD6XIgaVVW9BwxQeJaFhT2m8WzrqD59bjvaA8TWnh
HhYGxraG4tJyPSxXhieKvcmSY1s0CcFjaeodSTDjd+6HXPF1/GpWpVg7lDP2Cxc2Y2eKD91bCWNs
1iWlMvpQX7qgQRPLvEGqQlZd/EjeaYBjVc7o53Ts3XZUttj20e5ct2H93MWpeSxzKhXRAGqiq/Lh
DXPCD60m/TNKErFnnam/4qp1N9mEvWgZhJExO4xzrOmsofnWI0u5AvLEYdKVhIxkdDarSNcAhynr
OtXqLcjz5p7Bdr4Ghv4Wl082/f8Xm0DKOzweKtRZKPdB5CITcJGRmn1RAOOfby73DWRNf9yaRoBm
y128TMiswtBlrmuYEsLIPRqmSxgPcKrytByyrP8kqzjZDEgwFupeqwo69yIRmPuWmzFtbbA4ZBey
K1sO1rxTw1eQ4wDhFgw3Zo+8oQDOTx7lvmNkJ8eimEy5RHkx3rb5doaHduVXWDCRKCRHD1k/CWjy
z4PrhGQ42uVZwtA61kb7PSY6fRtN+OeRXEzZCbtQdlpuSWJfGMPtT39odLtZH/vHzUUfu2h2S8Vo
FOA53tBXLk6SSes0zYfl7s+DhaIcSBO9Wmw9f0p9lxf846X+67EKE+WEReWQsgGbiH5JPGwE/dvy
tHh5bHmBeJHsLm/hlxeMC8RZiBnfFiVubvd8ET+Ft/ksz/UDDZYqooxN1hkY8pIMDkvHJp/eXX5a
bv286wUaC1W/Ya3EM34+vpz+Xx77effn81By41D++cqJbyXUDrKWpT1fYPDzW1zua1rBNxHW/omL
H28Jeegnz6xMCP2BbawbK0WQ4cb7vndcSocvyxM08yseuuI4qKGoz64E6L+8rpoyrojlpoexk84w
f1luycCpQWg1334+tDzuzE9bbtWuU+9HlR9/vtzy+B+vSW56ujIL9HOLJpkKXnOKZonycms5LH/A
jq3hFWvNdVi8uDQ/j00RUMHt4Grgm6pm0HV9Yl200rHOHZev+Q8N9s+vNYl33fyjWn5JQ9iWp+XQ
zbdMG4pAOYXBFkf+gAErG0465XmKetz9eVgeS4OJnSGwzShuPIwSCUr85YNg8U1Py2FU2Az9GPjP
YXKyVzfqkDqhFwDVk63QuVQzz3ELv8SIq52yi2JFEA6FAXjzTqr2hmuh2HLumgOhg3bzHiDhwBRt
79Ky/J6GwavMsmcjpgSLz2mklb+idA7wz5fIDlD3D+TWEnSyCWVMQgU7PJwy3WsS6g+pHgFQG2G+
uOx3aIS/2jn/YdrMnUV+01qWf3JGeHVZTe6fF/j72jCuJpfbChXYNfZxAVIFfdNL66HRI//im/4u
mOZic+hdvNgOToo3uCJxZKy/UoujV05jdIUALC48vhleEE3Gqq6bcdvAS0vH0qS6ibEzScDHstI+
erZx9UwTB3V7Heb2atukq9qGUq7cswkOb021rpuRgFE7bqy6/WQm1SMVM/g9r1L4chOMzrfC+gQs
xl7njXus/fgbo/WGJiCfx4dcrOF2BMX3bYIMpZkpXzeNWWd0nZVfWK96rz40sRfkvqwH1XxzGvos
o6u0lS7pF3h1PK1nJIIZ6GwWmMbD2SJgtdma4E7Mmp7YtsKyrr4XfinDMmHrkciV1IdjjtgionPT
pewtPVJRgUav/ZGlfEYcsipUsXaxmRNiSTeHggzofqx33dFsSH9EjzKxdZMwihIHmKi9AvTXbGt2
YicP2IXmQ56gr0DmTJDQP3fle27PULdgZaQs8YvK29Wd9xQ2tyyHAJjDsDBhAuGocNJNY6w79rRJ
7UQbll80Am2ag4bce4htVkNZtnSsqErqenjFN/oyNjpgFbtp12gjnilRXfns9aoYQxTFIfsqMqrX
mFDlKrImHU9ihpvO+B0IezNRJ41qGtws8I8m3LqVlPrBm8BGQY/bwykrt3YrvrKBqPnJ6rLacG0T
W5z5+Ya6/ArgF1yksYFkVOTh17DoxxWa6A0KSW87WYo0q1Q+Y87+7tnexupPBZErpC5xjtsKFCyO
fEL3stTbV4N5MBF5rQXKnZ3QynjXBM3wqictBCIc91tWyfo+CzIMoGXeHSKfEGoAcOZ9GAtUSSI7
T5i8Vpj7rPuUyfqJrvpumrcNy0N+jKGy7eWzyEaNWchytzUuTN0jODOdGnVUUQzxx6RcMPm6OvrW
oO5Eq5R00D2xo6+IoNPy7gPq4qPLJnGVlxk/UCNUFA8seDK5ScgRn6A2i+zJtMkfDXCd5lWUo/Tx
WPFgo965aPzQtaBXMmijUZmou/swjNGtK6JXJoruvhya4TQMtXiB7RZ6vFJUGt9Lx3DZY3n9XZk4
aiPhMxVOP5IwbE9YfMPHcE7z7dOdUXg6Y1XiHpSa5p+JFj77OJUD07iQzr1yOqs7l5NFj6BpgT6q
Z6Mx1PMgQ3zMU/coWv0FHOe3AAInfxqpVY9G9kAkNMHYQvZHR8YGowaBnFUuh41MK1KoXKw9Zm0Q
OkbhMM+aM8LvD9Y7MZw90HcdQguWi2Z/UdFbWkQOq/8eFl09cBX0d4QeMIw6PPTk17F0KlgWErhZ
EphytfTRvGYEZkNUm6IdKVNQptrIWlPFngk4ah36gbyY0nwqu9lkBvsA8gPXda59MobOvhqNM8Mv
08M0lRAw02DY4JQosO01s1o9Dbbow3+Mif6CsiJ4aSjPB16Tvtr9eZxq94W8EsaV+FMqx/7iuWNx
jTT5vKhuyoqqJFbQkz9Vh87mv/8H/f3sGPibltxBdaUAfStd2kL/1WoxdTrwKWUUh1g68aHvaHrP
RNsVmsFXB9Hiy5DW1aaaxp01izsGuwn/4S3o/+b2cMiNwTgiLSloBP6a2eJ6QdNGCPoPqYbcyWux
pvmMABoW5A0T2Xuisz5HEFDsAHsFN6gqa+iBZCkVebeuCZtGGecH51lsKjqZPhATd8dkPx3ZrgoY
TAUYBbQw//nELdkGv5w4RwmBewIdvonq/e8ifNwMiRHlAyfObewtoBXn6HfeTRoTsvc8MfdW5+Sb
Ofaqs8eApK00fp+MgzTjr2E/Qj013Y9hW0gn+Grr4g2cy0jxx/qBQMUyGb9YAlONeYRyC/8OU/g/
UOj1fzM3cNZdHReBM4doWIvg/C/mhpFE46SXds5Ql7F0hw9OmFTNhwCAECOoPqLKgNHtkyUyJepz
Z4cMD+Y1IpZsm+u5uUXbf+mdr1YcVYfJdj67cwWkjIp3fnmP0VAU+6HIe1LVAgsntHkzm6T9/zaw
H//PaU4W5q2/XLP/ZgP79AF/Cc1K/vc4pz/+2Z9GMCnt3/BscRFbDvYty8Rw9KcRDBnwb8qwDd1B
ofczycn9TeA+cBSOIVtyJGXjXx4w6zcLdKfhGnMCCsOh/G95wH6N87Cw3EjaDcKG/aX/mzEIEUvZ
oqa3n9A9hpusisdj3YAo8sVMTU6zbWpYNIh0kD6uJFqoJyZDiBzZDPvX+n8Tdl47bmvZFv2iDWxm
8lUSlWMFl+0XwpE5Z379HaQPuk5X9z0NA4IkS1UqimHtteYcs7BLsKTk/5G8xsg9/v23LXn/c5j/
Wz7Hx+QTPp0DNowTAFJVNtCcAfC3o4fLt56ATNcfiMFZU+T6JXEEznGQuAdi5R657j0ZCqIblJ8w
G2YJr2UqdI5h6EHJskM39mGtQ81nyWVEZ2+ifJajRQ2n9MGt9bDFMIDMJ7MDEOl9/x8f/2NYzPLx
NTI1ZtcVKMIPDiLg03HPxVV/TM5QfKmmPMIXHZEWjDSApGFKDV8JnDtC01brv4y+bO6Nop5S0wrO
WqCHZ5VJ158eH2YLWxDYZzfKq1MglcyFvaHmSrch1fah6+on1VLrE9QxohFTgJuFtFCTJo//8TfN
m/z9hIxZy7FUEjUkmU5YEZWPfxM9Sz9ziCZ4sKNnzGslzrzKQl/Vw9pXGcJYgWKcY/aPbRHbM3e3
BAysBOOZTIl+x1Di1cYEc7JSbevMoRO6/aJS/azVKNafzIT1lZ8xgXOQPf7zR1+iaf7jo3PsYO9R
OKq0D3tTVmQeojxHfShoZaQpoicgCURKV0wF8cFZ/hJPTYEfjvEFx/zwtYCJwnjVMAS1aqg47jKW
Gfxp2GptzsQ/RnONp3td8ieciG66CCR869EC+6tWWYDkhRoLiRksDqfeWBY6pSjEu+/lFtq/CqaH
qQcT5baqsUtSRjF6dtwynAgD6YNgW8I33Im+yPeWhusBGWyi5/gwCY9+FJ63wXOPjEw4Cp1I/8pg
wJmnA84Fc4vVmWDWTfqoVSwv41CGByMUDQMVBkIeWqzez8evDoKkld2Hb53IWwoiPXE5VQy7mmCl
lR0BKqTt2N2We33c3QENAlbCuPWkqSoa5NI75Iqzs0tQJGgkV0zNXswJ6mc1IAgRio5JDtgMi1VZ
AZMsfo7m4BzSsP6sZgCApsHWiTIo9gb1z/+qHf7brmouESEqNQ/GkX8/e9hYrNvBCtSHUNtzZ7WY
EGy8Ah6ebhoX+sG21GvPfOKQj/VrEBqaG6f2BA6WxHqa9solyAk4cJiBxcCW0VA+erGZOxFEFYzY
Yyvn4hiZ8/bPu+kSF/dxNzUdzh3WkgHofDhrmEJaEXwk5TEZDKSkGTyxkL9pFuxw1YS0W2aMFksP
RQSW2uwCovEYivi5dkhbZsJsyvD3Uon1NuwmlBesyQMo0GWGCy1o/2cA3X/Zyppia2Rjy9nF+/Ec
3TlOFpfxoDwIqCnvcqR7N8Zfwz45B23erm0bgEOE3AXHzVkhCv6s+CySYrs5/PN2m9MNP56ZNNDY
lm5LPo3xMZkKlXHDpYlvCfsh3ntFP1dvSRCZ5xzkTCBF+yntvsR5pj+HGNN8laVn06vqbdmUIxau
cOwTXIgz4nts1yzMGB0eihK5XlUrxiaMxJkvp6cjnaEPx+miktjRxXp+zUCj9J7iEI6m1OvKKuVZ
iAwPWZR8juJA/CnI/hjN/9t18d+XE8tJGD+ZTkkxp6H9x5kMf1HugJGXj3oIf+h4OU49zf/VVOGo
SyLjaazj3yAKH4zr4HR5A1Ep9IEUenwIwbUJ8j5w8tGeqkNAd0ttcPGsJjHsME2JTSkyf/XP3435
nxdyy6K44JrBP8tYyvy/XciVIpKh0Dr1sQQsqGnY7ThJ7yZYO8UI3YhGubbC5sdowkLm3lrAxFKU
6vTD1U0bG3cFdKAL2/eHYXdoz4I4xsOVfyUpHSaG5EvBYIzlQo1u/aTRWjI7DfHvmwkbbS/REBB5
iGg24zcwVtaOASuNTVrUaOekVq46xUox543pWQKtI9TyBFPhKZ5r72bOIrcjuL1igJITd5Cn7Y6O
b3fgqmDfGI3gDs/Ue1b7xm8RtWsyhJUHEJijFrWokyPlWXF87TUdUHArlPRHY46EmWeVNOfEMQ0q
lxmpDVIFnO4/b3d9Pld8OJdYKoeEVAhrczih/PspMEI30NKJUx4OCoZpbU3dEyhd/ERWhetKmMMT
gON+DfgmOY/j1K6Cnl5aTr++E2m1T6XubdtaB3So7PQMN1irNWtDh4RI54LBJ3hB34b5UvivLUYw
T7PB05ctuS8ashevoTbMRh0bmulsuyi60TkyX2xboJFXT5PWqiig4PSWo9df1FjfTn0M2DHH7obO
fu00KNaCFvwa18FVH1l0KIyYHhahMf9jD/0QF7YcUhYrTFbGOtvL+BiWJga17UxPVx5kD73pJWNY
uw0+A0QCQw2+c2PTsUAljAhzmUEbIwCZNu1XsU7mweiRhKgV4yXTgFD+83dofqwiTWlwTmPhwNKd
CMaPnyxtQAHN4dOPfo57isB83h0DeRU6d9BK9plsivMgQFsJktY2iplkO4/G0Mo2STVfdt+C9vbe
GCtj1agkncFQJTWy7eQZhu0Fa5/AlGQmO10FlqU3kLLieoo3DQoIcHV7IN7yqdfeepProugnBUOl
qe8BMX0TWdIfFG+ViQm1yuzNA9rnr4ek2MHro1NdIpjU4eYYTP1psJrZWs4mmBT49OAF7QoTSbBl
wAptSQejH/gOINxUDpseaI+mKOM1jr9F8dieod0VCadmag/C7HMmhWTFbDtbq1Ydclx6cn2FKlj3
UUGpNVZknaFzmJNPnUH7++evRCVC78OBxXJJckARIqoTsU0D698PrMmOHasMkcWjBsyvqYBOruPw
XRt0dNa5OBtG+TP0hgbiy2gfmigkwzwLXpqJoTGBTFgNre+zS+xqjK1OGJs1TRsGYZSNijxAn7KD
dd+MDe0guHyR+R00EGubqPNIcqbdktfhtm3i+C6VL3gtlKfYG17hyspLm98jJ77JDlUcG0wyOq1+
hK25SxGronE2jOCp71TzOW3EMdb8FoIlkF3ssEMXDlubQ3pFXlV7yUb+pE7H5JYTXtY6vtxwxYlO
LQjozZA8WWGC5yigSuogqEI8ZHoGErUIoEyZNl14WZGomg4YcuvM6tGUxPipl3tq+4AyfbRmBq0f
et4Zc7cr4yG+GWXvpnlMyxl3+26O6Crg9ULvlZlb2IOy92MVhXXvPca1ZrbnDN3wpimjN6WHoBHN
yKLKyd0pBgFLN409LZlq5gEM07Fd33w89SuaJ93Oimprx4/VVj6Msk3TeyzGwJCS90FagcRTshoo
eq9l8nmsFOXQAn5fT7X0XXNQj10pxrNTkOdIAE7tUA9UUPIeno0JHsVedB3tPELk75iuNqQ/JkIf
91kV8Hca+nUgjUcYfJpkneKgu2khIUoyrpVNp/XazIvNSE9vcnfAKwlt8VeEwPkk+/qadszcTZtY
tqol+GYS7UPv2Xv4epNdkVo/lUjQhZ/9bxOab8NDqhR1jnbHLvG11qZvGb6obTQjG8eMnj1rpUNn
m3e98j5XUTDdw7ynBZ4yolfYISJoYqKocwCEtGgx9/9ER6wy0gS7gvFHIrTIDzls4hNfW7gWNuNa
Z1T2moG6I6nJMRAYWKICKYOMEwxeo3kvOFT2Q0FkaLFh/eOR1ARVO29/2UpOQERVR5dEGdFImVoN
Cqyurx788GtSMYRO24qutU2unTO6tDPKNWMGJialMwJk7dOLV9SXNiTgUOr28LBqGBLE+qy7jD/L
BOxzs2lygvMnHxphPmJzAz2w1ad0xMfW3HQeqzB/ItFEia998jsn0g8nFGhvBVu+w2dmiPBAvTpc
Rs1jqGPM0fBqhq21pALnhAxxQGjmqTG7dtdXpDTwVHULZvEOvNFmNZHe7UaBTE5VUvhubujoJ4mW
H2w5fNJ511lImdEaEPYb6tAA7t4e93uD7FCX96Rp5J3AOfp+4PEQP4cNG6mOUJS2KYMcELmw4YPQ
vxadd2xmzHMamGh84xDd47QPodjdiHAr0eBgVfEMYax9e0JjQ2faVStnlsisiXj7Oni22EFw9HrQ
my0COfZ8ONzxdNRwX4Idbn5ZTTRcnfnGKiS+F5umEGu7OTLOi5maJj9H0j/vU9M3B6F699z21qKc
dPTyIOcrz7+EJkrb1qm6vRJUnyAaqpiNEeaQYHPFnmDRe1ghrJnnqHb2PZxgsXvCIhAhjVdK43Tn
qVBWFGMB8IlqODFqRIpaH+MJv1FKyIjuTNZ9qWX8KLzVgwivnlVd/QCzhg9AHrM+4Yq0MqjvOgan
nAhMN6i7/Nhb1ro0Peve5viXGKEn5RA867HueoZZu502fTYCWGJpaRHg1ZbxBndN/tLrtyKCrBKX
yo3zVLBpsevWKsMai4iprYWpUUPLvW5Mk7d1Q7UPOvELUY52wMl+13JsNrXT6q8M8F5FMJGOZUNB
HUOjStDs5ehc3u+yeufxblDRDyxj+GX4zrKo+PNQBfizrHNLQIHOjbMy7m8HcDVB25N0p4Fz9Z/H
sFZWCMvt9SJsKf8ldsGseFGt2mJyx2ZtS1zJ7zfETcqwMA5WprN/DJxlXctWf2IFQaKDYWplkgpP
gog1ouXjxvJBangFDkJT7fa4pID5ovsI+q4Dn5AeIp/pYDp23/48HYTnwFTjHeSM9ljNNylxasc2
RJlv6gZZBbNIIdW9jcWSfh8yfcPTKNr6uNwEilYfheSmSYIfZtpXWzNB3DMLrVw1l+O2z5JXxu2v
ldlWO7uLKafAOcJBRACSjAkXoAB5tdZh57IyDpap6sjXm8ZnNeBEnWLtoxRCSUrWWjercBZtxHLz
4eHUY1yZRGmg+q4jt9cLxH8141vRw6+fgMMtN4tC5/1hNQp935Fb4cwEu0Usw7W4OC4Pl3t+r6F5
Wx5HA6h9eI1rDbl7NSjPUaL7+L+5JFuJJXY9J/uNGqBRJD1qQzjVtMvN/EXR6YN2fltvuni8yxCc
qLCbE4NZ4VrKL1kg6+uxZpM6bbKm7ZR1jE1n1ZQTIYNA1iFUmCTolD0Ksr5f2z2w+MR5aZoq3Pqo
n1yhJt96p96RB2WsOFdCKulipMqYhy2T4RdOPoCpxriqyUsiSDzMVj2+eKyUQXrsK/lbOOKbo8ab
UIAtIaQeLTag0QoSejUDu+tY3/hd71qUOGc7xr9BAOXBnvHvyHjLfZh9A9e5xc7ZMiZH2lmjuCMV
sDurQ7Ks1QFsAwQ3jTBGLdzQzkSwsCHBocMeUJ9oDe2zxGaHSHtEO6SjcKjNN1y+Do5f1bvlqWiW
Zy2vW+4tz72/9s97/9//fv8JRkBzsOlEsP74O9OaU+rq/dcUc9aiMw7kU8yfa3l5vLxGxdeyUzLr
CCVm1izNH3Z5XzFXRcSy/6pqcE3u8h85pycUcV3DN8LY889vWf7n/X3Lz14exn6hUvP7G8UfBaYW
grqTbNhGMJVPBMZqHH0skOy8+RmhbhaDJvGv99NGJSwAD5PHfHu5IeGhWoM819bARjjhYzJSx65Z
Z4pNlCSeaLxWBM3gppAnacbkOziA8OmV0wwr1B8QXcxDKAPjmHWlcQRNMLM5DFimoDmee9vmSF7+
e7lpWQcdbfDjaxXA9xpSd4jsaX43V0GDAN/oRKjdtFtetzy13CwPUyPT98IwNigM/nq9kdh/3SsA
aK460CSb9zdQySdciZk8pAUBuyQYIQgUzSGNm+kIF386emDY0PJP8DDSydhHnwncejZSw3ZpP+Vg
eo0G4N58N0sRWYLlwNKCVZsnlpvelIV0o5n/mBcUYXBEHeLwZgXZfMPc9q97y8NgllBZiwLx/TX2
v179/tzyvuXVH37M4NdowmqbU1AvAdG3lkoTQZ0PiVjHFjfX7C8+uvItbgIET046pMf3m6w0wfO+
Pybv/e///eHh8rqmDvk7/vVj/DGwx/X74//2FsqBbmURTrQJWnodf16dpiTb/rmL5ZpP8f5OHPPN
zuCSY5DfpCGS3XuLAnP5Le8ve/+lYtZrvj/8b69bpmHv7/3bH778z4e39JhA3Em7OFpxhytPw/HP
RhpaS1NwJs2bqfCmunlG95QevTRO0/2yZUhoztA/SGtVp5axX76z9290eeg0KguwFEM5m365vzz9
/tLl3vJFh3nnTzRZ5jd0nSJGMlrTaadF4b5DSpzv+8kp3DmErmQhDhMiO1Zjb+BJn/eAYVKj+vMw
n2Kc5eRj4h0nnbdn4VPXK9R58Bhm/SGBn3/dVDUIhTkA9K/HnuHD+6gDA6CeWbgWhFN9+dHzD0Wq
gcxWVXz6Et5pcR0aotqGEnDVslWX76Wi8N2iXHgpWNUdFkekOn/BU4NEr3GXDfhh8y/P/e0rKpbd
9M9Wf7/rxQW7Tdi2GD39H5aAdmMYYX4acyzgUwuhGZBX9iCqE3eJ6DfJZAywD8hLXBWsuADS24LI
uzAqsPl45KJAMCACLSaXwrLaACV3U+86IOTrnFISyOxUXRhBXIZSLd+MuzA97WxnD08x/EPsjAdf
+hbhbTiw20D5Tm6Ifi1z+UJMSAjX40oeV3UCe/Mo7Urd02j5Di66NsarbsWJq3MK5prHlKhGmper
pXkJ2+BlqkD8WYn+EvVlBDLZ/o6KDXtIEslV2HcoOEOu9UPofC2rTLnmLWr4Qde8OZsCOFNBa8yU
X53ANrcIXKZ9YytfDHxf7khQUaviSMv9psC8UG7Jle3XnvSGLVjMkpHE+C2chq+Z6Egwn3WJUrJ4
YsKkUhs45raqY1b4sYU8TcsHFK/Dj4kB8LZPcVl7oLnuuCMD4CqZXj0ifySgILcOY2b9zEiy3sq6
dQiWQIlkSeepzPzwyaqncld00WuXEqTIcDjZKGPhb7Qxt90o7Y1v8FmIL1QmZJV+eOg5GG5+TrcK
8la3LcP84kTyzUBbziXWIzQSm+uGzY55zMZtVWU/CDzOLl2BEjzJoj190DsnpPKkT2ZwSMLkii+x
g1sZP2Bvpy9t50P/1vXvgzrKT1WyB0KZn3JhWYQQyXxjq+OunbVIDWj1A+Aotx9jLoVRCcBao2fA
9/FjsqBzO4VxQmG2yrwhxlsX/U5z+pSxRLEpaxw5pGMmq2PKHOhMaGz2ySZVTGgvA0yfb4lPZLCv
toA/c3+mI62LZmjPsclJwVBAWqk1IA6jVuAdK865zHG8op+kzvYmFw3frcOjvcc+j64GU4/RyhXK
fkyLDZzvQRuZUaZ2fPIb+H1WErHQ40InbOuK1xbuZMQQEyWigi921zYPJEowbDrdBmlTfPI7SAt6
DkKu8zDwwPJZSaOwN5WHys/uRmBXvfiKxzTWH+MQO+ckAFwq06A7hcp3IUS/Fh3jhLH2x5U+NbPE
EsSAZho7B1Yi2CNCa1XoUA5NbNfLiZtIHR87nKN8Yn5DBcsKfasoRF9ORn4dSnasEVKWllbZ7NV4
DtBPntNvEyPnT43zXS3GJ7yF3kMJ9a8aSTl3f/AMACXjhRFeejUsXPvUKt0BKwWxMXn9qRoq41kt
40uiVnD35PAjq+hR4T4zL9hlQPH0zJEc2WwmhusvUNLdXpKbnKVxtYeu9AmHc3FgfXpAFAHJRCOn
F2/QyQo7eGIG69+sOnXK5LiqGvHp2MBEUuhiD5XuNSqS6gUDfOSpwz3Wtr4JesnG4goK5ChCI6FV
zFRUSSxKpERd40kYdlWoyx1Dm2E2UePPFL4824GZ7/KE+UGZjT5MMnOdGdDFVYoCyOvGRkN6QqSX
8zaQDgwSdJrWndpOG0lI/GaUU7LRPF07UXgN8HLUaK+UBCcgCvQUZPnELX4eEQvOq30BnKL5TBKN
hdIQ3Kmwsl9jk30mfWHLS7KtpkICwC9XnMqhbZ+QHjyrlUo/gYeIlguNaQtAX8v6DpELbmRhX9uA
CJHREl/IAimuTYH2fQzUdYEN7hgnU3pm7PpDlZjMh/ql8Ud7i+VvnxvTJUqLz7morqZBlpz0mLU6
wxcJZgbJaDy6EcJwhIUare9fMjr0ilN9Uz6riEEvIhDIGw+F1SovIXnHFkCtvNO/9mpr7tuoe2qM
6Pei+gLIiG8IrW5CGnDHWvalZkK9YtJQHdLxyQ5L6XaDSfjALFftOzqMGqrUTDPJAWTVmpiReFVU
iZD0rCaR+hJouIQZB5yNUiXC0nasdSqEvxptMlJGXyKsrradMb5NelkDKKubq0EGlZvnpUNg0rOc
g898sq7W4LTwz8AAgokHek9Y/i6iH7UyAQDMEKSMnJKLgfUfk+izWtu0tLTiFrR9illbac/p9D3v
x+ph065r1f6ZUg5sHtODIenHz1odXzRwMrUWBc8OfqedEkTw3OuqAJHRB69CI/LQkjTCJvgC42S2
j278Eap69V3UZNMU2BBWTcxOSzcSaGXUqyvLGsZ11fk9PaC4eIwN1zQ7qQuySBj0cUBgLZkeXaO3
x+UZT/OrEzLfX3HkJHsTMXk6IgSXQ0Z0tyH2U00NpWJ32JAinlyKHJxWwe/Ro664+NHQbnuj57ho
0YcrURy9jrPdzM8DSIVpdMOAXrFbE1fSz/nO/ZDdhtRIjlWI6Jx9Yl2b6qmtuTBgbag3RTP+NI3m
OuaKsvLHEGV9hcw5m0/buKzcMcPzXVFUUnpVzhabLa37EdFD2wDvFundMpvdUZM58F74vkCuyoZL
ry6eE2y5tq7/zsa2/1QY0TGWuJZ0LwmfamgFK0h3O5lDKwOX8g3EbH6pu0yiu9XksXkIiyGgWerb
iBP9jrELS3nd2pVj5tPvJsG+oSuqmocO988rrRV2X0F+YGVo5Kn4xK+SG0+t1H+jOS93ScQS3iZS
/aJHoD8VFO/OEA/Xqn/4xRd+5XTo2QpbYBCfA7PSV6MMyFUWXc3knpA4T6dl6rFl1kVmvTY5fmUp
DPJ9Kw/8axy/+UnjMdFTcYr2ar2tzJHWnGS2W3ik5skaZDKV6mddT167XqeCpcXqeGWzGcPepB4Y
XmIjUxGXkbLZ9/5tqOh+RiYfIhKE60BV2vfaaO9oC9NcwaQkzW8M75SrtNodG1JL0/6LlhG6hgH8
l18xmUN4rj9mTIBTgje0nPvgdyYWruQ599mVu9DuNrXC6Z8Shr1inG4KXmuocyWDIgtPOgBOF830
p5BVMx3kKXzxzPbi+56xLkEA7rDHIfvVQUc7P8NySHay43BtEBC5kVVfRdxUGyTibgSu7k3qv6nq
kr2De2ODy5LdpS1+Mcx5MlpV/iTJiUYyPjSuXoUbj9ZGAVf9KBLrNZhS/J2kZ63aiHzCWiupGbvY
BgljYppWS7FzLCVYCYN8VDxVXELlJ1lm3y0ct6Rl9UcvhOxCfJ6gzea12KsD51yY6U0xLep61CNu
CIdkX8esNCpq6TNL8daJrYeo58rLSyBKtDD2FPsxoYDfY6sLd3IKmbIppLYkSVlse/JcAl9vaQtD
JwpwHnRYkGKiKCLzi+MnX+2A7DgjMctzT4xn3w/+STbYgeO4l3ugR6SB+drdzlL7bmT9zrPoYCQ9
7KfR39PKpq+iT19KhxDjkpNBzThmo7S04XINizPaNu9YttpThGZmjU+52ZcCogPEEgy3Wcq7BwZ2
CcU++S7YKRz1jCiBfrE+EGP8WlhLpEqTuI0lESI59r0YnPEYq/LLkCYE+ypcUOYIm2wAzzHX9DUX
vn1hDT9LQ7kN4xafGOdqTIqnMnbuqEBvqkKzBSv1AeYvgVdpvQGxat3LKP9SKPEpbAuxk4paE7xL
al/E9A2aEh+HsipCE9FApVbSp2gUEIrsNt4Mwv5NwaOdBFCXVeXo02HAdmBybbuppnOoCOzatYSr
0cIdvpk1AxhdtOGrIeNbqtdYJzzKJrOetmFVxi4ZWHSXNIODXm9IKoPZEGhz8u1XkMjWrww+s55/
CTUJ3DKSt6TVvpB969wsp3jDcqccG1VPwbrVI/UmOedlZBh7obSnPO4JZQyR+gVkK15mSpTGhQW5
ZZcCRMFxMf9MjKTJGkRy6QAkTIq9JryUSdtkA8shFAzTz1PM+TcZIbAmOXgU6DkEfaXErMmiU3eK
PsAkzqff9MafQLCwsXLQvBZQE7Mwxz2WnC95710oj+qjrcEajnywwSFqgwpocny2/PRLqffKHexH
sVLKstgYeT7dBr6JVaFVnmtjo/M0koCUBmDH2NzHhkCh2PCOuU4ubKJflAY65eAr+UUNukcC4Q0/
KQYkD05dgWpqmyjF0XcUUsZtsMaLPNMPE9UFl5psOb/CFldrhhy4mIfBABEWdPgv5mI8FsP1e6cx
v2nxTy/ykhRsvy2lde3H+odi52udAfW5s/u9tGtozmYO/VEhV9QPp4yfHG6WfRyZ7Cb20+LQh/1v
ZIiAGWBLMnxh2s+wZjWojKuR8HPC1kHnJL9Kn2QgZDiS4iiPjyRk0m7EsUTk1afAFmemNPnVH76K
AqGmTRPyjiA62uC+c9zlJkbseinT8a2PrXZP5Zeep9TYQ6RlfZYFMxkXJVJiNxBYMKqxvHmp7ZzC
4nNd6UglHaI9oV17Wx3diNv3rEGWsVOudseo97RL5JWf/moNJEI7+ERk5jw5xGde1wFzji+TUThn
EhZg5rFw3sRcbLA82D+Z+O85GbSnso4fZRwrJz8y9S3MgNOoWXzh0hAX3ekJli9VcwO/8Unvx1+s
r+u9GI3v6hzgF8HRIy0zV1asiU6JYXxmwAccMQ4cBLnyZz4Bg8JFKiDkGvWpbQPCkpxiX3R5zERM
1PNoxdtItUGlq7eulun0hQiv2OtVgoGrLwn8ddLyQAtYPZQND4OCJE4tH+VRWE7I1S3O3TrDSYL3
u9+xIsZAz8G1pm2TwO2VEZyN6W7Clt3MQpu2YnZDqmG+UpwBMZKbob5y666Fb9Jpb0b+UwK1JTq4
Pzesxg7U4W/sM+DgtKeGrsYjjp2rKOjSNFKmsB/kcB/VYNU0AX4tXIsrsMb6w3DEif4CbNgouySN
tgUFqO1NCRqQJSFZe4VDieC1KcGvhTyqkQBHmBBMqiDr2vqQPTdgZd9qeooXo8o8OJ1NMze4QhLn
LGcXjDJeo8PsCZumzixQ/Z74YaNO5K81luPerE3UbhVOfTE3SJKm/lmEnXcZCv+u+t0tCD3n0zBD
sZOMDG+uuzjvC7sGaxedJcLAY6YrlKQQMfbg9DVs1oCwdaN1mfqWxMiBkm9ijTzpsUhdoUXDBiCv
KRr1iYjSX3nPjNWvs2EXe0Z7hq7rgGlOCK5rlN+ilhqY8tSdWugFJKrWGxOqy8ReihXRbveZyfh8
IVMEXqJcBbHWdR6cC0ZeCCElbmQTdkZuOf09mKKjSX9GBP2tr83XohAX4nzDrW7hYWwxiyHuGC9N
5OirJvXbiwWyQpSVXJvzgsQvjeiaTu3bBJLb6mL1Z0+OVkpW1srTW/W155SIPyh86WA/rPTOupa1
Wn510m4LO++HqjqECZYY4gwR7mMPFQWxLxh+tDZ9tCYVSdP5Ww+ft5s7U01lTj4g4pM78kvt4FUc
DQm0HYoxOIyYj12L3sMatU60QUs5LxngABGEbNXgCnqru6hDiSgqV10Ly+Se1GidXhaD877KJvbI
kdX6XJREihIdAc+1W8aXTNqLal/iFl0RUT7H1vcvmjHyFzLmZ2Dgqe6AXQ591tEbIDqSC7DRAfDu
olZpmWBgYagbPWR+J785MxuvrNjGcfG5i2NxbOERPSkaw5DCtfVqXC+WBNtm8SJ1zK9B4Webzp/T
bOKOMSNeQ8rVQGS/ybRdGxpLchuiyboOnNQd58Dius047+PvW1cs9dbMUcS2S0JM23W8tjLwjPZ4
E2NANmOO+5DQ5QlI9KuAkOHGdigOjOA11EwT6cWe2hztnJl9nerWMW7AduJQV7cwQeGU+PqWIzpD
KMmBWjHL88RNBRIed5Xu+hFIKBnbKwMLuJ3c/WYIDtCaNMgNuk6UVlDs8q58BuRoIwK/aIzw9+i8
Iblk+vZPf03WT5FDRV0VzngbJ5YLlUhgGWXe21hgi/RV21/pSVHftP7O1Sg8i9r6vLRgSKYEJh+o
yj7+ouWJwjQXQVC+bjjcJn1giAhgA8t0uxPAuStAAwNRB3eiJH4aqXlySNd060ii1E+Ir7cG49mo
MwjeuYFsohypDnKHBG/oWXFRsWbVBo8uafGbP/uhleFrCidxU9MyXWsGVvisMCiOOroo/SzhCDz5
tVGiaGPDNYcb0mDi0+Bcq0Fm3tRWHsNR3w5EyO4KRNwbc8qmrQg8YKlWTvvPorLWtCJ5Iury1e5C
QG6+fvCBjrh6RwFi4sbcSieHopsa16G22lPBEEFeoeaPR6PQfrVILM4KMNNBgZJHqk3thrJid3NI
kouwChN6xhUOsGa7mUKL7PdWgZFnzwVGh8axLozLQhaKYu/WZ3JrW7nxrS8u6hQQzJnSR0oj3CdG
NP2MBVl+qWzZnyrw3LA5PGru/NcihvcG+zt5xPXbil5VhA/UBsHEH+kGHPA3s8f7rr4aw9D/njTS
hlgxIY7T4YAr3ym4whs2a/p+1ZAATcvvi00vyRNtGxF2s405mtd0m9dp31aXvLfPhq9kT/Rt1bUS
mtaGauq1icpwx7gZ9UBo2GcER190GFKn0scj0ZJNSICDp2LlThp3LGsUD/bA6IP0WNMz16NM0SRF
wDa7VjLZxp1pOX7wMjKSQKqLPiTLlXVUmsYGVXG7r6VynpJCv3jIogecKvr4PCZBcTCCyt9iJjTW
S+sx8mHBiuauxgNdejHGW72JPpcshs+wYz91HvMXG83nyY+LWx3O4kVHbEh6ZQDbK/6xd54KK7JO
y02Cv3EX1OlTYnkayk39FzTECOEw6rlVL7JvWKSpkvMzNPjhLQ6tGYbvZkqAvSGLnZdCd54TDoST
XzuuWZOatzJimnFDQosrDpobSrj6phb2zvFkwjnelTZtV4HJxnKS36XTSZfgAS5kdXHR4lSeGLI0
B/j3FCREbx7JxMDMIc5l0iav4RDFj+q7Okfuhnn8ytVZOWcjQJT/Y+88liPHtiz7K2U9Rza0MKvu
AeDa6dQiyAmMjAgCF1pfAF/fC2C+x8xXb1A9r4kbXNDpAn7FOXuv3dR7U9GTBxVl/Ra7MC0bzZwu
ntYEypy2YJUzFxFHM+/X2oLW3LNFUQ5w18V+hjpTx/Q/VLcRB/XXGCvxuR4Y7YHyPhQd1/Te2kyd
5l1AwYOpFARlKE19wgD3Jure3WLF5hfl1vAHXKq8ApCUZFG7JCEd8DhQw4p1AxpdDfDXFIcJrD5D
kBYeUIggF5qIC51y+NODTTYpmxGbyIr6QW2NcS+1GEs+PvHCmfZGh1avdLXrvEhhti0KmqFq74sU
M7yUJbLTPjlXpeUeE4B9xIOW3Zks13056ipQqfKZj6DamjNL8MnQbo2Yt1/QoQwQt+e7GuBZQIKN
uTFYEe/R6DYnlwoLSQpI9mz9asqUD0UO9h6c0rxzyqbYVeK5i/LxQAYo4QCFDWnNEpewAPcdwbi/
yly4xOHYk7yZfnhkaghXz98TRlPfQL6C4ye6VGknt+RzJztLSxiNbIGtecTEoUjN+GENFIfT7iUt
s/CUtcqjUXXVdRsxbjmmFu7rBuIFDvW7ZhyK23D8LGjKb4eY3QUln+nWhod6M6ago53iR6NWEHiL
uUaapyKjIYcZjWzRXfqCPOXBYv+gu76G3fuC6ci6kCT9M4cdcCzdSbmh2f/gZbQ+KNc116OEHBGC
HWmaB+YcD0RI7pxb8Apgx3wFl+Zh8O6pe6cPCny1qSv39AyHAIqEdi+rFBpihHZSzVDiRIKzLRHx
lZ0aN/DIyxtPc/LrrH36uqIPnBdIsgNFINizzcI5KwaCVaWQ5laYJh8ym7NHwLqcJFo0XBkdYWdD
D6NBNqC5V8OFLllB6S07SlpF5d5VkTcmpCWv7n09UsorOSUvPeQ5V9XU25KGVRv3eLjHmojbSmuo
ROmHdafIW0D1mygHp+34fhNIchBXENjazl4Xcw8TcwLxAqRBG5PxlqxMQODhXRMTRMYrYIVO6nkm
9WybhuW4RfO7L/myIKAU2gZ1qHOx5/p9zpNhN/ZIOOpIs3dmk75Gy3jiODiwQejfYcJO0KdP4wEd
o7JhGekchomIBaO/W1lc9A2UfS2J+aqXtmPVMu1LD82eWX3h1lAq9gckMYlf9UwOFLtcX8F/AXSN
nOKhLc/AQSk+MQ/XWosmi+TqJGzPtdVDsqiQzQ0DfjPeE5rEbti7PQW5aNSeARrTHJE/KWCmh8mE
ShJK+N1a1Ti+KZDzG3pnXFVSO1fqnNywT67YCgiL4BWLXkRRlZhFIwqunaU9UtBfCK/UWA+WI6dH
M4HAHDFkRdOEqMWZHmQLAK1SiUdC+xwM1bI8ExpAPB2qPkrTGeifP5WTuwmbHl0OFppJi/VHx+Cd
IuGFv4m9hqBqRrDqt22k5lFhXXxdSLKihEn0hbDfiHJxHHsMnN7oGJhA8II7BtnlkJKk8r0pcJqb
arJZ/Gkp0DDRHPTSoX6Xw+1kj0IkMoEYGINAOVEipIl1KqM6uR2oZwT2SKm3JZD3VCG3oKdpX1ck
I29mNlxXja2/hPbbGNndM1/Wk5CupF/RSN8yetQF9si+U43NXWzqT4NRfph6La9Dd6/nXsv+mQ1Q
FXqsP+z8fo4xJI8NZMa+etUdZStz8ZDrstgqvd3dzmV+NOskKMnUDdbOXJrxU6806R46beLb00XE
hKNr17oJtX967E0E6FOZeQyQ2XRTxiMCLVu+wirnTXrhRi+Ng8JO6SozPxTkuHsCajY0JWqmzd7Z
0MGMgol0xHNXqowcWho+5ySAuDHukULraBPXs9yKRlANiVAwZ7MZbdrJqPZFTgm2k+d+GuTtY4RY
6WyZYIWSZ5ZO9QYxc8KE3ADkseeDGxq0Spaobr3In5BKj2fPHGFt0CkaW8s49TKtLw2Clb3nzh8Q
/4qzqhv5eT0qrao4y1R7juqm2oUG+MWI4ITTejQCPJlHZaKWlLUXwM1bmHBi31noBBotnAJdRzbm
CmD5xJHcS+xDdJL5moshRpaYeKpfOjBm1gw7EJbktMHmCJrIBYO5kBbJjQpWe1lBe/VhTn4ixLqp
zdB+bdmvkOL2Wo0O4H9iPs6OrDG/ywrojuKcjXQxFQiKgW05X/Shk3dG8oYs0XroCAIwJ6DoQu3V
ID+XVdsTsKXrQdp9liL/EbPy39N+oKqLep1JeXZ2UDOhdCWsv3JxEtH4w1QBBMECI7/eNdhE5sn7
qo8YI7BaoRT1ZTZlRLyMjrpcFhQyXZf0nXh4jL1Ev1JiRkrKUO+wT4MErZ6PmgJOkFX7lsXPuFHt
Ra/SnYHkP+faeI88z9tEJAwBq873WqgQrGhpJ2u2LiapgZu2w73rmf0mERMbQ3c4N2sKCfD6Co7o
RlbYeM2SVbfR9dg1PLKPLeMpwvd+Yplkbzq63FRPmR06ske+JLKNfi2qydiJBcdXEHe+sJu7IOvz
lmTvyNqi73Z3bU71REhDgadK5rNTPfaZW28jl1GiIFoqQBUAjrkAcZj2eeS3IwVzGEmUFWUXYktP
k22b9wOtvdICxW9n6FOtY3JBAxk+GW1NM57RPvBsFCnCyaiNFhPU67w+qLCeFcW+UMpi2a8rW0GM
xJObgb+u0UUxb+5zOi85uE9U7y5QHBIgj7NlMQ9M5QFhlTxIJAhFTOG5Hg6GVNWDkn9gdCkB64ib
mIKsj7OkPbQtaY223Kd94vyUQI+brZxlf1/qzY0bS6gwlgKbrKf+CVjCXgDKxiZOPaCIzD83NQDV
xMS2nJc/ckpqPnYih/EFDhrUq24nQ3Z5DqKJySMt6OBlHb4X2xnJYPFGFH15dhmL/ueYaNQlw/Ro
TM4TRNVqVzup4o9msuQo5XLbVRYFVdqVrKRBrboeAad0bZtQa06V1bxGhnqtl21+25HoYAgZXaDh
3059DK8dHNSGgXA6xRGGerVQ6YfRf2L/t2ge5bViOuqxmdv71U/QmXApY6s8dh3rItNMHoCuDYe5
sJ+7hezUVYRqmqXyy5LMFHmc1ltl8uDDhxKbHl2nwM4046rouveoqbuzGKZFQGrtVxPY/4RjLxHX
j1NFxPU7/DvW0PzExc/ubznXSyzyXzxz/4WKcpNm73GZv/+bP/qTieKZf8A7w76sY9omgtrDQfcP
JopqgD+xbYhJurowSbgLE00X/5//ZTjLPY6G4w4oCqc7htc/wSiG8YetWZZF29bUl791/3/AKNjq
/m7xgxhAwdTT4Y/wMjRjZbD8FT7S0LQsEO0hvxcOPR0qcXKCMOukiH7D+JmVcFCNaHkr6mIkZj2k
rkY3u4elFac5AzcTKYRShBhAFYJxSjtQHjihEtM8eqFCtJmJXcGku8wEZWx7/RjLQpx7Y1+pFmDs
gaKhbLqPsVapCLalhE80B6huN+akHTza8DuCi4mVMHL0YG40bJKYdhwJM8i/bYsePoqDhk00aH7F
Pg3t6DD6c/R9oZgB9G+0XEsipuOBvF/u1yMNw8N6WMuSclwekR+jpM9eNukoy6M/LyKG0RPRJ3Qr
LBZ+61WUqmRAAFIOvh+83rFeiOUv1qP1WdajqUAsCkZhq41RQof+M25pZihuDoNBZam3Xqhan5+b
ObQPVqJv7UkHSd4q+unrqCs3OYvBgMrdEESa0x3DfkasNGdnN/dU4iA95a6vhbMrwyuGSox2rY3a
YVmRfF8k2kA0DIrzYErDhEQgMVibAauTD5emOsNwvarxY22x4dmUeigwJ+x2S+EnTX6rS/enXaWZ
j29ZbqFMw5fPsw1txTd3Cb9iD3IXSraomG1oHSVucW7LYhGCLMUh5bV3QXAaQ7YbagWdiDfOh9LO
rwwXLJVsWNVhudYvUadrl5G65oQRIuRji2wVnH+Cw32ikkBAnUOg0cjmQ4uvlOkTGjd6RC9LWePl
F9kWB+pMKN6N/iqc+m3S6R+RZA8pRkpisBP0S42RNdCIRdigRTQuVWNRHRqk64tseJhKXLtoUa/s
ke1KwwbSjxQrZhXUcHZ2M0STzCPD3DQObVXk12bswd3Jm2FvyGgg/AmvAeotNpUmKoDRROzuquwR
9BylkBOarKeJH5UUTd2xtK7UTNh7x52f1/tI7eTTU9QthfDBXx9gs9086o2y13jrlwnU5kVbXnXX
xs+Dok+7RmAuXu7DT2dcbJGDvbecTazOT3aUNPvO7GhtpcV81UjelrQFn4eV7T1d+enMXbSbp1o7
SYjkINz7C1YhfvMtraxTkhjkAtnt326TzWsT43rsKKpnaZyfFd1TD6gWd7BOWHp5ZXdq+ecZixQO
1xu/LzAObxWkPz4DIB77xaqlmfznpJvO6zUdcRqqHIyb4+y4G1tncYcGels3d7MVPY1iZrs1mfp5
sZ6iFqDaxY+lNuxbigxMwj1WLArjuzQaro3UG+kJzEvbpDE3ei0QZtv0kujD3KYxC0XgfpQw3Pxt
1YtLPBqH0rP/VIt/qdpX4XhFgaeBS3wgWhxzwM/MzYaT2ZNwpi8XMns3Lb451zPWxlh3yhdNeIPr
pGUndFjF4F5DrUvTzIG0Uq1BxMT40yuStU61BODZ9FfVkpRidAAdnicEYEgdEki1dvIzHYdhCzm6
PiXLxST6P4/W20Z32ON3tfZIZ/D/hK61mTX7kNMrorvpzVuzamsCaLx3o/GyHXWgP6Xpcx69a6LR
SFxcPsmljFG6I17S5WpBHhNKS3kAY1pvdMLekZaYDTl2NCxHTmyQ2+gH8fBmgRGVeuAgQ+WLXSjM
xgJl7tTaBllKHCvo/XZZEHWJkRNUKneqFVHexaLZ44zPFXui6909GfNkn1jpjzu9LB6xJppE+dUd
PVTZBmqoIXSdsEgzVfI1dqzopaDDqk8Gfax2DkEqXbVDHe8sofwqjME7UhpAj4ICwlKoZGK6wCTH
VLEerkr/dpH7r0eydqFrCAXwrUJqgbe4M9YTYJXMr0fkvN93SC53X76CxURH4Y7p6suS0i+TVxaW
Gy9kOZk7MLlF0smT0qTyZOIg9I0M8VvUGdNJH/SfuuOoWwIBzJ0xt3dOhpu1lq1x6HvMMK9W+zta
/H11HlGynBfTnxPoFr/UwkO5QkWAlE3X/iTZstmuj8xK4gAwHZdfj8bNPG3CsAQMlvQowZPq4Epd
HCyj2zXTEQmrexS5dDKf4XDrTvidlNl80TN2muNw/Jf3vl4dhIrUlV7oZWpj9+tjaJOBtnE4H9YP
Zb3Ae1bws7SvMn36oKbbB5TMjJM5EA9iVXoCicyjzZxT6UpqIg5Vzo50OUEX/ec80SprdK8niw7z
D8GZ3mm+Hh2jhOSh7drFJenCdZdWSSKdrsBSIdF723uJhkmIKoVAvQgN2ncEGU8JntmTqu6q0RLw
01kFqEP8oHYMEH2ON9lLJHItdsHshYYNCQx84MsFxlEGsLIAIOVYGczNJa+lOsYDBdsFx50nM0oq
ERKHx1xAJRMLNvj0NcTq+2K9rZ37OzVqgBysvtTlwvjn0Xrbosc95ULpadc7zSYusd9zmh3WX3+k
aowG6+F6QRonu/rQWbyG3VUSJa5fqRr54WwMTutFpxGip7fh1xhEP/lixx1RdQUKhVYnpqKy5y3J
Bm/r/13H2++X8X11DlVlT6DuDtwfC0JaCmHnHr8MI0M9mf7sZi+tBZGD8oB6Wi9aJTM3bc4nUqoR
ICQCh/Z6Z33mrL+2a48AqM9mLqrxoBePSminKkJozsyYgONSp7QcrL/NL6uNaTf0XlnIB6uZRcIB
OVbsPYcYN52MXjMEUwl/CG1N7trVtVUbKZEpbbpfHTurgydfEfPr4bft5vtuLT+08F6O3/etD10f
gECzOjrDm7HQ8h2ZWAdJ0W295i4fSrJs7L+vfh1BgDgakqG9toFrr7eRAodLef0cKxwcwzmpyVYq
SLA2eMcFXd4TmRTqVUJuKREh3nGoFHcfOflEAav4LfJBO2mKoZ3qqiRCyPPuVqNctljk1qPVLEdp
Dx/derje+P2Yf3eb047UAJUo/bLiff9FXsCY0OqBtKl/OPL+5e/XO+zF1Lse9SOlbrpTEBqWnx4t
ECFv1sO6QaYUuKO+LNhXMDbuOmy8NX2tA4oUhsV/TqHfV9ejYcYe6693r9fXafb7am7Um3zAbN2N
jfALTR2R6zDl6Mvk0wzUFGEPcZ29M9Q100U01UqA20jTT+sFKAKALW7XuweidANpVP3VejE6DgEO
zMhBZgukyBpO5lB3XGZkhujTNJFGGs5l2B5IgQ73U9RucYaYJG6c7Ioo02A9JDWQqZA2aHn617v+
8ijRJxLiQM4LXR9VwAAvq+NM0Nm8XbMT0NzgupVQKNeLPlfbP++pUntuzuut7FrIhl0Pqc3kJzqN
Jf655XBabYHfz6K3Vkxk3zhkZ8TZ6aas2Qvg0l98jV9P/tdbvp9yTXNYn3G9bWx199jjW/hnyMN6
33o1Xt2Mfzlc//vXC1n/eL0uaoKxgvX613/8fio1KepA9+yuODvOxACxvP3v5/9+FV8v+/vu72f/
b9xW5ufEqdUGYVoaHudwmlr2o4KkHQRmNW0KY6bVOT2OhTlSzZc6zf362kxQonYSJv8wF8/JIlcu
veo5rYyBxexs7QrqhtQXnds2HasfbIU/WaK/o8+otzPcrk09KxA5dB6ulVB8ct3KA9HGT6NFJRdb
UHiyibYz437y8xA6EHWzaZsJr0Ml0j2CrGGmcdt+6aB1vj0MjzNV/U1fqy82LCC/o5HhDM45KpKz
EqPWSfTCwyPF20Sm4WMvaXeZwsRnO7sOo9UWwR3b9i5p+C107SZpi5iSYgVopeh+h3Ys+PnKMIjV
4RWvk6BE/cNNEKk6VZKSIkpnrml206i9GQo4gWE3EObFQtsVEPdRpzi9fcr5uaCZSk/obIima81z
WQJmM4R4jd2uuI7jX3L6yDw0PgaV3iFRBkRn8Us3QNwgp5TOAhvSohxPkWHQzq1utCoi9zuqFb+N
+l92mG0q1bP2OoYpP7GLXdSwc+ub7kVx7F+WsmmAyOAcmJhb+VMfTs19OoY7I91ZzYQursLDhzyI
QAHjA93UnUdp4nnIP9R+2PYsuW7wPL/nDWvdmuwOQ6i39eRMRMfSJOKoCTKJqjA1CfKJ7DeEyurG
LLz2WKbZQNQKmIIEPUrALns/NjXfrK3km4giX5OZBOm43bs6t/FmbKLndvSSc6qkIKTMvttUbB+R
Dgx7BWG5j2diOyL12okqLgIiO2kKS+2UMFMHpkninBqLx3nUnkJHDxcozGW2WYACfz0Vlq3tRwTZ
0OepzBMDepCR9uDKxtwbWXmM89q8F6b74FbZtaS6zESCUrzTopu+TfZdPRIQT4XYo5xBoybM9sL2
YHbW6IZyCEUiCX/hTCAIqK1BcVJPbiWBpjQD1G1rggucY4ZJwdrKB8CdYLHYWyYBh7N644lGPaZR
15xUB7nfME03HlFiR7Cu11VNL6PlfNW0EHlsZe+HGo15mbVbU06cnP1s7EYdXXqP/g7ZJswGsz61
XfehL4ssV3VGCO0vCvxL4BNlQMuw2VBJDqw8MlkTddbFnUudPNi49nUvTc6mPhh7SCf3dPiTCcd9
RsO8sFLkItaH1Vr3kBnVHwCDXiqGKCIyUxUXB70QYq2bvT7L4aKqF9Ga9NpH7IUmHDcehXgFWW8I
if6ajr5p96QnpdqdXfbt7VR8otx/ANBp0wt3fXWMGfsenata9dL7hpTnOhpNCljKr1nTngsR7rI4
PniVR3JX4rZBTo9vn2aLoyttBQ2i9lcYZ4hkkJoQbdAeappMrbk36ZITpFijrOzJJYYkDMIE+F1U
WKeZqhbLPHcLvzTx8yG8ajMdHl3Y/2aRm/jmSF4tIZZ+mQ/ttstwAPUOHaDWQ8MTj2CG4P6GWoc9
I30rUxWDCqV32vrNAjKjC4rjw++o+2AzgQoehy95SCe6sZM0sLJDLNWHCsX/KevSXeyQedDV5jlV
nfpOwY3rJ8TiApdpf8kO2EbIGBWoU95vRcce1xzZRXftdZHI22gwbBRve1m6j7JHw+DZRYfNVP0l
MBlZk6EHuhTvs8wC041RNOnEiLWcX7vCGy6h3jwbjUV2hzoVO2TLbHGfhyH7rEQLLM9rcMSRLmYp
nL7VO2UK3hOEBN/U0lcvHIGXl48aDW+/LdNffelEQTnH2T4xR0h6ppE/5FiAPM/bQLHvbzMH21du
79syu6d+X2zoVJpbGS2eB9KVd95kbNAOE3WizRVy8Pc+km8jCAmgE08d2GTqV3Bp2oyIm+FJmZjF
cz2lMRmfJ2W8KXT7Yyh2XcZQIxxsNINtbOuC3CZHYo5TP2WMMRHrx6erFYc0HlSKcs7CfuT0E2Bs
KGXO19ryARVunO6yKPeRjYDSTc0Q7G3u0XSqaIcZBWBc1kebsRcfldy6KHK3ST/sZdoj+6qbFvOt
OLhMVRm5sf0lM1R3C4JS+JUw4YIV2i9MVOgLBHakmriz0lT8sh0++pY0L9Wr+F0Q/C6In1nykDb6
2+AsAcdV6hyoQ63wfrs3r6NWbEM1Kjk3yICcnMDukMt5OWahWYlfTcK48vB6BLJGChvQYTPsX00j
Rd6C3bGR1rm3bftaK+ILXqeCFF1z2KWZS8+Hry3JO5R8kVdsesrDcEequzojqX4YahrKuMIcYWxx
iL+UcUJ0PRra7WDr5L2xaPTlgIxYyJRE89KCBcMuMB7fURCoODVS0m2yZ4wWJLYo+m+9vI0g5wZm
OYGmMieGwmc71c/texUnT3iG3jtPkEaEqy7QZmLo2a5eTyGaKWxEN+B8wOVqxd6qbvJCu3XnpttA
s653gzJuZ2+Jj+ki7Yj5iGD5kHzjwXgiWLPEc8+8TAHh3lSMJydkgExFpd4hMOn3TYEhy4gQ3pfa
vM17DxEHHDiCdohsLU1CnhOcsLFHXmbX3i74YB12HifEfCXU/JYsEorVfGW5g0AaCQb2tczcag6i
nCKKj2VZWYvOHs1/gLIhvWHl1wWR4zxVaXPui/jWEXV7xjv6YdImRRKC30OIgC4PimGU7GOcuCTA
QM0KNbVAaxn+1HCw9TOfo5LUC0UN6DbzWExdktxIr2YFO+j3Gj18K0quZ9q2YCOBKcQOEMYW/B9B
l8hjio+slOUOobEkaHvAAtCiw7LcdxQ8AGp0loCG196oUwN7EB/9YDj7xB22kVVGv9lzUMU3o957
aZTi3quiwdcIoKQkXAEjOsmi3GPBzxDdiwW1oqIa1o1d1ct7drlM1PzqgB4xwlnkpUxopEYzUgNd
mx7Z7D2UepteSTQrMkPnrRQjo7l3iZdtyJzfQ9LOsO4PG9I4ZmBuFY5t5PVKN/hVoZxb4hd8ran6
QHXgj5E3Ut15Q0Ot2dW2c2RI0mUqclNq7PoA3OoQ133jsOdTfigOFbiWvRcGsKkMytSFPDUVt5Hw
nBv07mNXem8MRwhrWczvKmSA26wftWu61XTW1ZPnMYMLLRqZaYtx22eCDgyMo4nc9FKf7qsl/9cx
VOIvFKJ8qIELwvoqECJUJg+mnSQ7rT/oEaWvAvfZQgJ2LGywPXPSRu2Ln2Vi/hJIi0lA6pVdxNLK
l5k63shRblP5WLAk3OtlRV541h8rqcZBWWjzwWBoYED01DvZjVc0XfWb2bWOtkltNyM/kGWSElhD
itYiZO6zCGA34QEUPK1fDhQoPQdxIgAcsR/Q4STCbPBDN8nesBt6uhnaQWfc2JmBZlsXNopiVBym
9tHbeUU0BqOywEC8sdrwKoGTxkIr/iTCOCm0Xc78yjIyBCJe3Rv2A/HK2mOIkE9Gst3BI65Q32+s
un5tBwrnfac/mzqLe/Ced3lkvVTGot1T7zTXJl+5LjpURTOMyxaxjVrOdOJxPo05WGGVT3yKlY6K
T4QRrwI9MJ6HPgWQgBFva473vS1VEFMYnJ3xBOcjCcxcv+1odNL4hl5cuBNJptASiUTigSFGPrWZ
nyF5sy9A4g/Va3HdIkKVSvvWR3TmSAbHro4ay5/oixEIlfdEvBYTs43ssscpJ8LHEfkvo3DQFueO
zX7MbTeaQAxQ1jplu996nHe72gIc2aU9om+PfGGUwg1kJD+Fcn7QQoK14OtW28xLtuxyTHxIS5pv
fskAivsZep0Afhlzg3Gj9kxao5luKzj1m1Tg5kxE/9Yz9gdgf+d9nNqvTZf0DHguWAX0CFrTv9tj
95j23p1ZU1WvZ2oMWkPS7byFri18YxrfJ6z/TNPey5ADSlABOc5Vbfv9TNxmEk+ExPeEd2bm2XGN
mF8qFs2WAlBO7l7aKMu71P3ISm7Cau8M6l62+XBCHi3EhyVQTgzgsX1Lf5aJ/GxmZiUCpHZ2NPw2
IQ7m6fIF2tWR74xtm1kEWd7AifPKJxfiuj/l3ks6Ew7sDL/7nEyrODqWkblnWf8epjGAFo/FcuHZ
9yA3LrGCRTjB9ZAp3amz+n1RWhNpSDsLKodvufwgy9EUm8EYL2UkT2UYAlpx3vUZalQlI287V2Ru
CPTRz1EOsZ86mXbVqzqwRrsez515TWsoQrEP7wrL7ZOaYridYWHxlRmbCeEYexcqQZZyJk69YxT2
KNeoXf88F0Z5zS5FT8MBWygfWQV92S/QHE8x6YPZ9Bn383IXhUfAIL5lm0+MEr/IOiUGODf22hDV
/DBi3e88Ru3QcjfMz9HVoAxMopG7SeisoxWhteChIySx49mO1GGHDy1y7/n1SKtK2aWEDcgBGnqZ
wM2FjM/JrddyWrzNxOWlrbPxxIfTWBT9OCdbB7PASLvaF4NDfWQmdVijmNg25Wc815gG4ukQi+lD
Kzo9qBdiCoBLYgCH4gBfsvcb2Ji18qOPRqTMjnPNGuGFyKyHRh9ujUK5czVx4yV8S3lChhpAmJ8G
GaZ1x/zERr7u8eECDX2CbKeRk+btjCh1T/FE1KCtxOyQ4+jW00tUOXnMug8bT9ATGbAdPAJGBMYc
HPQ25lUdkZFLpRRmqaazeu/Hgg8kZIo0gXxIfB84NOndxFOt++pEQoQgoeYqpcIgLCCjGE7eCbl/
ddFd5jNMPZyrsZ/J5HnS3vGhvEY5zL6uxZ1JqHm56wCeDVp7rbmYmMD96KN90QlNOJM3y5RJ0jly
CoSh6pnqE5ysGspB1sI7HbIxMPv+SUxWeGnkCS0X87Cuf5Q9cYJpP/Q7hW08R/J+Ar6h4bTb4jX6
9Br600qtnkKniHaQaiJAPRlrTUNOvCOohXmnUUnENZ4pZbnrrfuxVJ56+enFVL1t7UladR9krvum
WE9IRJnljAEXZukcwozdIn0iH9EoIfYR/7/JEhI3VBy1lXNtVWq9UJIWIT9UsJ6Vap2YrBxSEYxl
JQKtZQRRO4gXbnsbKzQF69RkeEhuPXLeol790KKQmGBeQlBpjHy8ZngZ5bamZ66xHG089bLsUQmV
CX0t1Gp+kLylUR1f+p5kTVsl4VlB9EcSH8tvGw145d6KTiV8W2YbOMrVFhzLE3yGzy4vPxdNiZWL
GyC1ms9OJeQ7Rpn2HEvP3ejCDVKRsTpXfiwiV79vreniwPzP8lsisq1jPYM/yFl3DrMx+XptXNRW
eWonjS7xIv8fQhK1n/OFP8VWgMGYlGWti38uOSW7Oj2M7O4xe1ePTJoXo5rvnIjTk7iI5XvSYF4E
cjB4jxkf4FDrDetozhY1Xig/Qt9GQPUHlYA5qb2WCVBFQE0bwz5WiZ0E+AweUDpiyzIvqYXEIAsL
NI7xLfU4pLYyvXUs2qfILOpWPtpT8iiG+X4cxV0kpqNAl9+1+a5prq1Ufy15C+GA66X+iYXAj6Ry
21ozpxfwc1Ght0FMuWxM5x4xtEcSJQv5G0x373poPM16r/nGjE0uqT+T2GkQTdenIe/cnaU8ud50
qCyVyBfyFZHFEhoPMhdqkv1mzsOdzrcFnWY7shyMzQd3nh9B+4CoeaWpYGQsENmVLmzufEeQAu4R
s8D4DG4C3s3idnqbHefNzmtKCNpF1fLPvvXejL7/KIoP2SJTLmhw5Cpxm2F3h+o5yO3iU+fFZjM+
rzjFElM+FkBnAyqWuQ/ekWjZVOzbtH8tWGBjF2RISuqJTNuufIexdGxgExWCFpGZUSgYj+aE4F+v
HiwL4GGrvjha+yCdfBePtIoh894RS09leWg+Uze986JnCRpBb5WruEuOvZr9rIj3eQU0D4cNoMk8
OIEaoY9uhjqH7e5VG12rXxRxW83iNe3a33l0bbQNUqYKRm/UuZcSuWrZxzchWa01DHpnsD4tDbln
ZC7FKh2K1aCXAdA1qkistGMC8hxxCrsXw2wPcfSjGSPlmHfTnRKyFXRUFGjiHur8/4j6/rtRZySU
EQ/xv//vf37lkPwXTd8/hID/UX7+R1Cixf0Qf9P3ff39n/I+h8Qz1UN/Zrr/DDf7U97nOH+g+4Mq
pBqGvUaPfcv73D88WPuEhCx6u7/L+9w/XBR56PFcG0GejvLvH6/0z8SU9l+u/y1Z7F9z+TzC+FQE
iJZOMIZtLO/8r+I+KkopmVQjolw8xGhl8+jTms99RJAVoFgNJ4ZqkpFKlHmo/baYYdvhoVdjX51/
6QqrDjWk6BT5TLYHKW9ldVDxCNY/NAjynbj9y8f87+Je3H/3ag3b1gyDj0f3tCUi4i/xKaVl2xVe
XV7tqNLEwv/d5uySibDF//xj8irUHek2mllaOsiM1XuH8ioFqsmFtaxQ8WUFOZi4bXJ1G0EgNAFn
CXjrkqF6AiAvZe4LdlVUE3yQGcbvtkJihm0wDm94mrpgAQpVKyqq2+XpJjsPwuU2HpE2/4+5M+tt
29gC8F8x+m5iNm7AbYHGa9qmSRPf3Nu8GIzMSrQWyqRkRfn1/YakHJGys00eBg1QWyIPh8dnXxkZ
f1eO7DVUTD5bLW9P7ePKML3cpNcn4uMxoJPzFZsGlvqP5B4pykf2Egvybikv7AmS5ebcgsI0pJhx
fSaWIwP03aHuzOLUnskesDkwee1ShCRrSBJx8AJwY3zaa9ZfXxN3q8tjhj1TAVPQsszPd/xck625
XjEFZj6l0GdKcly8tNdM5hHFbBd3E27la8OygPGSW+ylYz67VfSDLk6T1Usz/fBc0b9/hzVyV1GH
wd2mSC/F/PpdVNudsMAoCGLfTZYMuRtje2CKmpDGmgv2YJ9u5ukLC06xReG+vjTse7FXTIsNcn/M
IvntlEYk/hwr8Y9KKnpj1yfavGQkgynPa+6YLgDAM5pz8fA7SRVa96r2eTU2MlrmYsVKlcU9teTH
LB2eNP//cBmK9zXj8tXd+qx5AeCY5frZ9XFxYdFj390+3L6DOb610dBz+7NFIR145/a7mp1nKUmK
6ZXgaOyTfWtQ76qa1M/UDDdPjcXFXJNHMrAGEj/i53sWUqira1xrwZI1sfqtSPGLaKqzv9qLa4lq
qJPLrWC83zFFN+yuZnrW+fp2frJeL363n9sNfvf3jAr8+K7gGRZuzbimgmzKFHAWBB0UVKehTdcF
W7N4tmJdd3drwuQK7MBnjAw6KwpD3Y+dGQX+LNizpeHNgDY1TFcoJGNXmfc453Z7AnvbZnYepX9L
fXw2pZ2fEo/ze5rHKbcos/mtJIyumb2GScn6jtWSpX3jE6Enpxk7ok6q9fT1h+Prq3R8vCLNsXw3
ZaDCTEZUhOpX1/PZ280yuj1l8Cdx5PBiXNPyR7vaXSUJMa1PVmQAaPZ8sWa9+im9ZRL7/GKzouxF
JcnVdPF/Vc9o2ytwHqe3yZZ32owWdPPgguCW0NRI+8/kFdXwZ4SGoTNGd2xWf1GzgWFKdp6SiYIO
QYTYuN2Q8k3F8Rd5+Wc2z+v/2LtG5XJbYdutGiH96bfTN79eHf1TVkcv3pxfDa/s3Yh47x5vNVPv
l7OFrVn/a51X29d5vZ7xkL1LD759UBQW0KuyWKyuyu+7aKdxHgd0lDfnamvpRzSCr+z5xgiAflk8
5e09rdscqXmbz0GYZbz0+oYyfZ0GxmgVRjpOGEiBcpiVTDRtvzxO0anUX+vIUNtKCbpg+SiP20PQ
Uyj4/NvtMP3JWjiE0zv/090EWmg03tfgYACjhwP2axpCdFgdRCHTARbsCtYoDI0U9AxEgiV2fuFA
Eg4fdlQ8QQdP40AEaRSFvGKsYsyblI6GHiXIIAnBTZgoFYea3gPfsIA9qFryHFDVITc8iQWjsCGh
+CiMIAYdCtb37mMB9ARhyBZsHbFYN24JzyNukMIMzfBvJYRIBzI2SsDvFO3TwwJOeygIdRALumRS
w85GOMUvXghDS7lu4iAOVAgHREbD9FEq4K0eBmRKt9Cn5iNLJH4hQbHsrZVS388KWgW0LtFeb7uh
WJ/cx0ECCsLIfurXm8uIOhH3v3+oYqW1JJZpu7gGHJCEgWJjKSxiUJ1t95lfWODoxlkpysBEiPpQ
CRZLxYcKIQ00ri8mAT0liY9YoG1CunKBiQJt2EZNNx8LOzW46PMBnYiSXuo4DSWWgYyEdxyhpLRb
gJ0kojEBnZHIPAax0h2ZDLEAR8SskwUNOiUkIizH+MURStPZ6YqFGFM5okSWwFPCew6xIIWAZWyM
BUKQsrXIPDIOEArSWTZqQnM6URjCSMhowA2JCIi+xRECQRId0x5qRg7uTAdIxiSJ0Q6Yg6ytHhqJ
Md+H+FQqYXCxkcZHU7lZOuoqE3CZmOVqEuKp0QEWsBBirGQjWDinBQrEO7cJ7dUZMA5WUhgkRmMo
d43o9i33bcXE6g9en/AzVRxeSkYbTneXjMTjTSLDFD0p9IEDLTAXEZiJINhsxM5E90g2wqyRMxZk
YO1GBEMs8A7AQ58W0jRALEorPsEEosM/W0GTXHGlBRFQIh/HCR40KsAMOSI2QRSjQfFUIRRowTtb
AeWtWpfOQS4k6AgTqzBly5RdDD6QCwTWtPWtoBdyVopRFb5ZTHg+rXP//UgwMAR2IavHYS704FAs
xLiYOkE6QjDSSxfCmkzOWLDDSiJMAUidNQMUbPfFgjUb0ZAhRhM5z9g7sxHyFc44QChIjWnYOdRD
dsBYgEjiiN5sIWGZjvQ8UhD8/RJn0agCEeMhEDmTCaGlISWkOiB/DRFgUhlFsNU7WlBYMq5Y0Dan
wNgT4siUWh6qSbL/sUACE4S1YVYPRSMev3OY1YSBLSDALpTYh1E4lI1RGhBsgBJSKEZAMR7SAk6O
q7Gg4PsIZiBgKWnCGWYdcKWwGMlvEH1IvQwsoN5Uq7sd9KRBLmAwYgo8GlhAT0YgIEmxGyE9D2mB
dc9dvMMJCzpB5gkTRiFBlKF0ZIYLMWdQBD0k/qlJYoTOkQUmlIV4D5hEoSDkKIdqMk4CqqIIryli
TNZ69i4JhyHTGfQOhMAwNtQjeMByJKjYN5esSIhpVExCJrnFNKt4l31Ba4WuEVdSTPYVSWeQeifO
PlQPDKuDVKwREfmYhsTJdRWKCg8qVaSbNRFsQq5D1ZCoAP9KMV0vNiFuq4eRdy2dsaBxHnhFEnER
uxQPFSSzXgMpMEeIuaIgvIsoEHZ3dh4wGGECG0hN4XZYf1CaQNSZ6sZIYjc32TgPTSVSpc6mko2t
YxLbCo0EHXCgG+IgIe6C2DSMvGnNar9yMDh2zmEVElFIApvZeyT9kCISNJF5Cn0lqsPD0FIcaVfN
YN0nNINBPVKz9FgWCs1gbLGWAQVdRYxPjjSZM0evAaHICFmB/kf74Rr0DQRCrJjLfEOwlRIe7wJr
FGc4p6UhAlxjxAHmIKGCxkfeTztYTrBiQjHkU3lZrUXUy1Ui2goVStYE/oANnh3EWMm98CEGaeNh
k3fw0FrGmXFkBluypmMSCkRSSUQd5ObjEO0obEzJW1LgaK7WImWsLOTk5SEGTUpymJOFFkjHEnzV
mNQi8rCQlSXawjUzDUdQ/wQZIPxogDkIKiUEGFEZeE5oUS8z0wizg0aib61gNJRhUKqM8ySIMhI9
GygIPIeYpDT/WTvpwWH1SEfSV+QuF6jUwBiSilrGhLCJFbf7KgJ6o5SVgYpku/AevPMckkS7ikaE
AgKR2kVLDI+ULSEaaa0wfMNQB5wsD90n6o2cDUYK9ShkJN2YUpDyiMFo7aUYU4FaFmqaKF7yLRWJ
UDjYGPCtQkFjFWMrYikI/APDwKU+O6SE3gS8wIiZptnBP1qg3Eo6cwRYIA3HFg88xZQ0/MCVjsnD
4VtQrMLkG+oa/cMCfx/jigVDIR8KABeC2l7b1TDAQisa4TzYwhBW+Xp++Aod8tBAxJS+2U3TOlTk
9V7/0Rcv2LXWHALoWmae3/z8kzLmoce1udB2ErWgP3UW/dJrhGjaeva+3LX57N/eveDhox891O7D
yyKvsmo02Tavu+2OaRu8fv7p11n2Pusv+2h9g08nOVgm8lC49gXA9TTb75ZquyOc4VbFx3LRB9z4
tO6Ap9mizurekZuYiSvkk2xW0Ce36Pdct60SzrDLWVllN+X+qdswhzvkxSIfrYrRetUD3hSmuAI/
zWfZJqvyfcityeEMuWh33nyh1X2vva/HhXvu4Oeo+xysFzd9Kmyj7q7np/WyGvcppfNNXCFfgvGi
2Md4lypxBfz8hoVBPbhtPtIZ7mxWLMqiz5FtOYwz6MVNkQ2kSOsHO0MuN32yaCtXXMH+fiib2jo5
Z8AAWI+m297fr23jcQX9R7lmfugQzW23pCvsF1mx6EmPrirEHW61nWWLm310dGU37qDrOhtN1nXO
0Ok+/KaUwxl+MZoU46zfody2n7iDRhfU5apH2V2DjztsplPxb7nsyaauie5HQC/X1RC0DQE7gy4X
qwFxUzZlq7ldIf+Zv6+ygfXUlUi7g77P+nqLiI9t4XYHvDm6zOZMLCv6ar2rSfgR8H/LqzrvSSoK
/23J9I8A/iL/UIx6agzgNoP8I4D/XVbTHaTGPyAQKncfPLqx76uM7D/tar2jk6wq0ZR95mzdVeez
Nw84zaZD3m8bulzBv5wUfYy38UdnsJ9ZYeho+L2s8vFwCEQTLXQ986t8sai3s/ts4CYwG8Imr13B
v56UN/nR8/pAt7UdWa7g35TrJwixa3v7MQ84JMSuRNwV/BXYz+s675kUXYeSO+wPfa+y6w92hfvf
VTbZEYaVKbqNVrqCfZtXczRbD3JbZekMucCzGZB3V7fnCvp/GXqHTXx91uyiVc7A83p19Paxw7fl
Nc7wi3pULlh608M5kS8SUs6wtyWLYMc7QA2dtJM6Pg/5sUjTw+SZw/jTbqLMY7f1g2v2itEsz6pf
/gUAAP//</cx:binary>
              </cx:geoCache>
            </cx:geography>
          </cx:layoutPr>
        </cx:series>
      </cx:plotAreaRegion>
    </cx:plotArea>
    <cx:legend pos="t" align="ctr" overlay="0">
      <cx:txPr>
        <a:bodyPr spcFirstLastPara="1" vertOverflow="ellipsis" horzOverflow="overflow" wrap="square" lIns="0" tIns="0" rIns="0" bIns="0" anchor="ctr" anchorCtr="1"/>
        <a:lstStyle/>
        <a:p>
          <a:pPr algn="ctr" rtl="0">
            <a:defRPr sz="1000">
              <a:latin typeface="Arial" panose="020B0604020202020204" pitchFamily="34" charset="0"/>
              <a:ea typeface="Arial" panose="020B0604020202020204" pitchFamily="34" charset="0"/>
              <a:cs typeface="Arial" panose="020B0604020202020204" pitchFamily="34" charset="0"/>
            </a:defRPr>
          </a:pPr>
          <a:endParaRPr lang="en-US" sz="1000" b="0"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F6C88-8C79-419B-A5B9-D0B7077BE0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BF7B786-412D-4F09-ADA6-4D37EE38FD35}">
      <dgm:prSet phldrT="[Text]" custT="1"/>
      <dgm:spPr>
        <a:noFill/>
        <a:ln>
          <a:noFill/>
        </a:ln>
      </dgm:spPr>
      <dgm:t>
        <a:bodyPr/>
        <a:lstStyle/>
        <a:p>
          <a:r>
            <a:rPr lang="en-US" sz="2000" dirty="0">
              <a:solidFill>
                <a:srgbClr val="DEDEDE">
                  <a:lumMod val="10000"/>
                </a:srgbClr>
              </a:solidFill>
              <a:latin typeface="Arial"/>
              <a:cs typeface="Times New Roman" pitchFamily="18" charset="0"/>
            </a:rPr>
            <a:t>Better revenue situation for FY 2018 and 2019 than last two years.</a:t>
          </a:r>
          <a:endParaRPr lang="en-US" sz="1800" dirty="0">
            <a:solidFill>
              <a:schemeClr val="tx1"/>
            </a:solidFill>
          </a:endParaRPr>
        </a:p>
      </dgm:t>
    </dgm:pt>
    <dgm:pt modelId="{3D30EE65-0210-496C-A940-9A0111E28823}" type="parTrans" cxnId="{97D43407-69D6-4CEA-B8E5-8938F356808D}">
      <dgm:prSet/>
      <dgm:spPr/>
      <dgm:t>
        <a:bodyPr/>
        <a:lstStyle/>
        <a:p>
          <a:endParaRPr lang="en-US"/>
        </a:p>
      </dgm:t>
    </dgm:pt>
    <dgm:pt modelId="{9C24475D-059E-42A1-9145-F91918200D26}" type="sibTrans" cxnId="{97D43407-69D6-4CEA-B8E5-8938F356808D}">
      <dgm:prSet/>
      <dgm:spPr>
        <a:ln>
          <a:solidFill>
            <a:srgbClr val="005177"/>
          </a:solidFill>
        </a:ln>
      </dgm:spPr>
      <dgm:t>
        <a:bodyPr/>
        <a:lstStyle/>
        <a:p>
          <a:endParaRPr lang="en-US"/>
        </a:p>
      </dgm:t>
    </dgm:pt>
    <dgm:pt modelId="{4E45DC96-34F8-44AB-B7E9-8E2DD2615A95}">
      <dgm:prSet phldrT="[Text]" custT="1"/>
      <dgm:spPr>
        <a:noFill/>
        <a:ln>
          <a:noFill/>
        </a:ln>
      </dgm:spPr>
      <dgm:t>
        <a:bodyPr/>
        <a:lstStyle/>
        <a:p>
          <a:r>
            <a:rPr lang="en-US" sz="2000" dirty="0">
              <a:solidFill>
                <a:srgbClr val="DEDEDE">
                  <a:lumMod val="10000"/>
                </a:srgbClr>
              </a:solidFill>
              <a:latin typeface="Arial"/>
              <a:cs typeface="Times New Roman" pitchFamily="18" charset="0"/>
            </a:rPr>
            <a:t> Revenue uncertainty with federal tax law changes-tax policy in mix.</a:t>
          </a:r>
        </a:p>
      </dgm:t>
    </dgm:pt>
    <dgm:pt modelId="{B3CF1A6F-9AE7-4436-9996-6ABC1532D829}" type="parTrans" cxnId="{1327E706-9EC5-45F5-8CB0-8506209C9FD7}">
      <dgm:prSet/>
      <dgm:spPr/>
      <dgm:t>
        <a:bodyPr/>
        <a:lstStyle/>
        <a:p>
          <a:endParaRPr lang="en-US"/>
        </a:p>
      </dgm:t>
    </dgm:pt>
    <dgm:pt modelId="{D2930580-FC3D-4C77-9414-34C598D201AF}" type="sibTrans" cxnId="{1327E706-9EC5-45F5-8CB0-8506209C9FD7}">
      <dgm:prSet/>
      <dgm:spPr/>
      <dgm:t>
        <a:bodyPr/>
        <a:lstStyle/>
        <a:p>
          <a:endParaRPr lang="en-US"/>
        </a:p>
      </dgm:t>
    </dgm:pt>
    <dgm:pt modelId="{3CE10434-D347-4FFB-9FB6-DEC994F36B79}">
      <dgm:prSet custT="1"/>
      <dgm:spPr>
        <a:noFill/>
        <a:ln>
          <a:noFill/>
        </a:ln>
      </dgm:spPr>
      <dgm:t>
        <a:bodyPr/>
        <a:lstStyle/>
        <a:p>
          <a:r>
            <a:rPr lang="en-US" sz="2000" dirty="0">
              <a:solidFill>
                <a:srgbClr val="DEDEDE">
                  <a:lumMod val="10000"/>
                </a:srgbClr>
              </a:solidFill>
              <a:latin typeface="Arial"/>
              <a:cs typeface="Times New Roman" pitchFamily="18" charset="0"/>
            </a:rPr>
            <a:t>Mixture of tight labor market sectors and minimal pay increases</a:t>
          </a:r>
          <a:endParaRPr lang="en-US" sz="2000" dirty="0">
            <a:solidFill>
              <a:schemeClr val="tx1"/>
            </a:solidFill>
            <a:latin typeface="Arial"/>
            <a:cs typeface="Times New Roman" pitchFamily="18" charset="0"/>
          </a:endParaRPr>
        </a:p>
      </dgm:t>
    </dgm:pt>
    <dgm:pt modelId="{8A85CC32-3E97-45EE-9C35-37409BCF6F5F}" type="parTrans" cxnId="{60B71505-3D63-4A94-BD01-7EC4A1D6DF57}">
      <dgm:prSet/>
      <dgm:spPr/>
      <dgm:t>
        <a:bodyPr/>
        <a:lstStyle/>
        <a:p>
          <a:endParaRPr lang="en-US"/>
        </a:p>
      </dgm:t>
    </dgm:pt>
    <dgm:pt modelId="{3A0A8BEC-3816-41C6-AFE4-0973B5E0F90D}" type="sibTrans" cxnId="{60B71505-3D63-4A94-BD01-7EC4A1D6DF57}">
      <dgm:prSet/>
      <dgm:spPr/>
      <dgm:t>
        <a:bodyPr/>
        <a:lstStyle/>
        <a:p>
          <a:endParaRPr lang="en-US"/>
        </a:p>
      </dgm:t>
    </dgm:pt>
    <dgm:pt modelId="{DF9FE7BB-9CAF-4028-BABC-CE5F9C8AA31D}">
      <dgm:prSet custT="1"/>
      <dgm:spPr>
        <a:noFill/>
        <a:ln>
          <a:noFill/>
        </a:ln>
      </dgm:spPr>
      <dgm:t>
        <a:bodyPr/>
        <a:lstStyle/>
        <a:p>
          <a:r>
            <a:rPr lang="en-US" sz="2000" kern="1200" dirty="0">
              <a:solidFill>
                <a:srgbClr val="DEDEDE">
                  <a:lumMod val="10000"/>
                </a:srgbClr>
              </a:solidFill>
              <a:latin typeface="Arial"/>
              <a:ea typeface="+mn-ea"/>
              <a:cs typeface="Times New Roman" pitchFamily="18" charset="0"/>
            </a:rPr>
            <a:t>Pension costs growing share and K-12 priority remains</a:t>
          </a:r>
        </a:p>
      </dgm:t>
    </dgm:pt>
    <dgm:pt modelId="{50FB7F1C-F6A8-4FB9-9ECC-7982A80A89D4}" type="parTrans" cxnId="{65304B99-6752-4FDE-97E2-B0425D59FFAD}">
      <dgm:prSet/>
      <dgm:spPr/>
      <dgm:t>
        <a:bodyPr/>
        <a:lstStyle/>
        <a:p>
          <a:endParaRPr lang="en-US"/>
        </a:p>
      </dgm:t>
    </dgm:pt>
    <dgm:pt modelId="{E27AC914-821B-4539-9C32-5F3D9C960284}" type="sibTrans" cxnId="{65304B99-6752-4FDE-97E2-B0425D59FFAD}">
      <dgm:prSet/>
      <dgm:spPr/>
      <dgm:t>
        <a:bodyPr/>
        <a:lstStyle/>
        <a:p>
          <a:endParaRPr lang="en-US"/>
        </a:p>
      </dgm:t>
    </dgm:pt>
    <dgm:pt modelId="{77031D4E-B514-43CF-A7B7-92B7CF9A00CB}">
      <dgm:prSet custT="1"/>
      <dgm:spPr>
        <a:noFill/>
        <a:ln>
          <a:noFill/>
        </a:ln>
      </dgm:spPr>
      <dgm:t>
        <a:bodyPr/>
        <a:lstStyle/>
        <a:p>
          <a:r>
            <a:rPr lang="en-US" sz="2000" dirty="0">
              <a:solidFill>
                <a:srgbClr val="DEDEDE">
                  <a:lumMod val="10000"/>
                </a:srgbClr>
              </a:solidFill>
              <a:latin typeface="Arial"/>
              <a:cs typeface="Times New Roman" pitchFamily="18" charset="0"/>
            </a:rPr>
            <a:t>Federal funding in the short-run is not much of a threat.</a:t>
          </a:r>
          <a:endParaRPr lang="en-US" sz="2000" dirty="0">
            <a:solidFill>
              <a:schemeClr val="tx1"/>
            </a:solidFill>
            <a:latin typeface="Arial"/>
            <a:cs typeface="Times New Roman" pitchFamily="18" charset="0"/>
          </a:endParaRPr>
        </a:p>
      </dgm:t>
    </dgm:pt>
    <dgm:pt modelId="{6A9A949B-55FE-497E-A03B-4EE76AAB50D7}" type="parTrans" cxnId="{1B0CA937-E4CF-4220-BC3F-8E94702FCF73}">
      <dgm:prSet/>
      <dgm:spPr/>
      <dgm:t>
        <a:bodyPr/>
        <a:lstStyle/>
        <a:p>
          <a:endParaRPr lang="en-US"/>
        </a:p>
      </dgm:t>
    </dgm:pt>
    <dgm:pt modelId="{92611781-00D3-4D10-B5A0-27C1336019F3}" type="sibTrans" cxnId="{1B0CA937-E4CF-4220-BC3F-8E94702FCF73}">
      <dgm:prSet/>
      <dgm:spPr/>
      <dgm:t>
        <a:bodyPr/>
        <a:lstStyle/>
        <a:p>
          <a:endParaRPr lang="en-US"/>
        </a:p>
      </dgm:t>
    </dgm:pt>
    <dgm:pt modelId="{7443C5CB-B41C-4806-B0D5-26BEBB0198F9}" type="pres">
      <dgm:prSet presAssocID="{F39F6C88-8C79-419B-A5B9-D0B7077BE018}" presName="Name0" presStyleCnt="0">
        <dgm:presLayoutVars>
          <dgm:chMax val="7"/>
          <dgm:chPref val="7"/>
          <dgm:dir/>
        </dgm:presLayoutVars>
      </dgm:prSet>
      <dgm:spPr/>
      <dgm:t>
        <a:bodyPr/>
        <a:lstStyle/>
        <a:p>
          <a:endParaRPr lang="en-US"/>
        </a:p>
      </dgm:t>
    </dgm:pt>
    <dgm:pt modelId="{411815ED-271E-479F-8F4C-3E67D6A4E65F}" type="pres">
      <dgm:prSet presAssocID="{F39F6C88-8C79-419B-A5B9-D0B7077BE018}" presName="Name1" presStyleCnt="0"/>
      <dgm:spPr/>
    </dgm:pt>
    <dgm:pt modelId="{0C532425-CF46-4C5C-A489-F107BDF04D03}" type="pres">
      <dgm:prSet presAssocID="{F39F6C88-8C79-419B-A5B9-D0B7077BE018}" presName="cycle" presStyleCnt="0"/>
      <dgm:spPr/>
    </dgm:pt>
    <dgm:pt modelId="{9E9142F1-8648-484C-A25A-14E2C2757DC7}" type="pres">
      <dgm:prSet presAssocID="{F39F6C88-8C79-419B-A5B9-D0B7077BE018}" presName="srcNode" presStyleLbl="node1" presStyleIdx="0" presStyleCnt="5"/>
      <dgm:spPr/>
    </dgm:pt>
    <dgm:pt modelId="{84106D91-7C6B-43C0-9CBB-0B329D2EE3ED}" type="pres">
      <dgm:prSet presAssocID="{F39F6C88-8C79-419B-A5B9-D0B7077BE018}" presName="conn" presStyleLbl="parChTrans1D2" presStyleIdx="0" presStyleCnt="1" custScaleX="93130" custScaleY="93130" custLinFactNeighborX="1044" custLinFactNeighborY="-1046"/>
      <dgm:spPr/>
      <dgm:t>
        <a:bodyPr/>
        <a:lstStyle/>
        <a:p>
          <a:endParaRPr lang="en-US"/>
        </a:p>
      </dgm:t>
    </dgm:pt>
    <dgm:pt modelId="{4CC6CC48-1C4E-4D0A-B4F1-075D94E60631}" type="pres">
      <dgm:prSet presAssocID="{F39F6C88-8C79-419B-A5B9-D0B7077BE018}" presName="extraNode" presStyleLbl="node1" presStyleIdx="0" presStyleCnt="5"/>
      <dgm:spPr/>
    </dgm:pt>
    <dgm:pt modelId="{2986669D-E038-47C6-8CA3-B316FA9370CC}" type="pres">
      <dgm:prSet presAssocID="{F39F6C88-8C79-419B-A5B9-D0B7077BE018}" presName="dstNode" presStyleLbl="node1" presStyleIdx="0" presStyleCnt="5"/>
      <dgm:spPr/>
    </dgm:pt>
    <dgm:pt modelId="{C7775A69-6CE1-478F-A8AA-A7278F5B29C8}" type="pres">
      <dgm:prSet presAssocID="{EBF7B786-412D-4F09-ADA6-4D37EE38FD35}" presName="text_1" presStyleLbl="node1" presStyleIdx="0" presStyleCnt="5" custScaleX="96006" custLinFactNeighborX="-4997">
        <dgm:presLayoutVars>
          <dgm:bulletEnabled val="1"/>
        </dgm:presLayoutVars>
      </dgm:prSet>
      <dgm:spPr/>
      <dgm:t>
        <a:bodyPr/>
        <a:lstStyle/>
        <a:p>
          <a:endParaRPr lang="en-US"/>
        </a:p>
      </dgm:t>
    </dgm:pt>
    <dgm:pt modelId="{948EEF57-A98C-411E-BFAF-F8DFC1DD7D0F}" type="pres">
      <dgm:prSet presAssocID="{EBF7B786-412D-4F09-ADA6-4D37EE38FD35}" presName="accent_1" presStyleCnt="0"/>
      <dgm:spPr/>
    </dgm:pt>
    <dgm:pt modelId="{30F30E58-5C39-4765-A438-D3FEC71AA51C}" type="pres">
      <dgm:prSet presAssocID="{EBF7B786-412D-4F09-ADA6-4D37EE38FD35}" presName="accentRepeatNode" presStyleLbl="solidFgAcc1" presStyleIdx="0" presStyleCnt="5" custScaleX="53005" custScaleY="53005" custLinFactNeighborX="-14647"/>
      <dgm:spPr>
        <a:ln>
          <a:solidFill>
            <a:srgbClr val="005177"/>
          </a:solidFill>
        </a:ln>
      </dgm:spPr>
    </dgm:pt>
    <dgm:pt modelId="{F796D6B0-8432-4C66-996C-1BFF09DDC4F3}" type="pres">
      <dgm:prSet presAssocID="{4E45DC96-34F8-44AB-B7E9-8E2DD2615A95}" presName="text_2" presStyleLbl="node1" presStyleIdx="1" presStyleCnt="5" custScaleX="107830" custLinFactNeighborX="-1782">
        <dgm:presLayoutVars>
          <dgm:bulletEnabled val="1"/>
        </dgm:presLayoutVars>
      </dgm:prSet>
      <dgm:spPr/>
      <dgm:t>
        <a:bodyPr/>
        <a:lstStyle/>
        <a:p>
          <a:endParaRPr lang="en-US"/>
        </a:p>
      </dgm:t>
    </dgm:pt>
    <dgm:pt modelId="{C7C686B2-E309-4457-B7D6-8240DC9C19CB}" type="pres">
      <dgm:prSet presAssocID="{4E45DC96-34F8-44AB-B7E9-8E2DD2615A95}" presName="accent_2" presStyleCnt="0"/>
      <dgm:spPr/>
    </dgm:pt>
    <dgm:pt modelId="{7B89D97F-FC90-4D56-8366-A66F326C19FE}" type="pres">
      <dgm:prSet presAssocID="{4E45DC96-34F8-44AB-B7E9-8E2DD2615A95}" presName="accentRepeatNode" presStyleLbl="solidFgAcc1" presStyleIdx="1" presStyleCnt="5" custScaleX="53005" custScaleY="53005" custLinFactNeighborX="-14647"/>
      <dgm:spPr>
        <a:ln>
          <a:solidFill>
            <a:srgbClr val="005177"/>
          </a:solidFill>
        </a:ln>
      </dgm:spPr>
    </dgm:pt>
    <dgm:pt modelId="{B6253B11-DF09-4AAC-BD8C-516625BF01CC}" type="pres">
      <dgm:prSet presAssocID="{3CE10434-D347-4FFB-9FB6-DEC994F36B79}" presName="text_3" presStyleLbl="node1" presStyleIdx="2" presStyleCnt="5" custLinFactNeighborX="-4939">
        <dgm:presLayoutVars>
          <dgm:bulletEnabled val="1"/>
        </dgm:presLayoutVars>
      </dgm:prSet>
      <dgm:spPr/>
      <dgm:t>
        <a:bodyPr/>
        <a:lstStyle/>
        <a:p>
          <a:endParaRPr lang="en-US"/>
        </a:p>
      </dgm:t>
    </dgm:pt>
    <dgm:pt modelId="{244A22D5-4EE2-42C5-BF45-0396821F5182}" type="pres">
      <dgm:prSet presAssocID="{3CE10434-D347-4FFB-9FB6-DEC994F36B79}" presName="accent_3" presStyleCnt="0"/>
      <dgm:spPr/>
    </dgm:pt>
    <dgm:pt modelId="{60BA77C7-5AE1-45B5-91C7-925780B908C2}" type="pres">
      <dgm:prSet presAssocID="{3CE10434-D347-4FFB-9FB6-DEC994F36B79}" presName="accentRepeatNode" presStyleLbl="solidFgAcc1" presStyleIdx="2" presStyleCnt="5" custScaleX="53005" custScaleY="53005" custLinFactNeighborX="-14647"/>
      <dgm:spPr>
        <a:ln>
          <a:solidFill>
            <a:srgbClr val="005177"/>
          </a:solidFill>
        </a:ln>
      </dgm:spPr>
    </dgm:pt>
    <dgm:pt modelId="{1CB5DF17-B2AE-487A-B650-3FE96811AD59}" type="pres">
      <dgm:prSet presAssocID="{DF9FE7BB-9CAF-4028-BABC-CE5F9C8AA31D}" presName="text_4" presStyleLbl="node1" presStyleIdx="3" presStyleCnt="5" custScaleX="108006" custLinFactNeighborX="-1037" custLinFactNeighborY="-4876">
        <dgm:presLayoutVars>
          <dgm:bulletEnabled val="1"/>
        </dgm:presLayoutVars>
      </dgm:prSet>
      <dgm:spPr/>
      <dgm:t>
        <a:bodyPr/>
        <a:lstStyle/>
        <a:p>
          <a:endParaRPr lang="en-US"/>
        </a:p>
      </dgm:t>
    </dgm:pt>
    <dgm:pt modelId="{F98D65EC-3D5A-48D0-81C2-0408BE6AAED7}" type="pres">
      <dgm:prSet presAssocID="{DF9FE7BB-9CAF-4028-BABC-CE5F9C8AA31D}" presName="accent_4" presStyleCnt="0"/>
      <dgm:spPr/>
    </dgm:pt>
    <dgm:pt modelId="{E490D566-0E47-45AA-9810-120045C37032}" type="pres">
      <dgm:prSet presAssocID="{DF9FE7BB-9CAF-4028-BABC-CE5F9C8AA31D}" presName="accentRepeatNode" presStyleLbl="solidFgAcc1" presStyleIdx="3" presStyleCnt="5" custScaleX="53005" custScaleY="53005" custLinFactNeighborX="-14647"/>
      <dgm:spPr>
        <a:ln>
          <a:solidFill>
            <a:srgbClr val="005177"/>
          </a:solidFill>
        </a:ln>
      </dgm:spPr>
    </dgm:pt>
    <dgm:pt modelId="{6315C5BE-BBC1-4F46-85A6-7EAB87006C54}" type="pres">
      <dgm:prSet presAssocID="{77031D4E-B514-43CF-A7B7-92B7CF9A00CB}" presName="text_5" presStyleLbl="node1" presStyleIdx="4" presStyleCnt="5">
        <dgm:presLayoutVars>
          <dgm:bulletEnabled val="1"/>
        </dgm:presLayoutVars>
      </dgm:prSet>
      <dgm:spPr/>
      <dgm:t>
        <a:bodyPr/>
        <a:lstStyle/>
        <a:p>
          <a:endParaRPr lang="en-US"/>
        </a:p>
      </dgm:t>
    </dgm:pt>
    <dgm:pt modelId="{255A9602-6EE0-4424-8327-4F1D2B12A0CD}" type="pres">
      <dgm:prSet presAssocID="{77031D4E-B514-43CF-A7B7-92B7CF9A00CB}" presName="accent_5" presStyleCnt="0"/>
      <dgm:spPr/>
    </dgm:pt>
    <dgm:pt modelId="{092DB02C-8946-47F0-9840-5F5BB0AAEB4F}" type="pres">
      <dgm:prSet presAssocID="{77031D4E-B514-43CF-A7B7-92B7CF9A00CB}" presName="accentRepeatNode" presStyleLbl="solidFgAcc1" presStyleIdx="4" presStyleCnt="5" custScaleX="51815" custScaleY="51815" custLinFactNeighborX="-7419" custLinFactNeighborY="-11264"/>
      <dgm:spPr>
        <a:ln>
          <a:solidFill>
            <a:srgbClr val="005177"/>
          </a:solidFill>
        </a:ln>
      </dgm:spPr>
    </dgm:pt>
  </dgm:ptLst>
  <dgm:cxnLst>
    <dgm:cxn modelId="{5AC9076C-B2E7-4C6B-883E-68BDD0ED74F4}" type="presOf" srcId="{F39F6C88-8C79-419B-A5B9-D0B7077BE018}" destId="{7443C5CB-B41C-4806-B0D5-26BEBB0198F9}" srcOrd="0" destOrd="0" presId="urn:microsoft.com/office/officeart/2008/layout/VerticalCurvedList"/>
    <dgm:cxn modelId="{BF24A708-D954-40C2-B032-B62D83477F71}" type="presOf" srcId="{3CE10434-D347-4FFB-9FB6-DEC994F36B79}" destId="{B6253B11-DF09-4AAC-BD8C-516625BF01CC}" srcOrd="0" destOrd="0" presId="urn:microsoft.com/office/officeart/2008/layout/VerticalCurvedList"/>
    <dgm:cxn modelId="{45142452-6732-4EEB-A365-4C9F4497241F}" type="presOf" srcId="{DF9FE7BB-9CAF-4028-BABC-CE5F9C8AA31D}" destId="{1CB5DF17-B2AE-487A-B650-3FE96811AD59}" srcOrd="0" destOrd="0" presId="urn:microsoft.com/office/officeart/2008/layout/VerticalCurvedList"/>
    <dgm:cxn modelId="{60B71505-3D63-4A94-BD01-7EC4A1D6DF57}" srcId="{F39F6C88-8C79-419B-A5B9-D0B7077BE018}" destId="{3CE10434-D347-4FFB-9FB6-DEC994F36B79}" srcOrd="2" destOrd="0" parTransId="{8A85CC32-3E97-45EE-9C35-37409BCF6F5F}" sibTransId="{3A0A8BEC-3816-41C6-AFE4-0973B5E0F90D}"/>
    <dgm:cxn modelId="{D7558D81-FA24-41C2-AAC6-71E1C56B3966}" type="presOf" srcId="{4E45DC96-34F8-44AB-B7E9-8E2DD2615A95}" destId="{F796D6B0-8432-4C66-996C-1BFF09DDC4F3}" srcOrd="0" destOrd="0" presId="urn:microsoft.com/office/officeart/2008/layout/VerticalCurvedList"/>
    <dgm:cxn modelId="{97D43407-69D6-4CEA-B8E5-8938F356808D}" srcId="{F39F6C88-8C79-419B-A5B9-D0B7077BE018}" destId="{EBF7B786-412D-4F09-ADA6-4D37EE38FD35}" srcOrd="0" destOrd="0" parTransId="{3D30EE65-0210-496C-A940-9A0111E28823}" sibTransId="{9C24475D-059E-42A1-9145-F91918200D26}"/>
    <dgm:cxn modelId="{1327E706-9EC5-45F5-8CB0-8506209C9FD7}" srcId="{F39F6C88-8C79-419B-A5B9-D0B7077BE018}" destId="{4E45DC96-34F8-44AB-B7E9-8E2DD2615A95}" srcOrd="1" destOrd="0" parTransId="{B3CF1A6F-9AE7-4436-9996-6ABC1532D829}" sibTransId="{D2930580-FC3D-4C77-9414-34C598D201AF}"/>
    <dgm:cxn modelId="{1B0CA937-E4CF-4220-BC3F-8E94702FCF73}" srcId="{F39F6C88-8C79-419B-A5B9-D0B7077BE018}" destId="{77031D4E-B514-43CF-A7B7-92B7CF9A00CB}" srcOrd="4" destOrd="0" parTransId="{6A9A949B-55FE-497E-A03B-4EE76AAB50D7}" sibTransId="{92611781-00D3-4D10-B5A0-27C1336019F3}"/>
    <dgm:cxn modelId="{C41451D3-3D3D-4626-9800-52504EFE2C11}" type="presOf" srcId="{77031D4E-B514-43CF-A7B7-92B7CF9A00CB}" destId="{6315C5BE-BBC1-4F46-85A6-7EAB87006C54}" srcOrd="0" destOrd="0" presId="urn:microsoft.com/office/officeart/2008/layout/VerticalCurvedList"/>
    <dgm:cxn modelId="{71DD9EBC-B04E-4C0C-8619-566FEA073EF7}" type="presOf" srcId="{EBF7B786-412D-4F09-ADA6-4D37EE38FD35}" destId="{C7775A69-6CE1-478F-A8AA-A7278F5B29C8}" srcOrd="0" destOrd="0" presId="urn:microsoft.com/office/officeart/2008/layout/VerticalCurvedList"/>
    <dgm:cxn modelId="{0209EC88-AC23-4CC4-8598-52681998C0A8}" type="presOf" srcId="{9C24475D-059E-42A1-9145-F91918200D26}" destId="{84106D91-7C6B-43C0-9CBB-0B329D2EE3ED}" srcOrd="0" destOrd="0" presId="urn:microsoft.com/office/officeart/2008/layout/VerticalCurvedList"/>
    <dgm:cxn modelId="{65304B99-6752-4FDE-97E2-B0425D59FFAD}" srcId="{F39F6C88-8C79-419B-A5B9-D0B7077BE018}" destId="{DF9FE7BB-9CAF-4028-BABC-CE5F9C8AA31D}" srcOrd="3" destOrd="0" parTransId="{50FB7F1C-F6A8-4FB9-9ECC-7982A80A89D4}" sibTransId="{E27AC914-821B-4539-9C32-5F3D9C960284}"/>
    <dgm:cxn modelId="{AF05F9B3-389E-4F1A-9EE9-C0B2401B66F5}" type="presParOf" srcId="{7443C5CB-B41C-4806-B0D5-26BEBB0198F9}" destId="{411815ED-271E-479F-8F4C-3E67D6A4E65F}" srcOrd="0" destOrd="0" presId="urn:microsoft.com/office/officeart/2008/layout/VerticalCurvedList"/>
    <dgm:cxn modelId="{4C8808D9-A766-4F5D-8D13-D9B521F5A65C}" type="presParOf" srcId="{411815ED-271E-479F-8F4C-3E67D6A4E65F}" destId="{0C532425-CF46-4C5C-A489-F107BDF04D03}" srcOrd="0" destOrd="0" presId="urn:microsoft.com/office/officeart/2008/layout/VerticalCurvedList"/>
    <dgm:cxn modelId="{73737683-BFAF-4018-9E82-355161608889}" type="presParOf" srcId="{0C532425-CF46-4C5C-A489-F107BDF04D03}" destId="{9E9142F1-8648-484C-A25A-14E2C2757DC7}" srcOrd="0" destOrd="0" presId="urn:microsoft.com/office/officeart/2008/layout/VerticalCurvedList"/>
    <dgm:cxn modelId="{1E1763E9-1F1B-4BF2-A78F-E84893AB2E2B}" type="presParOf" srcId="{0C532425-CF46-4C5C-A489-F107BDF04D03}" destId="{84106D91-7C6B-43C0-9CBB-0B329D2EE3ED}" srcOrd="1" destOrd="0" presId="urn:microsoft.com/office/officeart/2008/layout/VerticalCurvedList"/>
    <dgm:cxn modelId="{641CAB11-A96F-4F65-A9E0-7221CE1894E2}" type="presParOf" srcId="{0C532425-CF46-4C5C-A489-F107BDF04D03}" destId="{4CC6CC48-1C4E-4D0A-B4F1-075D94E60631}" srcOrd="2" destOrd="0" presId="urn:microsoft.com/office/officeart/2008/layout/VerticalCurvedList"/>
    <dgm:cxn modelId="{59ECD09C-7154-45D3-8C17-E29D19A3E6C3}" type="presParOf" srcId="{0C532425-CF46-4C5C-A489-F107BDF04D03}" destId="{2986669D-E038-47C6-8CA3-B316FA9370CC}" srcOrd="3" destOrd="0" presId="urn:microsoft.com/office/officeart/2008/layout/VerticalCurvedList"/>
    <dgm:cxn modelId="{4EA1658E-081E-43B9-95CB-7E782A0EA30B}" type="presParOf" srcId="{411815ED-271E-479F-8F4C-3E67D6A4E65F}" destId="{C7775A69-6CE1-478F-A8AA-A7278F5B29C8}" srcOrd="1" destOrd="0" presId="urn:microsoft.com/office/officeart/2008/layout/VerticalCurvedList"/>
    <dgm:cxn modelId="{6DB23D97-E8A8-48E8-B169-DB832DB87636}" type="presParOf" srcId="{411815ED-271E-479F-8F4C-3E67D6A4E65F}" destId="{948EEF57-A98C-411E-BFAF-F8DFC1DD7D0F}" srcOrd="2" destOrd="0" presId="urn:microsoft.com/office/officeart/2008/layout/VerticalCurvedList"/>
    <dgm:cxn modelId="{E65391B9-9240-47C2-9470-462821C82E41}" type="presParOf" srcId="{948EEF57-A98C-411E-BFAF-F8DFC1DD7D0F}" destId="{30F30E58-5C39-4765-A438-D3FEC71AA51C}" srcOrd="0" destOrd="0" presId="urn:microsoft.com/office/officeart/2008/layout/VerticalCurvedList"/>
    <dgm:cxn modelId="{83CC6830-CCBE-4F58-B76B-E99816299DF3}" type="presParOf" srcId="{411815ED-271E-479F-8F4C-3E67D6A4E65F}" destId="{F796D6B0-8432-4C66-996C-1BFF09DDC4F3}" srcOrd="3" destOrd="0" presId="urn:microsoft.com/office/officeart/2008/layout/VerticalCurvedList"/>
    <dgm:cxn modelId="{53AD2391-B88D-4811-84E8-20D14271BE61}" type="presParOf" srcId="{411815ED-271E-479F-8F4C-3E67D6A4E65F}" destId="{C7C686B2-E309-4457-B7D6-8240DC9C19CB}" srcOrd="4" destOrd="0" presId="urn:microsoft.com/office/officeart/2008/layout/VerticalCurvedList"/>
    <dgm:cxn modelId="{1EAD154A-9A0A-40BA-BF47-BCA99E7EA34B}" type="presParOf" srcId="{C7C686B2-E309-4457-B7D6-8240DC9C19CB}" destId="{7B89D97F-FC90-4D56-8366-A66F326C19FE}" srcOrd="0" destOrd="0" presId="urn:microsoft.com/office/officeart/2008/layout/VerticalCurvedList"/>
    <dgm:cxn modelId="{A814D6A1-B5B1-4FC9-A78C-84447DEEB54D}" type="presParOf" srcId="{411815ED-271E-479F-8F4C-3E67D6A4E65F}" destId="{B6253B11-DF09-4AAC-BD8C-516625BF01CC}" srcOrd="5" destOrd="0" presId="urn:microsoft.com/office/officeart/2008/layout/VerticalCurvedList"/>
    <dgm:cxn modelId="{B536DBF0-2F8D-42C7-BFD5-2D9FDDF1D817}" type="presParOf" srcId="{411815ED-271E-479F-8F4C-3E67D6A4E65F}" destId="{244A22D5-4EE2-42C5-BF45-0396821F5182}" srcOrd="6" destOrd="0" presId="urn:microsoft.com/office/officeart/2008/layout/VerticalCurvedList"/>
    <dgm:cxn modelId="{85999CEE-A558-40B3-8289-8B741EDCE7F1}" type="presParOf" srcId="{244A22D5-4EE2-42C5-BF45-0396821F5182}" destId="{60BA77C7-5AE1-45B5-91C7-925780B908C2}" srcOrd="0" destOrd="0" presId="urn:microsoft.com/office/officeart/2008/layout/VerticalCurvedList"/>
    <dgm:cxn modelId="{D224DB3B-06C4-4414-9CE0-E3BA08D37214}" type="presParOf" srcId="{411815ED-271E-479F-8F4C-3E67D6A4E65F}" destId="{1CB5DF17-B2AE-487A-B650-3FE96811AD59}" srcOrd="7" destOrd="0" presId="urn:microsoft.com/office/officeart/2008/layout/VerticalCurvedList"/>
    <dgm:cxn modelId="{CC22EE22-2D24-42BD-B1FE-AC105FF98673}" type="presParOf" srcId="{411815ED-271E-479F-8F4C-3E67D6A4E65F}" destId="{F98D65EC-3D5A-48D0-81C2-0408BE6AAED7}" srcOrd="8" destOrd="0" presId="urn:microsoft.com/office/officeart/2008/layout/VerticalCurvedList"/>
    <dgm:cxn modelId="{BBE27588-77B7-4AA6-832E-9063CD546B25}" type="presParOf" srcId="{F98D65EC-3D5A-48D0-81C2-0408BE6AAED7}" destId="{E490D566-0E47-45AA-9810-120045C37032}" srcOrd="0" destOrd="0" presId="urn:microsoft.com/office/officeart/2008/layout/VerticalCurvedList"/>
    <dgm:cxn modelId="{5312A320-86B7-4E92-A570-EB873D552C8B}" type="presParOf" srcId="{411815ED-271E-479F-8F4C-3E67D6A4E65F}" destId="{6315C5BE-BBC1-4F46-85A6-7EAB87006C54}" srcOrd="9" destOrd="0" presId="urn:microsoft.com/office/officeart/2008/layout/VerticalCurvedList"/>
    <dgm:cxn modelId="{F62E60A9-6426-4A3A-A51D-0A86CC180E19}" type="presParOf" srcId="{411815ED-271E-479F-8F4C-3E67D6A4E65F}" destId="{255A9602-6EE0-4424-8327-4F1D2B12A0CD}" srcOrd="10" destOrd="0" presId="urn:microsoft.com/office/officeart/2008/layout/VerticalCurvedList"/>
    <dgm:cxn modelId="{E16E350C-8651-4F7F-A28F-E05BCF250FEB}" type="presParOf" srcId="{255A9602-6EE0-4424-8327-4F1D2B12A0CD}" destId="{092DB02C-8946-47F0-9840-5F5BB0AAEB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06D91-7C6B-43C0-9CBB-0B329D2EE3ED}">
      <dsp:nvSpPr>
        <dsp:cNvPr id="0" name=""/>
        <dsp:cNvSpPr/>
      </dsp:nvSpPr>
      <dsp:spPr>
        <a:xfrm>
          <a:off x="-5942158" y="-761984"/>
          <a:ext cx="6781827" cy="6781827"/>
        </a:xfrm>
        <a:prstGeom prst="blockArc">
          <a:avLst>
            <a:gd name="adj1" fmla="val 18900000"/>
            <a:gd name="adj2" fmla="val 2700000"/>
            <a:gd name="adj3" fmla="val 297"/>
          </a:avLst>
        </a:prstGeom>
        <a:noFill/>
        <a:ln w="25400" cap="flat" cmpd="sng" algn="ctr">
          <a:solidFill>
            <a:srgbClr val="005177"/>
          </a:solidFill>
          <a:prstDash val="solid"/>
        </a:ln>
        <a:effectLst/>
      </dsp:spPr>
      <dsp:style>
        <a:lnRef idx="2">
          <a:scrgbClr r="0" g="0" b="0"/>
        </a:lnRef>
        <a:fillRef idx="0">
          <a:scrgbClr r="0" g="0" b="0"/>
        </a:fillRef>
        <a:effectRef idx="0">
          <a:scrgbClr r="0" g="0" b="0"/>
        </a:effectRef>
        <a:fontRef idx="minor"/>
      </dsp:style>
    </dsp:sp>
    <dsp:sp modelId="{C7775A69-6CE1-478F-A8AA-A7278F5B29C8}">
      <dsp:nvSpPr>
        <dsp:cNvPr id="0" name=""/>
        <dsp:cNvSpPr/>
      </dsp:nvSpPr>
      <dsp:spPr>
        <a:xfrm>
          <a:off x="117256" y="338029"/>
          <a:ext cx="7704689" cy="67649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DEDEDE">
                  <a:lumMod val="10000"/>
                </a:srgbClr>
              </a:solidFill>
              <a:latin typeface="Arial"/>
              <a:cs typeface="Times New Roman" pitchFamily="18" charset="0"/>
            </a:rPr>
            <a:t>Better revenue situation for FY 2018 and 2019 than last two years.</a:t>
          </a:r>
          <a:endParaRPr lang="en-US" sz="1800" kern="1200" dirty="0">
            <a:solidFill>
              <a:schemeClr val="tx1"/>
            </a:solidFill>
          </a:endParaRPr>
        </a:p>
      </dsp:txBody>
      <dsp:txXfrm>
        <a:off x="117256" y="338029"/>
        <a:ext cx="7704689" cy="676491"/>
      </dsp:txXfrm>
    </dsp:sp>
    <dsp:sp modelId="{30F30E58-5C39-4765-A438-D3FEC71AA51C}">
      <dsp:nvSpPr>
        <dsp:cNvPr id="0" name=""/>
        <dsp:cNvSpPr/>
      </dsp:nvSpPr>
      <dsp:spPr>
        <a:xfrm>
          <a:off x="10046" y="452166"/>
          <a:ext cx="448217" cy="448217"/>
        </a:xfrm>
        <a:prstGeom prst="ellipse">
          <a:avLst/>
        </a:prstGeom>
        <a:solidFill>
          <a:schemeClr val="lt1">
            <a:hueOff val="0"/>
            <a:satOff val="0"/>
            <a:lumOff val="0"/>
            <a:alphaOff val="0"/>
          </a:schemeClr>
        </a:solidFill>
        <a:ln w="25400" cap="flat" cmpd="sng" algn="ctr">
          <a:solidFill>
            <a:srgbClr val="005177"/>
          </a:solidFill>
          <a:prstDash val="solid"/>
        </a:ln>
        <a:effectLst/>
      </dsp:spPr>
      <dsp:style>
        <a:lnRef idx="2">
          <a:scrgbClr r="0" g="0" b="0"/>
        </a:lnRef>
        <a:fillRef idx="1">
          <a:scrgbClr r="0" g="0" b="0"/>
        </a:fillRef>
        <a:effectRef idx="0">
          <a:scrgbClr r="0" g="0" b="0"/>
        </a:effectRef>
        <a:fontRef idx="minor"/>
      </dsp:style>
    </dsp:sp>
    <dsp:sp modelId="{F796D6B0-8432-4C66-996C-1BFF09DDC4F3}">
      <dsp:nvSpPr>
        <dsp:cNvPr id="0" name=""/>
        <dsp:cNvSpPr/>
      </dsp:nvSpPr>
      <dsp:spPr>
        <a:xfrm>
          <a:off x="413186" y="1352441"/>
          <a:ext cx="8130880" cy="67649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DEDEDE">
                  <a:lumMod val="10000"/>
                </a:srgbClr>
              </a:solidFill>
              <a:latin typeface="Arial"/>
              <a:cs typeface="Times New Roman" pitchFamily="18" charset="0"/>
            </a:rPr>
            <a:t> Revenue uncertainty with federal tax law changes-tax policy in mix.</a:t>
          </a:r>
        </a:p>
      </dsp:txBody>
      <dsp:txXfrm>
        <a:off x="413186" y="1352441"/>
        <a:ext cx="8130880" cy="676491"/>
      </dsp:txXfrm>
    </dsp:sp>
    <dsp:sp modelId="{7B89D97F-FC90-4D56-8366-A66F326C19FE}">
      <dsp:nvSpPr>
        <dsp:cNvPr id="0" name=""/>
        <dsp:cNvSpPr/>
      </dsp:nvSpPr>
      <dsp:spPr>
        <a:xfrm>
          <a:off x="494800" y="1466578"/>
          <a:ext cx="448217" cy="448217"/>
        </a:xfrm>
        <a:prstGeom prst="ellipse">
          <a:avLst/>
        </a:prstGeom>
        <a:solidFill>
          <a:schemeClr val="lt1">
            <a:hueOff val="0"/>
            <a:satOff val="0"/>
            <a:lumOff val="0"/>
            <a:alphaOff val="0"/>
          </a:schemeClr>
        </a:solidFill>
        <a:ln w="25400" cap="flat" cmpd="sng" algn="ctr">
          <a:solidFill>
            <a:srgbClr val="005177"/>
          </a:solidFill>
          <a:prstDash val="solid"/>
        </a:ln>
        <a:effectLst/>
      </dsp:spPr>
      <dsp:style>
        <a:lnRef idx="2">
          <a:scrgbClr r="0" g="0" b="0"/>
        </a:lnRef>
        <a:fillRef idx="1">
          <a:scrgbClr r="0" g="0" b="0"/>
        </a:fillRef>
        <a:effectRef idx="0">
          <a:scrgbClr r="0" g="0" b="0"/>
        </a:effectRef>
        <a:fontRef idx="minor"/>
      </dsp:style>
    </dsp:sp>
    <dsp:sp modelId="{B6253B11-DF09-4AAC-BD8C-516625BF01CC}">
      <dsp:nvSpPr>
        <dsp:cNvPr id="0" name=""/>
        <dsp:cNvSpPr/>
      </dsp:nvSpPr>
      <dsp:spPr>
        <a:xfrm>
          <a:off x="626472" y="2366854"/>
          <a:ext cx="7391681" cy="67649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DEDEDE">
                  <a:lumMod val="10000"/>
                </a:srgbClr>
              </a:solidFill>
              <a:latin typeface="Arial"/>
              <a:cs typeface="Times New Roman" pitchFamily="18" charset="0"/>
            </a:rPr>
            <a:t>Mixture of tight labor market sectors and minimal pay increases</a:t>
          </a:r>
          <a:endParaRPr lang="en-US" sz="2000" kern="1200" dirty="0">
            <a:solidFill>
              <a:schemeClr val="tx1"/>
            </a:solidFill>
            <a:latin typeface="Arial"/>
            <a:cs typeface="Times New Roman" pitchFamily="18" charset="0"/>
          </a:endParaRPr>
        </a:p>
      </dsp:txBody>
      <dsp:txXfrm>
        <a:off x="626472" y="2366854"/>
        <a:ext cx="7391681" cy="676491"/>
      </dsp:txXfrm>
    </dsp:sp>
    <dsp:sp modelId="{60BA77C7-5AE1-45B5-91C7-925780B908C2}">
      <dsp:nvSpPr>
        <dsp:cNvPr id="0" name=""/>
        <dsp:cNvSpPr/>
      </dsp:nvSpPr>
      <dsp:spPr>
        <a:xfrm>
          <a:off x="643581" y="2480991"/>
          <a:ext cx="448217" cy="448217"/>
        </a:xfrm>
        <a:prstGeom prst="ellipse">
          <a:avLst/>
        </a:prstGeom>
        <a:solidFill>
          <a:schemeClr val="lt1">
            <a:hueOff val="0"/>
            <a:satOff val="0"/>
            <a:lumOff val="0"/>
            <a:alphaOff val="0"/>
          </a:schemeClr>
        </a:solidFill>
        <a:ln w="25400" cap="flat" cmpd="sng" algn="ctr">
          <a:solidFill>
            <a:srgbClr val="005177"/>
          </a:solidFill>
          <a:prstDash val="solid"/>
        </a:ln>
        <a:effectLst/>
      </dsp:spPr>
      <dsp:style>
        <a:lnRef idx="2">
          <a:scrgbClr r="0" g="0" b="0"/>
        </a:lnRef>
        <a:fillRef idx="1">
          <a:scrgbClr r="0" g="0" b="0"/>
        </a:fillRef>
        <a:effectRef idx="0">
          <a:scrgbClr r="0" g="0" b="0"/>
        </a:effectRef>
        <a:fontRef idx="minor"/>
      </dsp:style>
    </dsp:sp>
    <dsp:sp modelId="{1CB5DF17-B2AE-487A-B650-3FE96811AD59}">
      <dsp:nvSpPr>
        <dsp:cNvPr id="0" name=""/>
        <dsp:cNvSpPr/>
      </dsp:nvSpPr>
      <dsp:spPr>
        <a:xfrm>
          <a:off x="462727" y="3348281"/>
          <a:ext cx="8144151" cy="67649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DEDEDE">
                  <a:lumMod val="10000"/>
                </a:srgbClr>
              </a:solidFill>
              <a:latin typeface="Arial"/>
              <a:ea typeface="+mn-ea"/>
              <a:cs typeface="Times New Roman" pitchFamily="18" charset="0"/>
            </a:rPr>
            <a:t>Pension costs growing share and K-12 priority remains</a:t>
          </a:r>
        </a:p>
      </dsp:txBody>
      <dsp:txXfrm>
        <a:off x="462727" y="3348281"/>
        <a:ext cx="8144151" cy="676491"/>
      </dsp:txXfrm>
    </dsp:sp>
    <dsp:sp modelId="{E490D566-0E47-45AA-9810-120045C37032}">
      <dsp:nvSpPr>
        <dsp:cNvPr id="0" name=""/>
        <dsp:cNvSpPr/>
      </dsp:nvSpPr>
      <dsp:spPr>
        <a:xfrm>
          <a:off x="494800" y="3495403"/>
          <a:ext cx="448217" cy="448217"/>
        </a:xfrm>
        <a:prstGeom prst="ellipse">
          <a:avLst/>
        </a:prstGeom>
        <a:solidFill>
          <a:schemeClr val="lt1">
            <a:hueOff val="0"/>
            <a:satOff val="0"/>
            <a:lumOff val="0"/>
            <a:alphaOff val="0"/>
          </a:schemeClr>
        </a:solidFill>
        <a:ln w="25400" cap="flat" cmpd="sng" algn="ctr">
          <a:solidFill>
            <a:srgbClr val="005177"/>
          </a:solidFill>
          <a:prstDash val="solid"/>
        </a:ln>
        <a:effectLst/>
      </dsp:spPr>
      <dsp:style>
        <a:lnRef idx="2">
          <a:scrgbClr r="0" g="0" b="0"/>
        </a:lnRef>
        <a:fillRef idx="1">
          <a:scrgbClr r="0" g="0" b="0"/>
        </a:fillRef>
        <a:effectRef idx="0">
          <a:scrgbClr r="0" g="0" b="0"/>
        </a:effectRef>
        <a:fontRef idx="minor"/>
      </dsp:style>
    </dsp:sp>
    <dsp:sp modelId="{6315C5BE-BBC1-4F46-85A6-7EAB87006C54}">
      <dsp:nvSpPr>
        <dsp:cNvPr id="0" name=""/>
        <dsp:cNvSpPr/>
      </dsp:nvSpPr>
      <dsp:spPr>
        <a:xfrm>
          <a:off x="358012" y="4395679"/>
          <a:ext cx="8025216" cy="67649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DEDEDE">
                  <a:lumMod val="10000"/>
                </a:srgbClr>
              </a:solidFill>
              <a:latin typeface="Arial"/>
              <a:cs typeface="Times New Roman" pitchFamily="18" charset="0"/>
            </a:rPr>
            <a:t>Federal funding in the short-run is not much of a threat.</a:t>
          </a:r>
          <a:endParaRPr lang="en-US" sz="2000" kern="1200" dirty="0">
            <a:solidFill>
              <a:schemeClr val="tx1"/>
            </a:solidFill>
            <a:latin typeface="Arial"/>
            <a:cs typeface="Times New Roman" pitchFamily="18" charset="0"/>
          </a:endParaRPr>
        </a:p>
      </dsp:txBody>
      <dsp:txXfrm>
        <a:off x="358012" y="4395679"/>
        <a:ext cx="8025216" cy="676491"/>
      </dsp:txXfrm>
    </dsp:sp>
    <dsp:sp modelId="{092DB02C-8946-47F0-9840-5F5BB0AAEB4F}">
      <dsp:nvSpPr>
        <dsp:cNvPr id="0" name=""/>
        <dsp:cNvSpPr/>
      </dsp:nvSpPr>
      <dsp:spPr>
        <a:xfrm>
          <a:off x="76199" y="4419597"/>
          <a:ext cx="438155" cy="438155"/>
        </a:xfrm>
        <a:prstGeom prst="ellipse">
          <a:avLst/>
        </a:prstGeom>
        <a:solidFill>
          <a:schemeClr val="lt1">
            <a:hueOff val="0"/>
            <a:satOff val="0"/>
            <a:lumOff val="0"/>
            <a:alphaOff val="0"/>
          </a:schemeClr>
        </a:solidFill>
        <a:ln w="25400" cap="flat" cmpd="sng" algn="ctr">
          <a:solidFill>
            <a:srgbClr val="005177"/>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0.05088</cdr:x>
      <cdr:y>0.38171</cdr:y>
    </cdr:from>
    <cdr:to>
      <cdr:x>0.97748</cdr:x>
      <cdr:y>0.38171</cdr:y>
    </cdr:to>
    <cdr:cxnSp macro="">
      <cdr:nvCxnSpPr>
        <cdr:cNvPr id="4" name="Straight Connector 3">
          <a:extLst xmlns:a="http://schemas.openxmlformats.org/drawingml/2006/main">
            <a:ext uri="{FF2B5EF4-FFF2-40B4-BE49-F238E27FC236}">
              <a16:creationId xmlns:a16="http://schemas.microsoft.com/office/drawing/2014/main" id="{4BE11CE5-1F2F-4402-95A7-00D27803B873}"/>
            </a:ext>
          </a:extLst>
        </cdr:cNvPr>
        <cdr:cNvCxnSpPr/>
      </cdr:nvCxnSpPr>
      <cdr:spPr>
        <a:xfrm xmlns:a="http://schemas.openxmlformats.org/drawingml/2006/main">
          <a:off x="399337" y="1524000"/>
          <a:ext cx="7272513" cy="0"/>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45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294" tIns="46147" rIns="92294" bIns="46147" rtlCol="0"/>
          <a:lstStyle>
            <a:lvl1pPr algn="r">
              <a:defRPr sz="1100"/>
            </a:lvl1pPr>
          </a:lstStyle>
          <a:p>
            <a:fld id="{A1894B0D-D862-4136-A2CE-6335FC7F1A2D}" type="datetimeFigureOut">
              <a:rPr lang="en-US" smtClean="0"/>
              <a:t>11/29/2018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671744" y="4591709"/>
            <a:ext cx="5608320" cy="4046263"/>
          </a:xfrm>
          <a:prstGeom prst="rect">
            <a:avLst/>
          </a:prstGeom>
        </p:spPr>
        <p:txBody>
          <a:bodyPr vert="horz" lIns="92294" tIns="46147" rIns="92294" bIns="461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1"/>
            <a:ext cx="3037840" cy="466433"/>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2294" tIns="46147" rIns="92294" bIns="46147" rtlCol="0" anchor="b"/>
          <a:lstStyle>
            <a:lvl1pPr algn="r">
              <a:defRPr sz="1100"/>
            </a:lvl1pPr>
          </a:lstStyle>
          <a:p>
            <a:fld id="{A88538F3-94D5-4FD0-A1A2-0566FD8928DA}" type="slidenum">
              <a:rPr lang="en-US" smtClean="0"/>
              <a:t>‹#›</a:t>
            </a:fld>
            <a:endParaRPr lang="en-US"/>
          </a:p>
        </p:txBody>
      </p:sp>
    </p:spTree>
    <p:extLst>
      <p:ext uri="{BB962C8B-B14F-4D97-AF65-F5344CB8AC3E}">
        <p14:creationId xmlns:p14="http://schemas.microsoft.com/office/powerpoint/2010/main" val="350375073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538F3-94D5-4FD0-A1A2-0566FD8928DA}" type="slidenum">
              <a:rPr kumimoji="0" lang="en-US"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2555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8B41C71-04BD-427F-B7D0-2DB55D96F6F1}" type="slidenum">
              <a:rPr lang="en-US" smtClean="0"/>
              <a:t>10</a:t>
            </a:fld>
            <a:endParaRPr lang="en-US" dirty="0"/>
          </a:p>
        </p:txBody>
      </p:sp>
    </p:spTree>
    <p:extLst>
      <p:ext uri="{BB962C8B-B14F-4D97-AF65-F5344CB8AC3E}">
        <p14:creationId xmlns:p14="http://schemas.microsoft.com/office/powerpoint/2010/main" val="232376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11</a:t>
            </a:fld>
            <a:endParaRPr lang="en-US"/>
          </a:p>
        </p:txBody>
      </p:sp>
    </p:spTree>
    <p:extLst>
      <p:ext uri="{BB962C8B-B14F-4D97-AF65-F5344CB8AC3E}">
        <p14:creationId xmlns:p14="http://schemas.microsoft.com/office/powerpoint/2010/main" val="349252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12</a:t>
            </a:fld>
            <a:endParaRPr lang="en-US"/>
          </a:p>
        </p:txBody>
      </p:sp>
    </p:spTree>
    <p:extLst>
      <p:ext uri="{BB962C8B-B14F-4D97-AF65-F5344CB8AC3E}">
        <p14:creationId xmlns:p14="http://schemas.microsoft.com/office/powerpoint/2010/main" val="168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90004" rtl="0" eaLnBrk="1" fontAlgn="auto" latinLnBrk="0" hangingPunct="1">
              <a:lnSpc>
                <a:spcPct val="100000"/>
              </a:lnSpc>
              <a:spcBef>
                <a:spcPts val="0"/>
              </a:spcBef>
              <a:spcAft>
                <a:spcPts val="0"/>
              </a:spcAft>
              <a:buClrTx/>
              <a:buSzTx/>
              <a:buFontTx/>
              <a:buNone/>
              <a:tabLst/>
              <a:defRPr/>
            </a:pPr>
            <a:fld id="{4F4D8229-BB51-409A-9E44-62D29199F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9000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58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14</a:t>
            </a:fld>
            <a:endParaRPr lang="en-US"/>
          </a:p>
        </p:txBody>
      </p:sp>
    </p:spTree>
    <p:extLst>
      <p:ext uri="{BB962C8B-B14F-4D97-AF65-F5344CB8AC3E}">
        <p14:creationId xmlns:p14="http://schemas.microsoft.com/office/powerpoint/2010/main" val="19141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8B41C71-04BD-427F-B7D0-2DB55D96F6F1}" type="slidenum">
              <a:rPr lang="en-US" smtClean="0"/>
              <a:t>15</a:t>
            </a:fld>
            <a:endParaRPr lang="en-US" dirty="0"/>
          </a:p>
        </p:txBody>
      </p:sp>
    </p:spTree>
    <p:extLst>
      <p:ext uri="{BB962C8B-B14F-4D97-AF65-F5344CB8AC3E}">
        <p14:creationId xmlns:p14="http://schemas.microsoft.com/office/powerpoint/2010/main" val="218551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16</a:t>
            </a:fld>
            <a:endParaRPr lang="en-US"/>
          </a:p>
        </p:txBody>
      </p:sp>
    </p:spTree>
    <p:extLst>
      <p:ext uri="{BB962C8B-B14F-4D97-AF65-F5344CB8AC3E}">
        <p14:creationId xmlns:p14="http://schemas.microsoft.com/office/powerpoint/2010/main" val="148474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1C71-04BD-427F-B7D0-2DB55D96F6F1}" type="slidenum">
              <a:rPr lang="en-US" smtClean="0"/>
              <a:t>17</a:t>
            </a:fld>
            <a:endParaRPr lang="en-US" dirty="0"/>
          </a:p>
        </p:txBody>
      </p:sp>
    </p:spTree>
    <p:extLst>
      <p:ext uri="{BB962C8B-B14F-4D97-AF65-F5344CB8AC3E}">
        <p14:creationId xmlns:p14="http://schemas.microsoft.com/office/powerpoint/2010/main" val="1871848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167">
              <a:defRPr/>
            </a:pPr>
            <a:fld id="{E8B41C71-04BD-427F-B7D0-2DB55D96F6F1}" type="slidenum">
              <a:rPr lang="en-US">
                <a:solidFill>
                  <a:prstClr val="black"/>
                </a:solidFill>
                <a:latin typeface="Calibri"/>
              </a:rPr>
              <a:pPr defTabSz="933167">
                <a:defRPr/>
              </a:pPr>
              <a:t>18</a:t>
            </a:fld>
            <a:endParaRPr lang="en-US" dirty="0">
              <a:solidFill>
                <a:prstClr val="black"/>
              </a:solidFill>
              <a:latin typeface="Calibri"/>
            </a:endParaRPr>
          </a:p>
        </p:txBody>
      </p:sp>
    </p:spTree>
    <p:extLst>
      <p:ext uri="{BB962C8B-B14F-4D97-AF65-F5344CB8AC3E}">
        <p14:creationId xmlns:p14="http://schemas.microsoft.com/office/powerpoint/2010/main" val="129458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19</a:t>
            </a:fld>
            <a:endParaRPr lang="en-US"/>
          </a:p>
        </p:txBody>
      </p:sp>
    </p:spTree>
    <p:extLst>
      <p:ext uri="{BB962C8B-B14F-4D97-AF65-F5344CB8AC3E}">
        <p14:creationId xmlns:p14="http://schemas.microsoft.com/office/powerpoint/2010/main" val="215860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2</a:t>
            </a:fld>
            <a:endParaRPr lang="en-US"/>
          </a:p>
        </p:txBody>
      </p:sp>
    </p:spTree>
    <p:extLst>
      <p:ext uri="{BB962C8B-B14F-4D97-AF65-F5344CB8AC3E}">
        <p14:creationId xmlns:p14="http://schemas.microsoft.com/office/powerpoint/2010/main" val="2706669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8B41C71-04BD-427F-B7D0-2DB55D96F6F1}" type="slidenum">
              <a:rPr lang="en-US" smtClean="0"/>
              <a:t>20</a:t>
            </a:fld>
            <a:endParaRPr lang="en-US"/>
          </a:p>
        </p:txBody>
      </p:sp>
    </p:spTree>
    <p:extLst>
      <p:ext uri="{BB962C8B-B14F-4D97-AF65-F5344CB8AC3E}">
        <p14:creationId xmlns:p14="http://schemas.microsoft.com/office/powerpoint/2010/main" val="683686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167">
              <a:defRPr/>
            </a:pPr>
            <a:fld id="{E8B41C71-04BD-427F-B7D0-2DB55D96F6F1}" type="slidenum">
              <a:rPr lang="en-US">
                <a:solidFill>
                  <a:prstClr val="black"/>
                </a:solidFill>
                <a:latin typeface="Calibri"/>
              </a:rPr>
              <a:pPr defTabSz="933167">
                <a:defRPr/>
              </a:pPr>
              <a:t>21</a:t>
            </a:fld>
            <a:endParaRPr lang="en-US" dirty="0">
              <a:solidFill>
                <a:prstClr val="black"/>
              </a:solidFill>
              <a:latin typeface="Calibri"/>
            </a:endParaRPr>
          </a:p>
        </p:txBody>
      </p:sp>
    </p:spTree>
    <p:extLst>
      <p:ext uri="{BB962C8B-B14F-4D97-AF65-F5344CB8AC3E}">
        <p14:creationId xmlns:p14="http://schemas.microsoft.com/office/powerpoint/2010/main" val="198480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22</a:t>
            </a:fld>
            <a:endParaRPr lang="en-US"/>
          </a:p>
        </p:txBody>
      </p:sp>
    </p:spTree>
    <p:extLst>
      <p:ext uri="{BB962C8B-B14F-4D97-AF65-F5344CB8AC3E}">
        <p14:creationId xmlns:p14="http://schemas.microsoft.com/office/powerpoint/2010/main" val="177171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23</a:t>
            </a:fld>
            <a:endParaRPr lang="en-US"/>
          </a:p>
        </p:txBody>
      </p:sp>
    </p:spTree>
    <p:extLst>
      <p:ext uri="{BB962C8B-B14F-4D97-AF65-F5344CB8AC3E}">
        <p14:creationId xmlns:p14="http://schemas.microsoft.com/office/powerpoint/2010/main" val="2669594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24</a:t>
            </a:fld>
            <a:endParaRPr lang="en-US"/>
          </a:p>
        </p:txBody>
      </p:sp>
    </p:spTree>
    <p:extLst>
      <p:ext uri="{BB962C8B-B14F-4D97-AF65-F5344CB8AC3E}">
        <p14:creationId xmlns:p14="http://schemas.microsoft.com/office/powerpoint/2010/main" val="1013026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25</a:t>
            </a:fld>
            <a:endParaRPr lang="en-US"/>
          </a:p>
        </p:txBody>
      </p:sp>
    </p:spTree>
    <p:extLst>
      <p:ext uri="{BB962C8B-B14F-4D97-AF65-F5344CB8AC3E}">
        <p14:creationId xmlns:p14="http://schemas.microsoft.com/office/powerpoint/2010/main" val="2057592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26</a:t>
            </a:fld>
            <a:endParaRPr lang="en-US"/>
          </a:p>
        </p:txBody>
      </p:sp>
    </p:spTree>
    <p:extLst>
      <p:ext uri="{BB962C8B-B14F-4D97-AF65-F5344CB8AC3E}">
        <p14:creationId xmlns:p14="http://schemas.microsoft.com/office/powerpoint/2010/main" val="372044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27</a:t>
            </a:fld>
            <a:endParaRPr lang="en-US"/>
          </a:p>
        </p:txBody>
      </p:sp>
    </p:spTree>
    <p:extLst>
      <p:ext uri="{BB962C8B-B14F-4D97-AF65-F5344CB8AC3E}">
        <p14:creationId xmlns:p14="http://schemas.microsoft.com/office/powerpoint/2010/main" val="97144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28</a:t>
            </a:fld>
            <a:endParaRPr lang="en-US"/>
          </a:p>
        </p:txBody>
      </p:sp>
    </p:spTree>
    <p:extLst>
      <p:ext uri="{BB962C8B-B14F-4D97-AF65-F5344CB8AC3E}">
        <p14:creationId xmlns:p14="http://schemas.microsoft.com/office/powerpoint/2010/main" val="1167449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29</a:t>
            </a:fld>
            <a:endParaRPr lang="en-US"/>
          </a:p>
        </p:txBody>
      </p:sp>
    </p:spTree>
    <p:extLst>
      <p:ext uri="{BB962C8B-B14F-4D97-AF65-F5344CB8AC3E}">
        <p14:creationId xmlns:p14="http://schemas.microsoft.com/office/powerpoint/2010/main" val="134140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3</a:t>
            </a:fld>
            <a:endParaRPr lang="en-US"/>
          </a:p>
        </p:txBody>
      </p:sp>
    </p:spTree>
    <p:extLst>
      <p:ext uri="{BB962C8B-B14F-4D97-AF65-F5344CB8AC3E}">
        <p14:creationId xmlns:p14="http://schemas.microsoft.com/office/powerpoint/2010/main" val="3129562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30</a:t>
            </a:fld>
            <a:endParaRPr lang="en-US"/>
          </a:p>
        </p:txBody>
      </p:sp>
    </p:spTree>
    <p:extLst>
      <p:ext uri="{BB962C8B-B14F-4D97-AF65-F5344CB8AC3E}">
        <p14:creationId xmlns:p14="http://schemas.microsoft.com/office/powerpoint/2010/main" val="1430029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31</a:t>
            </a:fld>
            <a:endParaRPr lang="en-US"/>
          </a:p>
        </p:txBody>
      </p:sp>
    </p:spTree>
    <p:extLst>
      <p:ext uri="{BB962C8B-B14F-4D97-AF65-F5344CB8AC3E}">
        <p14:creationId xmlns:p14="http://schemas.microsoft.com/office/powerpoint/2010/main" val="1345173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32</a:t>
            </a:fld>
            <a:endParaRPr lang="en-US"/>
          </a:p>
        </p:txBody>
      </p:sp>
    </p:spTree>
    <p:extLst>
      <p:ext uri="{BB962C8B-B14F-4D97-AF65-F5344CB8AC3E}">
        <p14:creationId xmlns:p14="http://schemas.microsoft.com/office/powerpoint/2010/main" val="2491613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33</a:t>
            </a:fld>
            <a:endParaRPr lang="en-US"/>
          </a:p>
        </p:txBody>
      </p:sp>
    </p:spTree>
    <p:extLst>
      <p:ext uri="{BB962C8B-B14F-4D97-AF65-F5344CB8AC3E}">
        <p14:creationId xmlns:p14="http://schemas.microsoft.com/office/powerpoint/2010/main" val="4079315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34</a:t>
            </a:fld>
            <a:endParaRPr lang="en-US"/>
          </a:p>
        </p:txBody>
      </p:sp>
    </p:spTree>
    <p:extLst>
      <p:ext uri="{BB962C8B-B14F-4D97-AF65-F5344CB8AC3E}">
        <p14:creationId xmlns:p14="http://schemas.microsoft.com/office/powerpoint/2010/main" val="4108715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35</a:t>
            </a:fld>
            <a:endParaRPr lang="en-US"/>
          </a:p>
        </p:txBody>
      </p:sp>
    </p:spTree>
    <p:extLst>
      <p:ext uri="{BB962C8B-B14F-4D97-AF65-F5344CB8AC3E}">
        <p14:creationId xmlns:p14="http://schemas.microsoft.com/office/powerpoint/2010/main" val="992421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36</a:t>
            </a:fld>
            <a:endParaRPr lang="en-US"/>
          </a:p>
        </p:txBody>
      </p:sp>
    </p:spTree>
    <p:extLst>
      <p:ext uri="{BB962C8B-B14F-4D97-AF65-F5344CB8AC3E}">
        <p14:creationId xmlns:p14="http://schemas.microsoft.com/office/powerpoint/2010/main" val="1297002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37</a:t>
            </a:fld>
            <a:endParaRPr lang="en-US"/>
          </a:p>
        </p:txBody>
      </p:sp>
    </p:spTree>
    <p:extLst>
      <p:ext uri="{BB962C8B-B14F-4D97-AF65-F5344CB8AC3E}">
        <p14:creationId xmlns:p14="http://schemas.microsoft.com/office/powerpoint/2010/main" val="2921861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38</a:t>
            </a:fld>
            <a:endParaRPr lang="en-US"/>
          </a:p>
        </p:txBody>
      </p:sp>
    </p:spTree>
    <p:extLst>
      <p:ext uri="{BB962C8B-B14F-4D97-AF65-F5344CB8AC3E}">
        <p14:creationId xmlns:p14="http://schemas.microsoft.com/office/powerpoint/2010/main" val="278839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39</a:t>
            </a:fld>
            <a:endParaRPr lang="en-US"/>
          </a:p>
        </p:txBody>
      </p:sp>
    </p:spTree>
    <p:extLst>
      <p:ext uri="{BB962C8B-B14F-4D97-AF65-F5344CB8AC3E}">
        <p14:creationId xmlns:p14="http://schemas.microsoft.com/office/powerpoint/2010/main" val="139707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a:t>
            </a:fld>
            <a:endParaRPr lang="en-US"/>
          </a:p>
        </p:txBody>
      </p:sp>
    </p:spTree>
    <p:extLst>
      <p:ext uri="{BB962C8B-B14F-4D97-AF65-F5344CB8AC3E}">
        <p14:creationId xmlns:p14="http://schemas.microsoft.com/office/powerpoint/2010/main" val="584323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40</a:t>
            </a:fld>
            <a:endParaRPr lang="en-US"/>
          </a:p>
        </p:txBody>
      </p:sp>
    </p:spTree>
    <p:extLst>
      <p:ext uri="{BB962C8B-B14F-4D97-AF65-F5344CB8AC3E}">
        <p14:creationId xmlns:p14="http://schemas.microsoft.com/office/powerpoint/2010/main" val="2064714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41</a:t>
            </a:fld>
            <a:endParaRPr lang="en-US"/>
          </a:p>
        </p:txBody>
      </p:sp>
    </p:spTree>
    <p:extLst>
      <p:ext uri="{BB962C8B-B14F-4D97-AF65-F5344CB8AC3E}">
        <p14:creationId xmlns:p14="http://schemas.microsoft.com/office/powerpoint/2010/main" val="4108027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42</a:t>
            </a:fld>
            <a:endParaRPr lang="en-US"/>
          </a:p>
        </p:txBody>
      </p:sp>
    </p:spTree>
    <p:extLst>
      <p:ext uri="{BB962C8B-B14F-4D97-AF65-F5344CB8AC3E}">
        <p14:creationId xmlns:p14="http://schemas.microsoft.com/office/powerpoint/2010/main" val="182478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43</a:t>
            </a:fld>
            <a:endParaRPr lang="en-US"/>
          </a:p>
        </p:txBody>
      </p:sp>
    </p:spTree>
    <p:extLst>
      <p:ext uri="{BB962C8B-B14F-4D97-AF65-F5344CB8AC3E}">
        <p14:creationId xmlns:p14="http://schemas.microsoft.com/office/powerpoint/2010/main" val="1539756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44</a:t>
            </a:fld>
            <a:endParaRPr lang="en-US"/>
          </a:p>
        </p:txBody>
      </p:sp>
    </p:spTree>
    <p:extLst>
      <p:ext uri="{BB962C8B-B14F-4D97-AF65-F5344CB8AC3E}">
        <p14:creationId xmlns:p14="http://schemas.microsoft.com/office/powerpoint/2010/main" val="2649607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45</a:t>
            </a:fld>
            <a:endParaRPr lang="en-US"/>
          </a:p>
        </p:txBody>
      </p:sp>
    </p:spTree>
    <p:extLst>
      <p:ext uri="{BB962C8B-B14F-4D97-AF65-F5344CB8AC3E}">
        <p14:creationId xmlns:p14="http://schemas.microsoft.com/office/powerpoint/2010/main" val="1869289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46</a:t>
            </a:fld>
            <a:endParaRPr lang="en-US"/>
          </a:p>
        </p:txBody>
      </p:sp>
    </p:spTree>
    <p:extLst>
      <p:ext uri="{BB962C8B-B14F-4D97-AF65-F5344CB8AC3E}">
        <p14:creationId xmlns:p14="http://schemas.microsoft.com/office/powerpoint/2010/main" val="153064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47</a:t>
            </a:fld>
            <a:endParaRPr lang="en-US"/>
          </a:p>
        </p:txBody>
      </p:sp>
    </p:spTree>
    <p:extLst>
      <p:ext uri="{BB962C8B-B14F-4D97-AF65-F5344CB8AC3E}">
        <p14:creationId xmlns:p14="http://schemas.microsoft.com/office/powerpoint/2010/main" val="442000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48</a:t>
            </a:fld>
            <a:endParaRPr lang="en-US"/>
          </a:p>
        </p:txBody>
      </p:sp>
    </p:spTree>
    <p:extLst>
      <p:ext uri="{BB962C8B-B14F-4D97-AF65-F5344CB8AC3E}">
        <p14:creationId xmlns:p14="http://schemas.microsoft.com/office/powerpoint/2010/main" val="4088444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49</a:t>
            </a:fld>
            <a:endParaRPr lang="en-US"/>
          </a:p>
        </p:txBody>
      </p:sp>
    </p:spTree>
    <p:extLst>
      <p:ext uri="{BB962C8B-B14F-4D97-AF65-F5344CB8AC3E}">
        <p14:creationId xmlns:p14="http://schemas.microsoft.com/office/powerpoint/2010/main" val="407921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5</a:t>
            </a:fld>
            <a:endParaRPr lang="en-US"/>
          </a:p>
        </p:txBody>
      </p:sp>
    </p:spTree>
    <p:extLst>
      <p:ext uri="{BB962C8B-B14F-4D97-AF65-F5344CB8AC3E}">
        <p14:creationId xmlns:p14="http://schemas.microsoft.com/office/powerpoint/2010/main" val="3384957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50</a:t>
            </a:fld>
            <a:endParaRPr lang="en-US"/>
          </a:p>
        </p:txBody>
      </p:sp>
    </p:spTree>
    <p:extLst>
      <p:ext uri="{BB962C8B-B14F-4D97-AF65-F5344CB8AC3E}">
        <p14:creationId xmlns:p14="http://schemas.microsoft.com/office/powerpoint/2010/main" val="2448543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51</a:t>
            </a:fld>
            <a:endParaRPr lang="en-US"/>
          </a:p>
        </p:txBody>
      </p:sp>
    </p:spTree>
    <p:extLst>
      <p:ext uri="{BB962C8B-B14F-4D97-AF65-F5344CB8AC3E}">
        <p14:creationId xmlns:p14="http://schemas.microsoft.com/office/powerpoint/2010/main" val="12038029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52</a:t>
            </a:fld>
            <a:endParaRPr lang="en-US"/>
          </a:p>
        </p:txBody>
      </p:sp>
    </p:spTree>
    <p:extLst>
      <p:ext uri="{BB962C8B-B14F-4D97-AF65-F5344CB8AC3E}">
        <p14:creationId xmlns:p14="http://schemas.microsoft.com/office/powerpoint/2010/main" val="27120345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53</a:t>
            </a:fld>
            <a:endParaRPr lang="en-US"/>
          </a:p>
        </p:txBody>
      </p:sp>
    </p:spTree>
    <p:extLst>
      <p:ext uri="{BB962C8B-B14F-4D97-AF65-F5344CB8AC3E}">
        <p14:creationId xmlns:p14="http://schemas.microsoft.com/office/powerpoint/2010/main" val="2935728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54</a:t>
            </a:fld>
            <a:endParaRPr lang="en-US"/>
          </a:p>
        </p:txBody>
      </p:sp>
    </p:spTree>
    <p:extLst>
      <p:ext uri="{BB962C8B-B14F-4D97-AF65-F5344CB8AC3E}">
        <p14:creationId xmlns:p14="http://schemas.microsoft.com/office/powerpoint/2010/main" val="25301980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55</a:t>
            </a:fld>
            <a:endParaRPr lang="en-US"/>
          </a:p>
        </p:txBody>
      </p:sp>
    </p:spTree>
    <p:extLst>
      <p:ext uri="{BB962C8B-B14F-4D97-AF65-F5344CB8AC3E}">
        <p14:creationId xmlns:p14="http://schemas.microsoft.com/office/powerpoint/2010/main" val="1351555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56</a:t>
            </a:fld>
            <a:endParaRPr lang="en-US"/>
          </a:p>
        </p:txBody>
      </p:sp>
    </p:spTree>
    <p:extLst>
      <p:ext uri="{BB962C8B-B14F-4D97-AF65-F5344CB8AC3E}">
        <p14:creationId xmlns:p14="http://schemas.microsoft.com/office/powerpoint/2010/main" val="4054417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57</a:t>
            </a:fld>
            <a:endParaRPr lang="en-US"/>
          </a:p>
        </p:txBody>
      </p:sp>
    </p:spTree>
    <p:extLst>
      <p:ext uri="{BB962C8B-B14F-4D97-AF65-F5344CB8AC3E}">
        <p14:creationId xmlns:p14="http://schemas.microsoft.com/office/powerpoint/2010/main" val="1955493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58</a:t>
            </a:fld>
            <a:endParaRPr lang="en-US"/>
          </a:p>
        </p:txBody>
      </p:sp>
    </p:spTree>
    <p:extLst>
      <p:ext uri="{BB962C8B-B14F-4D97-AF65-F5344CB8AC3E}">
        <p14:creationId xmlns:p14="http://schemas.microsoft.com/office/powerpoint/2010/main" val="15377786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59</a:t>
            </a:fld>
            <a:endParaRPr lang="en-US"/>
          </a:p>
        </p:txBody>
      </p:sp>
    </p:spTree>
    <p:extLst>
      <p:ext uri="{BB962C8B-B14F-4D97-AF65-F5344CB8AC3E}">
        <p14:creationId xmlns:p14="http://schemas.microsoft.com/office/powerpoint/2010/main" val="396095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1C71-04BD-427F-B7D0-2DB55D96F6F1}" type="slidenum">
              <a:rPr lang="en-US" smtClean="0"/>
              <a:t>6</a:t>
            </a:fld>
            <a:endParaRPr lang="en-US" dirty="0"/>
          </a:p>
        </p:txBody>
      </p:sp>
    </p:spTree>
    <p:extLst>
      <p:ext uri="{BB962C8B-B14F-4D97-AF65-F5344CB8AC3E}">
        <p14:creationId xmlns:p14="http://schemas.microsoft.com/office/powerpoint/2010/main" val="1264608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60</a:t>
            </a:fld>
            <a:endParaRPr lang="en-US"/>
          </a:p>
        </p:txBody>
      </p:sp>
    </p:spTree>
    <p:extLst>
      <p:ext uri="{BB962C8B-B14F-4D97-AF65-F5344CB8AC3E}">
        <p14:creationId xmlns:p14="http://schemas.microsoft.com/office/powerpoint/2010/main" val="339643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61</a:t>
            </a:fld>
            <a:endParaRPr lang="en-US"/>
          </a:p>
        </p:txBody>
      </p:sp>
    </p:spTree>
    <p:extLst>
      <p:ext uri="{BB962C8B-B14F-4D97-AF65-F5344CB8AC3E}">
        <p14:creationId xmlns:p14="http://schemas.microsoft.com/office/powerpoint/2010/main" val="2889521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62</a:t>
            </a:fld>
            <a:endParaRPr lang="en-US"/>
          </a:p>
        </p:txBody>
      </p:sp>
    </p:spTree>
    <p:extLst>
      <p:ext uri="{BB962C8B-B14F-4D97-AF65-F5344CB8AC3E}">
        <p14:creationId xmlns:p14="http://schemas.microsoft.com/office/powerpoint/2010/main" val="23741583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63</a:t>
            </a:fld>
            <a:endParaRPr lang="en-US"/>
          </a:p>
        </p:txBody>
      </p:sp>
    </p:spTree>
    <p:extLst>
      <p:ext uri="{BB962C8B-B14F-4D97-AF65-F5344CB8AC3E}">
        <p14:creationId xmlns:p14="http://schemas.microsoft.com/office/powerpoint/2010/main" val="13836901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538F3-94D5-4FD0-A1A2-0566FD8928DA}" type="slidenum">
              <a:rPr lang="en-US" smtClean="0"/>
              <a:t>64</a:t>
            </a:fld>
            <a:endParaRPr lang="en-US"/>
          </a:p>
        </p:txBody>
      </p:sp>
    </p:spTree>
    <p:extLst>
      <p:ext uri="{BB962C8B-B14F-4D97-AF65-F5344CB8AC3E}">
        <p14:creationId xmlns:p14="http://schemas.microsoft.com/office/powerpoint/2010/main" val="278589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65</a:t>
            </a:fld>
            <a:endParaRPr lang="en-US"/>
          </a:p>
        </p:txBody>
      </p:sp>
    </p:spTree>
    <p:extLst>
      <p:ext uri="{BB962C8B-B14F-4D97-AF65-F5344CB8AC3E}">
        <p14:creationId xmlns:p14="http://schemas.microsoft.com/office/powerpoint/2010/main" val="39202882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66</a:t>
            </a:fld>
            <a:endParaRPr lang="en-US"/>
          </a:p>
        </p:txBody>
      </p:sp>
    </p:spTree>
    <p:extLst>
      <p:ext uri="{BB962C8B-B14F-4D97-AF65-F5344CB8AC3E}">
        <p14:creationId xmlns:p14="http://schemas.microsoft.com/office/powerpoint/2010/main" val="42076641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67</a:t>
            </a:fld>
            <a:endParaRPr lang="en-US"/>
          </a:p>
        </p:txBody>
      </p:sp>
    </p:spTree>
    <p:extLst>
      <p:ext uri="{BB962C8B-B14F-4D97-AF65-F5344CB8AC3E}">
        <p14:creationId xmlns:p14="http://schemas.microsoft.com/office/powerpoint/2010/main" val="28964828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68</a:t>
            </a:fld>
            <a:endParaRPr lang="en-US"/>
          </a:p>
        </p:txBody>
      </p:sp>
    </p:spTree>
    <p:extLst>
      <p:ext uri="{BB962C8B-B14F-4D97-AF65-F5344CB8AC3E}">
        <p14:creationId xmlns:p14="http://schemas.microsoft.com/office/powerpoint/2010/main" val="42652475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538F3-94D5-4FD0-A1A2-0566FD8928DA}" type="slidenum">
              <a:rPr lang="en-US" smtClean="0"/>
              <a:t>69</a:t>
            </a:fld>
            <a:endParaRPr lang="en-US"/>
          </a:p>
        </p:txBody>
      </p:sp>
    </p:spTree>
    <p:extLst>
      <p:ext uri="{BB962C8B-B14F-4D97-AF65-F5344CB8AC3E}">
        <p14:creationId xmlns:p14="http://schemas.microsoft.com/office/powerpoint/2010/main" val="161973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7</a:t>
            </a:fld>
            <a:endParaRPr lang="en-US"/>
          </a:p>
        </p:txBody>
      </p:sp>
    </p:spTree>
    <p:extLst>
      <p:ext uri="{BB962C8B-B14F-4D97-AF65-F5344CB8AC3E}">
        <p14:creationId xmlns:p14="http://schemas.microsoft.com/office/powerpoint/2010/main" val="1466087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538F3-94D5-4FD0-A1A2-0566FD8928DA}" type="slidenum">
              <a:rPr lang="en-US" smtClean="0"/>
              <a:t>70</a:t>
            </a:fld>
            <a:endParaRPr lang="en-US"/>
          </a:p>
        </p:txBody>
      </p:sp>
    </p:spTree>
    <p:extLst>
      <p:ext uri="{BB962C8B-B14F-4D97-AF65-F5344CB8AC3E}">
        <p14:creationId xmlns:p14="http://schemas.microsoft.com/office/powerpoint/2010/main" val="37529401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538F3-94D5-4FD0-A1A2-0566FD8928DA}" type="slidenum">
              <a:rPr lang="en-US" smtClean="0"/>
              <a:t>71</a:t>
            </a:fld>
            <a:endParaRPr lang="en-US"/>
          </a:p>
        </p:txBody>
      </p:sp>
    </p:spTree>
    <p:extLst>
      <p:ext uri="{BB962C8B-B14F-4D97-AF65-F5344CB8AC3E}">
        <p14:creationId xmlns:p14="http://schemas.microsoft.com/office/powerpoint/2010/main" val="13508588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538F3-94D5-4FD0-A1A2-0566FD8928DA}" type="slidenum">
              <a:rPr lang="en-US" smtClean="0"/>
              <a:t>72</a:t>
            </a:fld>
            <a:endParaRPr lang="en-US"/>
          </a:p>
        </p:txBody>
      </p:sp>
    </p:spTree>
    <p:extLst>
      <p:ext uri="{BB962C8B-B14F-4D97-AF65-F5344CB8AC3E}">
        <p14:creationId xmlns:p14="http://schemas.microsoft.com/office/powerpoint/2010/main" val="21246473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3128FE72-2BE1-4C0A-BA06-5F66D8A41C23}" type="slidenum">
              <a:rPr lang="en-US" altLang="en-US" smtClean="0">
                <a:latin typeface="Calibri" pitchFamily="34" charset="0"/>
              </a:rPr>
              <a:pPr defTabSz="912813" fontAlgn="base">
                <a:spcBef>
                  <a:spcPct val="0"/>
                </a:spcBef>
                <a:spcAft>
                  <a:spcPct val="0"/>
                </a:spcAft>
                <a:defRPr/>
              </a:pPr>
              <a:t>73</a:t>
            </a:fld>
            <a:endParaRPr lang="en-US" altLang="en-US">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4F4F8A5B-A7B5-4CE6-867F-8DDAAB3DC895}" type="slidenum">
              <a:rPr lang="en-US" altLang="en-US" smtClean="0">
                <a:latin typeface="Calibri" pitchFamily="34" charset="0"/>
              </a:rPr>
              <a:pPr defTabSz="912813" fontAlgn="base">
                <a:spcBef>
                  <a:spcPct val="0"/>
                </a:spcBef>
                <a:spcAft>
                  <a:spcPct val="0"/>
                </a:spcAft>
                <a:defRPr/>
              </a:pPr>
              <a:t>74</a:t>
            </a:fld>
            <a:endParaRPr lang="en-US" altLang="en-US">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016D7ED3-953F-4B75-8CA9-743ACBBE8EE6}" type="slidenum">
              <a:rPr lang="en-US" altLang="en-US" smtClean="0">
                <a:latin typeface="Calibri" pitchFamily="34" charset="0"/>
              </a:rPr>
              <a:pPr defTabSz="912813" fontAlgn="base">
                <a:spcBef>
                  <a:spcPct val="0"/>
                </a:spcBef>
                <a:spcAft>
                  <a:spcPct val="0"/>
                </a:spcAft>
                <a:defRPr/>
              </a:pPr>
              <a:t>75</a:t>
            </a:fld>
            <a:endParaRPr lang="en-US" altLang="en-US">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F668A3-FCD4-49DF-9586-5124B9169526}" type="slidenum">
              <a:rPr lang="en-US" smtClean="0"/>
              <a:pPr>
                <a:defRPr/>
              </a:pPr>
              <a:t>76</a:t>
            </a:fld>
            <a:endParaRPr lang="en-US" dirty="0"/>
          </a:p>
        </p:txBody>
      </p:sp>
    </p:spTree>
    <p:extLst>
      <p:ext uri="{BB962C8B-B14F-4D97-AF65-F5344CB8AC3E}">
        <p14:creationId xmlns:p14="http://schemas.microsoft.com/office/powerpoint/2010/main" val="1565199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77</a:t>
            </a:fld>
            <a:endParaRPr lang="en-US"/>
          </a:p>
        </p:txBody>
      </p:sp>
    </p:spTree>
    <p:extLst>
      <p:ext uri="{BB962C8B-B14F-4D97-AF65-F5344CB8AC3E}">
        <p14:creationId xmlns:p14="http://schemas.microsoft.com/office/powerpoint/2010/main" val="40581074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EA6C221-07BE-485B-A0B0-194D58DA76B8}" type="slidenum">
              <a:rPr lang="en-US" smtClean="0"/>
              <a:pPr>
                <a:defRPr/>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0AC176E-CCD2-4098-9AF5-B45E784EE7D7}"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8B41C71-04BD-427F-B7D0-2DB55D96F6F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419880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DD2C2E2-F6B7-4667-9896-F0701A324D56}"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fontAlgn="base">
              <a:spcBef>
                <a:spcPct val="0"/>
              </a:spcBef>
              <a:spcAft>
                <a:spcPct val="0"/>
              </a:spcAft>
              <a:defRPr/>
            </a:pPr>
            <a:fld id="{FEAE380B-7956-436A-953C-503A228FFD27}" type="slidenum">
              <a:rPr lang="en-US" altLang="en-US" smtClean="0">
                <a:latin typeface="Calibri" pitchFamily="34" charset="0"/>
              </a:rPr>
              <a:pPr defTabSz="912813" fontAlgn="base">
                <a:spcBef>
                  <a:spcPct val="0"/>
                </a:spcBef>
                <a:spcAft>
                  <a:spcPct val="0"/>
                </a:spcAft>
                <a:defRPr/>
              </a:pPr>
              <a:t>81</a:t>
            </a:fld>
            <a:endParaRPr lang="en-US" altLang="en-US">
              <a:latin typeface="Calibri"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82</a:t>
            </a:fld>
            <a:endParaRPr lang="en-US"/>
          </a:p>
        </p:txBody>
      </p:sp>
    </p:spTree>
    <p:extLst>
      <p:ext uri="{BB962C8B-B14F-4D97-AF65-F5344CB8AC3E}">
        <p14:creationId xmlns:p14="http://schemas.microsoft.com/office/powerpoint/2010/main" val="20108681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83</a:t>
            </a:fld>
            <a:endParaRPr lang="en-US"/>
          </a:p>
        </p:txBody>
      </p:sp>
    </p:spTree>
    <p:extLst>
      <p:ext uri="{BB962C8B-B14F-4D97-AF65-F5344CB8AC3E}">
        <p14:creationId xmlns:p14="http://schemas.microsoft.com/office/powerpoint/2010/main" val="39998477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84</a:t>
            </a:fld>
            <a:endParaRPr lang="en-US"/>
          </a:p>
        </p:txBody>
      </p:sp>
    </p:spTree>
    <p:extLst>
      <p:ext uri="{BB962C8B-B14F-4D97-AF65-F5344CB8AC3E}">
        <p14:creationId xmlns:p14="http://schemas.microsoft.com/office/powerpoint/2010/main" val="29038033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85</a:t>
            </a:fld>
            <a:endParaRPr lang="en-US"/>
          </a:p>
        </p:txBody>
      </p:sp>
    </p:spTree>
    <p:extLst>
      <p:ext uri="{BB962C8B-B14F-4D97-AF65-F5344CB8AC3E}">
        <p14:creationId xmlns:p14="http://schemas.microsoft.com/office/powerpoint/2010/main" val="41860138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86</a:t>
            </a:fld>
            <a:endParaRPr lang="en-US"/>
          </a:p>
        </p:txBody>
      </p:sp>
    </p:spTree>
    <p:extLst>
      <p:ext uri="{BB962C8B-B14F-4D97-AF65-F5344CB8AC3E}">
        <p14:creationId xmlns:p14="http://schemas.microsoft.com/office/powerpoint/2010/main" val="19748159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87</a:t>
            </a:fld>
            <a:endParaRPr lang="en-US"/>
          </a:p>
        </p:txBody>
      </p:sp>
    </p:spTree>
    <p:extLst>
      <p:ext uri="{BB962C8B-B14F-4D97-AF65-F5344CB8AC3E}">
        <p14:creationId xmlns:p14="http://schemas.microsoft.com/office/powerpoint/2010/main" val="5163161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88</a:t>
            </a:fld>
            <a:endParaRPr lang="en-US"/>
          </a:p>
        </p:txBody>
      </p:sp>
    </p:spTree>
    <p:extLst>
      <p:ext uri="{BB962C8B-B14F-4D97-AF65-F5344CB8AC3E}">
        <p14:creationId xmlns:p14="http://schemas.microsoft.com/office/powerpoint/2010/main" val="26171175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538F3-94D5-4FD0-A1A2-0566FD8928DA}" type="slidenum">
              <a:rPr lang="en-US" smtClean="0"/>
              <a:t>89</a:t>
            </a:fld>
            <a:endParaRPr lang="en-US"/>
          </a:p>
        </p:txBody>
      </p:sp>
    </p:spTree>
    <p:extLst>
      <p:ext uri="{BB962C8B-B14F-4D97-AF65-F5344CB8AC3E}">
        <p14:creationId xmlns:p14="http://schemas.microsoft.com/office/powerpoint/2010/main" val="112433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9</a:t>
            </a:fld>
            <a:endParaRPr lang="en-US"/>
          </a:p>
        </p:txBody>
      </p:sp>
    </p:spTree>
    <p:extLst>
      <p:ext uri="{BB962C8B-B14F-4D97-AF65-F5344CB8AC3E}">
        <p14:creationId xmlns:p14="http://schemas.microsoft.com/office/powerpoint/2010/main" val="27764447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538F3-94D5-4FD0-A1A2-0566FD8928DA}" type="slidenum">
              <a:rPr lang="en-US" smtClean="0"/>
              <a:t>90</a:t>
            </a:fld>
            <a:endParaRPr lang="en-US"/>
          </a:p>
        </p:txBody>
      </p:sp>
    </p:spTree>
    <p:extLst>
      <p:ext uri="{BB962C8B-B14F-4D97-AF65-F5344CB8AC3E}">
        <p14:creationId xmlns:p14="http://schemas.microsoft.com/office/powerpoint/2010/main" val="33165568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38F3-94D5-4FD0-A1A2-0566FD8928DA}" type="slidenum">
              <a:rPr lang="en-US" smtClean="0"/>
              <a:t>91</a:t>
            </a:fld>
            <a:endParaRPr lang="en-US"/>
          </a:p>
        </p:txBody>
      </p:sp>
    </p:spTree>
    <p:extLst>
      <p:ext uri="{BB962C8B-B14F-4D97-AF65-F5344CB8AC3E}">
        <p14:creationId xmlns:p14="http://schemas.microsoft.com/office/powerpoint/2010/main" val="40393879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538F3-94D5-4FD0-A1A2-0566FD8928DA}" type="slidenum">
              <a:rPr lang="en-US" smtClean="0"/>
              <a:t>92</a:t>
            </a:fld>
            <a:endParaRPr lang="en-US"/>
          </a:p>
        </p:txBody>
      </p:sp>
    </p:spTree>
    <p:extLst>
      <p:ext uri="{BB962C8B-B14F-4D97-AF65-F5344CB8AC3E}">
        <p14:creationId xmlns:p14="http://schemas.microsoft.com/office/powerpoint/2010/main" val="161818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A4DFBD-D1D4-46FE-A221-E0A18D964E48}" type="slidenum">
              <a:rPr lang="en-US" altLang="en-US"/>
              <a:pPr>
                <a:defRPr/>
              </a:pPr>
              <a:t>‹#›</a:t>
            </a:fld>
            <a:endParaRPr lang="en-US" altLang="en-US"/>
          </a:p>
        </p:txBody>
      </p:sp>
    </p:spTree>
    <p:extLst>
      <p:ext uri="{BB962C8B-B14F-4D97-AF65-F5344CB8AC3E}">
        <p14:creationId xmlns:p14="http://schemas.microsoft.com/office/powerpoint/2010/main" val="79892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lIns="0" tIns="0" rIns="0" bIns="0" anchor="t"/>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7528" y="3843130"/>
            <a:ext cx="5539342" cy="1366631"/>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B4B5D41-D9E6-4DA6-873F-D2462C370367}"/>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D0AC3917-FE87-4D23-968F-43FAB4E2DE3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BAF2DFC-2B1C-441D-BE07-9A57242AC4B4}"/>
              </a:ext>
            </a:extLst>
          </p:cNvPr>
          <p:cNvSpPr>
            <a:spLocks noGrp="1"/>
          </p:cNvSpPr>
          <p:nvPr>
            <p:ph type="sldNum" sz="quarter" idx="12"/>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95890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6015"/>
                </a:solidFill>
              </a:defRPr>
            </a:lvl1pPr>
          </a:lstStyle>
          <a:p>
            <a:r>
              <a:rPr lang="en-US" dirty="0"/>
              <a:t>Click to edit Master title style</a:t>
            </a:r>
          </a:p>
        </p:txBody>
      </p:sp>
      <p:sp>
        <p:nvSpPr>
          <p:cNvPr id="3" name="Content Placeholder 2"/>
          <p:cNvSpPr>
            <a:spLocks noGrp="1"/>
          </p:cNvSpPr>
          <p:nvPr>
            <p:ph idx="1"/>
          </p:nvPr>
        </p:nvSpPr>
        <p:spPr>
          <a:xfrm>
            <a:off x="1391478" y="1600200"/>
            <a:ext cx="7295322" cy="435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DE9FACE9-9E5D-4266-83D0-DD6A053B8078}" type="slidenum">
              <a:rPr lang="en-US" altLang="en-US"/>
              <a:pPr>
                <a:defRPr/>
              </a:pPr>
              <a:t>‹#›</a:t>
            </a:fld>
            <a:endParaRPr lang="en-US" altLang="en-US"/>
          </a:p>
        </p:txBody>
      </p:sp>
    </p:spTree>
    <p:extLst>
      <p:ext uri="{BB962C8B-B14F-4D97-AF65-F5344CB8AC3E}">
        <p14:creationId xmlns:p14="http://schemas.microsoft.com/office/powerpoint/2010/main" val="82704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lIns="0" tIns="0" rIns="0" bIns="0" anchor="t"/>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7528" y="3843130"/>
            <a:ext cx="5539342" cy="1366631"/>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104697A-C25B-404F-8ACC-7BF93BFB6388}"/>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C0CC4D39-9B2B-4B4B-B47D-0AFACF17E9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9A8B1A1-63BD-4767-85D4-905B44720E2E}"/>
              </a:ext>
            </a:extLst>
          </p:cNvPr>
          <p:cNvSpPr>
            <a:spLocks noGrp="1"/>
          </p:cNvSpPr>
          <p:nvPr>
            <p:ph type="sldNum" sz="quarter" idx="12"/>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2148223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E4966"/>
                </a:solidFill>
              </a:defRPr>
            </a:lvl1pPr>
          </a:lstStyle>
          <a:p>
            <a:r>
              <a:rPr lang="en-US" dirty="0"/>
              <a:t>Click to edit Master title style</a:t>
            </a:r>
          </a:p>
        </p:txBody>
      </p:sp>
      <p:sp>
        <p:nvSpPr>
          <p:cNvPr id="3" name="Content Placeholder 2"/>
          <p:cNvSpPr>
            <a:spLocks noGrp="1"/>
          </p:cNvSpPr>
          <p:nvPr>
            <p:ph idx="1"/>
          </p:nvPr>
        </p:nvSpPr>
        <p:spPr>
          <a:xfrm>
            <a:off x="1391478" y="1600201"/>
            <a:ext cx="7295322" cy="43301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CA176970-E371-4F59-A21B-7B96BEB8AEA2}" type="slidenum">
              <a:rPr lang="en-US" altLang="en-US"/>
              <a:pPr>
                <a:defRPr/>
              </a:pPr>
              <a:t>‹#›</a:t>
            </a:fld>
            <a:endParaRPr lang="en-US" altLang="en-US"/>
          </a:p>
        </p:txBody>
      </p:sp>
    </p:spTree>
    <p:extLst>
      <p:ext uri="{BB962C8B-B14F-4D97-AF65-F5344CB8AC3E}">
        <p14:creationId xmlns:p14="http://schemas.microsoft.com/office/powerpoint/2010/main" val="236231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6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lIns="0" tIns="0" rIns="0" bIns="0" anchor="t"/>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7528" y="3843130"/>
            <a:ext cx="5539342" cy="1366631"/>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3E0BDC0-0C38-4B63-8C54-7079DAC015EE}"/>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2243E17-A844-4146-ABDE-853FF6ED79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6691FC2-0A2A-444E-94DA-E0FABE98957E}"/>
              </a:ext>
            </a:extLst>
          </p:cNvPr>
          <p:cNvSpPr>
            <a:spLocks noGrp="1"/>
          </p:cNvSpPr>
          <p:nvPr>
            <p:ph type="sldNum" sz="quarter" idx="12"/>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750270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7312C"/>
                </a:solidFill>
              </a:defRPr>
            </a:lvl1pPr>
          </a:lstStyle>
          <a:p>
            <a:r>
              <a:rPr lang="en-US" dirty="0"/>
              <a:t>Click to edit Master title style</a:t>
            </a:r>
          </a:p>
        </p:txBody>
      </p:sp>
      <p:sp>
        <p:nvSpPr>
          <p:cNvPr id="3" name="Content Placeholder 2"/>
          <p:cNvSpPr>
            <a:spLocks noGrp="1"/>
          </p:cNvSpPr>
          <p:nvPr>
            <p:ph idx="1"/>
          </p:nvPr>
        </p:nvSpPr>
        <p:spPr>
          <a:xfrm>
            <a:off x="1391478" y="1600200"/>
            <a:ext cx="7295322" cy="435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EDCFC472-6875-4E77-A5DD-FA024FBF6CA8}" type="slidenum">
              <a:rPr lang="en-US" altLang="en-US"/>
              <a:pPr>
                <a:defRPr/>
              </a:pPr>
              <a:t>‹#›</a:t>
            </a:fld>
            <a:endParaRPr lang="en-US" altLang="en-US"/>
          </a:p>
        </p:txBody>
      </p:sp>
    </p:spTree>
    <p:extLst>
      <p:ext uri="{BB962C8B-B14F-4D97-AF65-F5344CB8AC3E}">
        <p14:creationId xmlns:p14="http://schemas.microsoft.com/office/powerpoint/2010/main" val="3689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7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lIns="0" tIns="0" rIns="0" bIns="0" anchor="t"/>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7528" y="3843130"/>
            <a:ext cx="5539342" cy="1366631"/>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C404906-F061-42B2-AE4A-06A6496B0B65}"/>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3810B9F-E344-4622-BD34-B53F6B51560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B519477-87E8-4C37-B722-A10DA5A4EA77}"/>
              </a:ext>
            </a:extLst>
          </p:cNvPr>
          <p:cNvSpPr>
            <a:spLocks noGrp="1"/>
          </p:cNvSpPr>
          <p:nvPr>
            <p:ph type="sldNum" sz="quarter" idx="12"/>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1031681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975"/>
                </a:solidFill>
              </a:defRPr>
            </a:lvl1pPr>
          </a:lstStyle>
          <a:p>
            <a:r>
              <a:rPr lang="en-US" dirty="0"/>
              <a:t>Click to edit Master title style</a:t>
            </a:r>
          </a:p>
        </p:txBody>
      </p:sp>
      <p:sp>
        <p:nvSpPr>
          <p:cNvPr id="3" name="Content Placeholder 2"/>
          <p:cNvSpPr>
            <a:spLocks noGrp="1"/>
          </p:cNvSpPr>
          <p:nvPr>
            <p:ph idx="1"/>
          </p:nvPr>
        </p:nvSpPr>
        <p:spPr>
          <a:xfrm>
            <a:off x="1391478" y="1600201"/>
            <a:ext cx="7295322" cy="4363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B18ED9A8-788D-4030-BB09-D883CC19049D}" type="slidenum">
              <a:rPr lang="en-US" altLang="en-US"/>
              <a:pPr>
                <a:defRPr/>
              </a:pPr>
              <a:t>‹#›</a:t>
            </a:fld>
            <a:endParaRPr lang="en-US" altLang="en-US"/>
          </a:p>
        </p:txBody>
      </p:sp>
    </p:spTree>
    <p:extLst>
      <p:ext uri="{BB962C8B-B14F-4D97-AF65-F5344CB8AC3E}">
        <p14:creationId xmlns:p14="http://schemas.microsoft.com/office/powerpoint/2010/main" val="2013180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4"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B68CB3A2-90E2-4A25-820C-6FB8ED89EEAD}" type="slidenum">
              <a:rPr lang="en-US" altLang="en-US"/>
              <a:pPr>
                <a:defRPr/>
              </a:pPr>
              <a:t>‹#›</a:t>
            </a:fld>
            <a:endParaRPr lang="en-US" altLang="en-US"/>
          </a:p>
        </p:txBody>
      </p:sp>
    </p:spTree>
    <p:extLst>
      <p:ext uri="{BB962C8B-B14F-4D97-AF65-F5344CB8AC3E}">
        <p14:creationId xmlns:p14="http://schemas.microsoft.com/office/powerpoint/2010/main" val="1026499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3" y="273050"/>
            <a:ext cx="27051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0413" y="1435100"/>
            <a:ext cx="27051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6"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59980D89-0BBF-4EFE-A37B-F9C6CC8DCB65}" type="slidenum">
              <a:rPr lang="en-US" altLang="en-US"/>
              <a:pPr>
                <a:defRPr/>
              </a:pPr>
              <a:t>‹#›</a:t>
            </a:fld>
            <a:endParaRPr lang="en-US" altLang="en-US"/>
          </a:p>
        </p:txBody>
      </p:sp>
    </p:spTree>
    <p:extLst>
      <p:ext uri="{BB962C8B-B14F-4D97-AF65-F5344CB8AC3E}">
        <p14:creationId xmlns:p14="http://schemas.microsoft.com/office/powerpoint/2010/main" val="343650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lIns="0" tIns="0" rIns="0" bIns="0" anchor="t"/>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7528" y="3843130"/>
            <a:ext cx="5539342" cy="1366631"/>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259219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45385"/>
            <a:ext cx="5486400" cy="566738"/>
          </a:xfrm>
        </p:spPr>
        <p:txBody>
          <a:bodyPr lIns="0" tIns="0" bIns="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5DF67D-BE2F-4C80-A893-B552723B3F6B}" type="slidenum">
              <a:rPr lang="en-US" altLang="en-US"/>
              <a:pPr>
                <a:defRPr/>
              </a:pPr>
              <a:t>‹#›</a:t>
            </a:fld>
            <a:endParaRPr lang="en-US" altLang="en-US"/>
          </a:p>
        </p:txBody>
      </p:sp>
    </p:spTree>
    <p:extLst>
      <p:ext uri="{BB962C8B-B14F-4D97-AF65-F5344CB8AC3E}">
        <p14:creationId xmlns:p14="http://schemas.microsoft.com/office/powerpoint/2010/main" val="3534780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010400" cy="13716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pPr>
              <a:defRPr/>
            </a:pPr>
            <a:fld id="{0D523E27-0EBB-437E-B40E-E41F7667FEED}" type="slidenum">
              <a:rPr lang="en-US"/>
              <a:pPr>
                <a:defRPr/>
              </a:pPr>
              <a:t>‹#›</a:t>
            </a:fld>
            <a:endParaRPr lang="en-US"/>
          </a:p>
        </p:txBody>
      </p:sp>
    </p:spTree>
    <p:extLst>
      <p:ext uri="{BB962C8B-B14F-4D97-AF65-F5344CB8AC3E}">
        <p14:creationId xmlns:p14="http://schemas.microsoft.com/office/powerpoint/2010/main" val="2247873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0CCB78E-AA26-4989-B1F0-8949D1FDDFDC}" type="slidenum">
              <a:rPr lang="en-US" altLang="en-US"/>
              <a:pPr>
                <a:defRPr/>
              </a:pPr>
              <a:t>‹#›</a:t>
            </a:fld>
            <a:endParaRPr lang="en-US" altLang="en-US"/>
          </a:p>
        </p:txBody>
      </p:sp>
    </p:spTree>
    <p:extLst>
      <p:ext uri="{BB962C8B-B14F-4D97-AF65-F5344CB8AC3E}">
        <p14:creationId xmlns:p14="http://schemas.microsoft.com/office/powerpoint/2010/main" val="3092520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3_Comparison">
    <p:spTree>
      <p:nvGrpSpPr>
        <p:cNvPr id="1" name=""/>
        <p:cNvGrpSpPr/>
        <p:nvPr/>
      </p:nvGrpSpPr>
      <p:grpSpPr>
        <a:xfrm>
          <a:off x="0" y="0"/>
          <a:ext cx="0" cy="0"/>
          <a:chOff x="0" y="0"/>
          <a:chExt cx="0" cy="0"/>
        </a:xfrm>
      </p:grpSpPr>
      <p:sp>
        <p:nvSpPr>
          <p:cNvPr id="10" name="Half Frame 9"/>
          <p:cNvSpPr/>
          <p:nvPr/>
        </p:nvSpPr>
        <p:spPr>
          <a:xfrm rot="7963403">
            <a:off x="316560" y="416802"/>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2"/>
          <p:cNvSpPr>
            <a:spLocks noGrp="1"/>
          </p:cNvSpPr>
          <p:nvPr>
            <p:ph type="body" idx="13" hasCustomPrompt="1"/>
          </p:nvPr>
        </p:nvSpPr>
        <p:spPr>
          <a:xfrm>
            <a:off x="762000" y="295484"/>
            <a:ext cx="7543800" cy="505870"/>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2"/>
          <p:cNvSpPr>
            <a:spLocks noGrp="1"/>
          </p:cNvSpPr>
          <p:nvPr>
            <p:ph type="body" idx="1" hasCustomPrompt="1"/>
          </p:nvPr>
        </p:nvSpPr>
        <p:spPr>
          <a:xfrm>
            <a:off x="457200" y="1371601"/>
            <a:ext cx="7848600" cy="457200"/>
          </a:xfrm>
          <a:prstGeom prst="rect">
            <a:avLst/>
          </a:prstGeom>
        </p:spPr>
        <p:txBody>
          <a:bodyPr anchor="b"/>
          <a:lstStyle>
            <a:lvl1pPr marL="0" indent="0">
              <a:buNone/>
              <a:defRPr sz="2400" b="0">
                <a:solidFill>
                  <a:srgbClr val="0051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457200" y="2133600"/>
            <a:ext cx="7848600" cy="3992563"/>
          </a:xfrm>
          <a:prstGeom prst="rect">
            <a:avLst/>
          </a:prstGeom>
        </p:spPr>
        <p:txBody>
          <a:bodyPr/>
          <a:lstStyle>
            <a:lvl1pPr marL="0" indent="0">
              <a:buFont typeface="Wingdings" panose="05000000000000000000" pitchFamily="2" charset="2"/>
              <a:buNone/>
              <a:defRPr sz="2400">
                <a:latin typeface="Arial" panose="020B0604020202020204" pitchFamily="34" charset="0"/>
                <a:cs typeface="Arial" panose="020B0604020202020204" pitchFamily="34" charset="0"/>
              </a:defRPr>
            </a:lvl1pPr>
            <a:lvl2pPr marL="742950" indent="-285750">
              <a:buClr>
                <a:srgbClr val="005177"/>
              </a:buClr>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Clr>
                <a:srgbClr val="005177"/>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rgbClr val="005177"/>
              </a:buClr>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Clr>
                <a:srgbClr val="005177"/>
              </a:buClr>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434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500"/>
              </a:spcBef>
              <a:buClr>
                <a:srgbClr val="EF4142"/>
              </a:buClr>
              <a:buFontTx/>
              <a:buNone/>
              <a:defRPr b="1" i="1" baseline="0">
                <a:solidFill>
                  <a:schemeClr val="tx1"/>
                </a:solidFill>
                <a:latin typeface="Arial" pitchFamily="34" charset="0"/>
                <a:cs typeface="Arial" pitchFamily="34" charset="0"/>
              </a:defRPr>
            </a:lvl1pPr>
            <a:lvl2pPr marL="287338" indent="-287338">
              <a:lnSpc>
                <a:spcPts val="2500"/>
              </a:lnSpc>
              <a:spcBef>
                <a:spcPts val="1000"/>
              </a:spcBef>
              <a:buClr>
                <a:srgbClr val="EF4142"/>
              </a:buClr>
              <a:buFont typeface="Wingdings" charset="2"/>
              <a:buChar char="§"/>
              <a:defRPr sz="2400">
                <a:solidFill>
                  <a:schemeClr val="tx1">
                    <a:lumMod val="95000"/>
                    <a:lumOff val="5000"/>
                  </a:schemeClr>
                </a:solidFill>
                <a:latin typeface="Arial" pitchFamily="34" charset="0"/>
                <a:cs typeface="Arial" pitchFamily="34" charset="0"/>
              </a:defRPr>
            </a:lvl2pPr>
            <a:lvl3pPr marL="574675" indent="-287338">
              <a:lnSpc>
                <a:spcPts val="2300"/>
              </a:lnSpc>
              <a:spcBef>
                <a:spcPts val="400"/>
              </a:spcBef>
              <a:buClr>
                <a:srgbClr val="EF4142"/>
              </a:buClr>
              <a:buFont typeface="Lucida Grande"/>
              <a:buChar char="-"/>
              <a:defRPr sz="220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bwMode="auto">
          <a:xfrm>
            <a:off x="236078" y="537324"/>
            <a:ext cx="8907921" cy="905498"/>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99B4265-B998-4734-8F0D-919E77C54A4D}" type="slidenum">
              <a:rPr lang="en-US"/>
              <a:pPr>
                <a:defRPr/>
              </a:pPr>
              <a:t>‹#›</a:t>
            </a:fld>
            <a:endParaRPr lang="en-US" dirty="0"/>
          </a:p>
        </p:txBody>
      </p:sp>
    </p:spTree>
    <p:extLst>
      <p:ext uri="{BB962C8B-B14F-4D97-AF65-F5344CB8AC3E}">
        <p14:creationId xmlns:p14="http://schemas.microsoft.com/office/powerpoint/2010/main" val="205071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8_Section Header">
    <p:spTree>
      <p:nvGrpSpPr>
        <p:cNvPr id="1" name=""/>
        <p:cNvGrpSpPr/>
        <p:nvPr/>
      </p:nvGrpSpPr>
      <p:grpSpPr>
        <a:xfrm>
          <a:off x="0" y="0"/>
          <a:ext cx="0" cy="0"/>
          <a:chOff x="0" y="0"/>
          <a:chExt cx="0" cy="0"/>
        </a:xfrm>
      </p:grpSpPr>
      <p:sp>
        <p:nvSpPr>
          <p:cNvPr id="15" name="Rectangle 14"/>
          <p:cNvSpPr/>
          <p:nvPr/>
        </p:nvSpPr>
        <p:spPr>
          <a:xfrm>
            <a:off x="0" y="533400"/>
            <a:ext cx="3623910" cy="738716"/>
          </a:xfrm>
          <a:prstGeom prst="rect">
            <a:avLst/>
          </a:prstGeom>
          <a:solidFill>
            <a:srgbClr val="005177">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3910" y="362431"/>
            <a:ext cx="1710090" cy="1317501"/>
          </a:xfrm>
          <a:prstGeom prst="rect">
            <a:avLst/>
          </a:prstGeom>
        </p:spPr>
      </p:pic>
      <p:sp>
        <p:nvSpPr>
          <p:cNvPr id="7" name="Text Placeholder 2"/>
          <p:cNvSpPr>
            <a:spLocks noGrp="1"/>
          </p:cNvSpPr>
          <p:nvPr>
            <p:ph type="body" idx="14" hasCustomPrompt="1"/>
          </p:nvPr>
        </p:nvSpPr>
        <p:spPr>
          <a:xfrm>
            <a:off x="190500" y="649822"/>
            <a:ext cx="3314700" cy="569377"/>
          </a:xfrm>
          <a:prstGeom prst="rect">
            <a:avLst/>
          </a:prstGeom>
        </p:spPr>
        <p:txBody>
          <a:bodyPr anchor="b"/>
          <a:lstStyle>
            <a:lvl1pPr marL="0" indent="0" algn="r">
              <a:buNone/>
              <a:defRPr sz="18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
          </p:nvPr>
        </p:nvSpPr>
        <p:spPr>
          <a:xfrm>
            <a:off x="533399" y="1981200"/>
            <a:ext cx="8305801" cy="4038600"/>
          </a:xfrm>
          <a:prstGeom prst="rect">
            <a:avLst/>
          </a:prstGeom>
        </p:spPr>
        <p:txBody>
          <a:bodyPr anchor="t"/>
          <a:lstStyle>
            <a:lvl1pPr marL="0" indent="0">
              <a:buNone/>
              <a:defRPr sz="1800">
                <a:latin typeface="Arial" panose="020B0604020202020204" pitchFamily="34" charset="0"/>
                <a:cs typeface="Arial" panose="020B0604020202020204" pitchFamily="34" charset="0"/>
              </a:defRPr>
            </a:lvl1pPr>
            <a:lvl2pPr marL="742950" indent="-285750">
              <a:buClr>
                <a:srgbClr val="005177"/>
              </a:buClr>
              <a:buFont typeface="Arial" panose="020B0604020202020204" pitchFamily="34" charset="0"/>
              <a:buChar char="˃"/>
              <a:defRPr sz="1800">
                <a:latin typeface="Arial" panose="020B0604020202020204" pitchFamily="34" charset="0"/>
                <a:cs typeface="Arial" panose="020B0604020202020204" pitchFamily="34" charset="0"/>
              </a:defRPr>
            </a:lvl2pPr>
            <a:lvl3pPr marL="1200150" indent="-285750">
              <a:buClr>
                <a:srgbClr val="005177"/>
              </a:buClr>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Clr>
                <a:srgbClr val="005177"/>
              </a:buClr>
              <a:buFont typeface="Arial" panose="020B0604020202020204" pitchFamily="34" charset="0"/>
              <a:buChar char="˃"/>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419EAA9E-7473-43F5-92FB-6B2F85BBA72B}"/>
              </a:ext>
            </a:extLst>
          </p:cNvPr>
          <p:cNvSpPr>
            <a:spLocks noGrp="1"/>
          </p:cNvSpPr>
          <p:nvPr>
            <p:ph type="dt" sz="half" idx="15"/>
          </p:nvPr>
        </p:nvSpPr>
        <p:spPr/>
        <p:txBody>
          <a:bodyPr/>
          <a:lstStyle/>
          <a:p>
            <a:pPr>
              <a:defRPr/>
            </a:pPr>
            <a:endParaRPr lang="en-US" altLang="en-US" dirty="0"/>
          </a:p>
        </p:txBody>
      </p:sp>
      <p:sp>
        <p:nvSpPr>
          <p:cNvPr id="3" name="Footer Placeholder 2">
            <a:extLst>
              <a:ext uri="{FF2B5EF4-FFF2-40B4-BE49-F238E27FC236}">
                <a16:creationId xmlns:a16="http://schemas.microsoft.com/office/drawing/2014/main" id="{8C2614E1-5A4B-4DF1-9BD8-33A2068BCC8B}"/>
              </a:ext>
            </a:extLst>
          </p:cNvPr>
          <p:cNvSpPr>
            <a:spLocks noGrp="1"/>
          </p:cNvSpPr>
          <p:nvPr>
            <p:ph type="ftr" sz="quarter" idx="16"/>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ECA35E09-FC90-4D54-A9C3-6D22ACD1D856}"/>
              </a:ext>
            </a:extLst>
          </p:cNvPr>
          <p:cNvSpPr>
            <a:spLocks noGrp="1"/>
          </p:cNvSpPr>
          <p:nvPr>
            <p:ph type="sldNum" sz="quarter" idx="17"/>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2636123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AF5EF3E-4890-4C52-BB30-96605DA705D2}"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771" y="0"/>
            <a:ext cx="10288771" cy="6859180"/>
          </a:xfrm>
          <a:prstGeom prst="rect">
            <a:avLst/>
          </a:prstGeom>
        </p:spPr>
      </p:pic>
      <p:sp>
        <p:nvSpPr>
          <p:cNvPr id="9" name="Rectangle 8"/>
          <p:cNvSpPr/>
          <p:nvPr/>
        </p:nvSpPr>
        <p:spPr>
          <a:xfrm>
            <a:off x="-1144771" y="-1180"/>
            <a:ext cx="10288771" cy="6859180"/>
          </a:xfrm>
          <a:prstGeom prst="rect">
            <a:avLst/>
          </a:prstGeom>
          <a:solidFill>
            <a:srgbClr val="00517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lf Frame 9"/>
          <p:cNvSpPr/>
          <p:nvPr/>
        </p:nvSpPr>
        <p:spPr>
          <a:xfrm rot="7963403">
            <a:off x="993266" y="2288666"/>
            <a:ext cx="750747" cy="750747"/>
          </a:xfrm>
          <a:prstGeom prst="halfFrame">
            <a:avLst>
              <a:gd name="adj1" fmla="val 4337"/>
              <a:gd name="adj2" fmla="val 49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2"/>
          <p:cNvSpPr>
            <a:spLocks noGrp="1"/>
          </p:cNvSpPr>
          <p:nvPr>
            <p:ph type="body" idx="13" hasCustomPrompt="1"/>
          </p:nvPr>
        </p:nvSpPr>
        <p:spPr>
          <a:xfrm>
            <a:off x="2051479" y="1812132"/>
            <a:ext cx="6025721" cy="1769268"/>
          </a:xfrm>
          <a:prstGeom prst="rect">
            <a:avLst/>
          </a:prstGeom>
        </p:spPr>
        <p:txBody>
          <a:bodyPr anchor="ctr"/>
          <a:lstStyle>
            <a:lvl1pPr marL="0" indent="0">
              <a:buNone/>
              <a:defRPr sz="32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14831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5_Comparison">
    <p:spTree>
      <p:nvGrpSpPr>
        <p:cNvPr id="1" name=""/>
        <p:cNvGrpSpPr/>
        <p:nvPr/>
      </p:nvGrpSpPr>
      <p:grpSpPr>
        <a:xfrm>
          <a:off x="0" y="0"/>
          <a:ext cx="0" cy="0"/>
          <a:chOff x="0" y="0"/>
          <a:chExt cx="0" cy="0"/>
        </a:xfrm>
      </p:grpSpPr>
      <p:sp>
        <p:nvSpPr>
          <p:cNvPr id="10" name="Half Frame 9"/>
          <p:cNvSpPr/>
          <p:nvPr/>
        </p:nvSpPr>
        <p:spPr>
          <a:xfrm rot="7963403">
            <a:off x="316560" y="416802"/>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2"/>
          <p:cNvSpPr>
            <a:spLocks noGrp="1"/>
          </p:cNvSpPr>
          <p:nvPr>
            <p:ph type="body" idx="13" hasCustomPrompt="1"/>
          </p:nvPr>
        </p:nvSpPr>
        <p:spPr>
          <a:xfrm>
            <a:off x="762000" y="295484"/>
            <a:ext cx="7543800" cy="505870"/>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Date Placeholder 1">
            <a:extLst>
              <a:ext uri="{FF2B5EF4-FFF2-40B4-BE49-F238E27FC236}">
                <a16:creationId xmlns:a16="http://schemas.microsoft.com/office/drawing/2014/main" id="{50C2C13B-4AB9-4931-9016-5028E3038F4C}"/>
              </a:ext>
            </a:extLst>
          </p:cNvPr>
          <p:cNvSpPr>
            <a:spLocks noGrp="1"/>
          </p:cNvSpPr>
          <p:nvPr>
            <p:ph type="dt" sz="half" idx="14"/>
          </p:nvPr>
        </p:nvSpPr>
        <p:spPr/>
        <p:txBody>
          <a:bodyPr/>
          <a:lstStyle/>
          <a:p>
            <a:pPr>
              <a:defRPr/>
            </a:pPr>
            <a:endParaRPr lang="en-US" altLang="en-US" dirty="0"/>
          </a:p>
        </p:txBody>
      </p:sp>
      <p:sp>
        <p:nvSpPr>
          <p:cNvPr id="3" name="Footer Placeholder 2">
            <a:extLst>
              <a:ext uri="{FF2B5EF4-FFF2-40B4-BE49-F238E27FC236}">
                <a16:creationId xmlns:a16="http://schemas.microsoft.com/office/drawing/2014/main" id="{DADD7942-E67F-44CE-A28A-0B45547E54CB}"/>
              </a:ext>
            </a:extLst>
          </p:cNvPr>
          <p:cNvSpPr>
            <a:spLocks noGrp="1"/>
          </p:cNvSpPr>
          <p:nvPr>
            <p:ph type="ftr" sz="quarter" idx="15"/>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3A797A7-1108-493A-9594-A44F6231DC43}"/>
              </a:ext>
            </a:extLst>
          </p:cNvPr>
          <p:cNvSpPr>
            <a:spLocks noGrp="1"/>
          </p:cNvSpPr>
          <p:nvPr>
            <p:ph type="sldNum" sz="quarter" idx="16"/>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1375107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9_Section Header">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244007"/>
            <a:ext cx="1295902" cy="998399"/>
          </a:xfrm>
          <a:prstGeom prst="rect">
            <a:avLst/>
          </a:prstGeom>
        </p:spPr>
      </p:pic>
      <p:sp>
        <p:nvSpPr>
          <p:cNvPr id="23" name="Half Frame 22"/>
          <p:cNvSpPr/>
          <p:nvPr/>
        </p:nvSpPr>
        <p:spPr>
          <a:xfrm rot="7963403">
            <a:off x="1307160" y="426118"/>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 Placeholder 2"/>
          <p:cNvSpPr>
            <a:spLocks noGrp="1"/>
          </p:cNvSpPr>
          <p:nvPr>
            <p:ph type="body" idx="14" hasCustomPrompt="1"/>
          </p:nvPr>
        </p:nvSpPr>
        <p:spPr>
          <a:xfrm>
            <a:off x="1752600" y="304800"/>
            <a:ext cx="6934200" cy="505870"/>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
          </p:nvPr>
        </p:nvSpPr>
        <p:spPr>
          <a:xfrm>
            <a:off x="533399" y="1981200"/>
            <a:ext cx="8305801" cy="4038600"/>
          </a:xfrm>
          <a:prstGeom prst="rect">
            <a:avLst/>
          </a:prstGeom>
        </p:spPr>
        <p:txBody>
          <a:bodyPr anchor="t"/>
          <a:lstStyle>
            <a:lvl1pPr marL="0" indent="0">
              <a:buNone/>
              <a:defRPr sz="1800">
                <a:latin typeface="Arial" panose="020B0604020202020204" pitchFamily="34" charset="0"/>
                <a:cs typeface="Arial" panose="020B0604020202020204" pitchFamily="34" charset="0"/>
              </a:defRPr>
            </a:lvl1pPr>
            <a:lvl2pPr marL="742950" indent="-285750">
              <a:buClr>
                <a:srgbClr val="005177"/>
              </a:buClr>
              <a:buFont typeface="Arial" panose="020B0604020202020204" pitchFamily="34" charset="0"/>
              <a:buChar char="˃"/>
              <a:defRPr sz="1800">
                <a:latin typeface="Arial" panose="020B0604020202020204" pitchFamily="34" charset="0"/>
                <a:cs typeface="Arial" panose="020B0604020202020204" pitchFamily="34" charset="0"/>
              </a:defRPr>
            </a:lvl2pPr>
            <a:lvl3pPr marL="1200150" indent="-285750">
              <a:buClr>
                <a:srgbClr val="005177"/>
              </a:buClr>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Clr>
                <a:srgbClr val="005177"/>
              </a:buClr>
              <a:buFont typeface="Arial" panose="020B0604020202020204" pitchFamily="34" charset="0"/>
              <a:buChar char="˃"/>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3F30F16-B4F3-4CC6-A38E-874342A5717C}"/>
              </a:ext>
            </a:extLst>
          </p:cNvPr>
          <p:cNvSpPr>
            <a:spLocks noGrp="1"/>
          </p:cNvSpPr>
          <p:nvPr>
            <p:ph type="dt" sz="half" idx="15"/>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09366B19-D0D0-43F2-B3C2-2FEF410C3D6F}"/>
              </a:ext>
            </a:extLst>
          </p:cNvPr>
          <p:cNvSpPr>
            <a:spLocks noGrp="1"/>
          </p:cNvSpPr>
          <p:nvPr>
            <p:ph type="ftr" sz="quarter" idx="16"/>
          </p:nvPr>
        </p:nvSpPr>
        <p:spPr/>
        <p:txBody>
          <a:bodyPr/>
          <a:lstStyle/>
          <a:p>
            <a:pPr>
              <a:defRPr/>
            </a:pPr>
            <a:endParaRPr lang="en-US"/>
          </a:p>
        </p:txBody>
      </p:sp>
      <p:sp>
        <p:nvSpPr>
          <p:cNvPr id="4" name="Slide Number Placeholder 3">
            <a:extLst>
              <a:ext uri="{FF2B5EF4-FFF2-40B4-BE49-F238E27FC236}">
                <a16:creationId xmlns:a16="http://schemas.microsoft.com/office/drawing/2014/main" id="{5A10F3AF-2D3A-4C12-9AC9-F40BB27C28D0}"/>
              </a:ext>
            </a:extLst>
          </p:cNvPr>
          <p:cNvSpPr>
            <a:spLocks noGrp="1"/>
          </p:cNvSpPr>
          <p:nvPr>
            <p:ph type="sldNum" sz="quarter" idx="17"/>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445286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0_Section Header">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244007"/>
            <a:ext cx="1295902" cy="998399"/>
          </a:xfrm>
          <a:prstGeom prst="rect">
            <a:avLst/>
          </a:prstGeom>
        </p:spPr>
      </p:pic>
      <p:sp>
        <p:nvSpPr>
          <p:cNvPr id="23" name="Half Frame 22"/>
          <p:cNvSpPr/>
          <p:nvPr/>
        </p:nvSpPr>
        <p:spPr>
          <a:xfrm rot="7963403">
            <a:off x="1307160" y="426118"/>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 Placeholder 2"/>
          <p:cNvSpPr>
            <a:spLocks noGrp="1"/>
          </p:cNvSpPr>
          <p:nvPr>
            <p:ph type="body" idx="14" hasCustomPrompt="1"/>
          </p:nvPr>
        </p:nvSpPr>
        <p:spPr>
          <a:xfrm>
            <a:off x="1752600" y="304800"/>
            <a:ext cx="6934200" cy="505870"/>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Rectangle 3"/>
          <p:cNvSpPr/>
          <p:nvPr/>
        </p:nvSpPr>
        <p:spPr>
          <a:xfrm>
            <a:off x="838200" y="1447800"/>
            <a:ext cx="333626" cy="333626"/>
          </a:xfrm>
          <a:prstGeom prst="rect">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14" name="Rectangle 13"/>
          <p:cNvSpPr/>
          <p:nvPr/>
        </p:nvSpPr>
        <p:spPr>
          <a:xfrm>
            <a:off x="5029200" y="1476626"/>
            <a:ext cx="333626" cy="333626"/>
          </a:xfrm>
          <a:prstGeom prst="rect">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a:t>
            </a:r>
          </a:p>
        </p:txBody>
      </p:sp>
      <p:sp>
        <p:nvSpPr>
          <p:cNvPr id="16" name="Rectangle 15"/>
          <p:cNvSpPr/>
          <p:nvPr/>
        </p:nvSpPr>
        <p:spPr>
          <a:xfrm>
            <a:off x="843088" y="3962400"/>
            <a:ext cx="333626" cy="333626"/>
          </a:xfrm>
          <a:prstGeom prst="rect">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sp>
        <p:nvSpPr>
          <p:cNvPr id="17" name="Rectangle 16"/>
          <p:cNvSpPr/>
          <p:nvPr/>
        </p:nvSpPr>
        <p:spPr>
          <a:xfrm>
            <a:off x="5029200" y="3962400"/>
            <a:ext cx="333626" cy="333626"/>
          </a:xfrm>
          <a:prstGeom prst="rect">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4</a:t>
            </a:r>
          </a:p>
        </p:txBody>
      </p:sp>
      <p:cxnSp>
        <p:nvCxnSpPr>
          <p:cNvPr id="18" name="Straight Connector 17"/>
          <p:cNvCxnSpPr/>
          <p:nvPr/>
        </p:nvCxnSpPr>
        <p:spPr>
          <a:xfrm>
            <a:off x="4495800" y="1524000"/>
            <a:ext cx="0" cy="1981200"/>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95800" y="3962400"/>
            <a:ext cx="0" cy="1981200"/>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90826" y="3657600"/>
            <a:ext cx="3429000" cy="0"/>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724400" y="3657600"/>
            <a:ext cx="3429000" cy="0"/>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BBA6C28-A30B-449B-BCB2-20CD966CBF5B}"/>
              </a:ext>
            </a:extLst>
          </p:cNvPr>
          <p:cNvSpPr>
            <a:spLocks noGrp="1"/>
          </p:cNvSpPr>
          <p:nvPr>
            <p:ph type="dt" sz="half" idx="15"/>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D7E221AB-9A5E-4F20-968E-876D3D937546}"/>
              </a:ext>
            </a:extLst>
          </p:cNvPr>
          <p:cNvSpPr>
            <a:spLocks noGrp="1"/>
          </p:cNvSpPr>
          <p:nvPr>
            <p:ph type="ftr" sz="quarter" idx="16"/>
          </p:nvPr>
        </p:nvSpPr>
        <p:spPr/>
        <p:txBody>
          <a:bodyPr/>
          <a:lstStyle/>
          <a:p>
            <a:pPr>
              <a:defRPr/>
            </a:pPr>
            <a:endParaRPr lang="en-US"/>
          </a:p>
        </p:txBody>
      </p:sp>
      <p:sp>
        <p:nvSpPr>
          <p:cNvPr id="5" name="Slide Number Placeholder 4">
            <a:extLst>
              <a:ext uri="{FF2B5EF4-FFF2-40B4-BE49-F238E27FC236}">
                <a16:creationId xmlns:a16="http://schemas.microsoft.com/office/drawing/2014/main" id="{FBFD3A47-BD22-45ED-B4BA-8C288709A2E1}"/>
              </a:ext>
            </a:extLst>
          </p:cNvPr>
          <p:cNvSpPr>
            <a:spLocks noGrp="1"/>
          </p:cNvSpPr>
          <p:nvPr>
            <p:ph type="sldNum" sz="quarter" idx="17"/>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191372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391478" y="1600201"/>
            <a:ext cx="7295322" cy="4363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C49B873F-81DF-49A1-ACD1-3280EBB4C77B}" type="slidenum">
              <a:rPr lang="en-US" altLang="en-US"/>
              <a:pPr>
                <a:defRPr/>
              </a:pPr>
              <a:t>‹#›</a:t>
            </a:fld>
            <a:endParaRPr lang="en-US" altLang="en-US"/>
          </a:p>
        </p:txBody>
      </p:sp>
    </p:spTree>
    <p:extLst>
      <p:ext uri="{BB962C8B-B14F-4D97-AF65-F5344CB8AC3E}">
        <p14:creationId xmlns:p14="http://schemas.microsoft.com/office/powerpoint/2010/main" val="2321112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AF5EF3E-4890-4C52-BB30-96605DA705D2}"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771" y="0"/>
            <a:ext cx="10288771" cy="6859180"/>
          </a:xfrm>
          <a:prstGeom prst="rect">
            <a:avLst/>
          </a:prstGeom>
        </p:spPr>
      </p:pic>
      <p:sp>
        <p:nvSpPr>
          <p:cNvPr id="9" name="Rectangle 8"/>
          <p:cNvSpPr/>
          <p:nvPr/>
        </p:nvSpPr>
        <p:spPr>
          <a:xfrm>
            <a:off x="-1144771" y="-1180"/>
            <a:ext cx="10288771" cy="6859180"/>
          </a:xfrm>
          <a:prstGeom prst="rect">
            <a:avLst/>
          </a:prstGeom>
          <a:solidFill>
            <a:srgbClr val="00517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alf Frame 9"/>
          <p:cNvSpPr/>
          <p:nvPr/>
        </p:nvSpPr>
        <p:spPr>
          <a:xfrm rot="7963403">
            <a:off x="993266" y="2288666"/>
            <a:ext cx="750747" cy="750747"/>
          </a:xfrm>
          <a:prstGeom prst="halfFrame">
            <a:avLst>
              <a:gd name="adj1" fmla="val 4337"/>
              <a:gd name="adj2" fmla="val 49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2"/>
          <p:cNvSpPr>
            <a:spLocks noGrp="1"/>
          </p:cNvSpPr>
          <p:nvPr>
            <p:ph type="body" idx="13" hasCustomPrompt="1"/>
          </p:nvPr>
        </p:nvSpPr>
        <p:spPr>
          <a:xfrm>
            <a:off x="2051479" y="1812132"/>
            <a:ext cx="6025721" cy="1769268"/>
          </a:xfrm>
          <a:prstGeom prst="rect">
            <a:avLst/>
          </a:prstGeom>
        </p:spPr>
        <p:txBody>
          <a:bodyPr anchor="ctr"/>
          <a:lstStyle>
            <a:lvl1pPr marL="0" indent="0">
              <a:buNone/>
              <a:defRPr sz="32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22890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07975" y="2800350"/>
            <a:ext cx="85201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800" b="1">
                <a:solidFill>
                  <a:schemeClr val="tx1"/>
                </a:solidFill>
              </a:defRPr>
            </a:lvl1pPr>
            <a:lvl2pPr marL="456506" indent="0" algn="ctr">
              <a:buNone/>
              <a:defRPr>
                <a:solidFill>
                  <a:schemeClr val="tx1">
                    <a:tint val="75000"/>
                  </a:schemeClr>
                </a:solidFill>
              </a:defRPr>
            </a:lvl2pPr>
            <a:lvl3pPr marL="913010" indent="0" algn="ctr">
              <a:buNone/>
              <a:defRPr>
                <a:solidFill>
                  <a:schemeClr val="tx1">
                    <a:tint val="75000"/>
                  </a:schemeClr>
                </a:solidFill>
              </a:defRPr>
            </a:lvl3pPr>
            <a:lvl4pPr marL="1369517" indent="0" algn="ctr">
              <a:buNone/>
              <a:defRPr>
                <a:solidFill>
                  <a:schemeClr val="tx1">
                    <a:tint val="75000"/>
                  </a:schemeClr>
                </a:solidFill>
              </a:defRPr>
            </a:lvl4pPr>
            <a:lvl5pPr marL="1826021" indent="0" algn="ctr">
              <a:buNone/>
              <a:defRPr>
                <a:solidFill>
                  <a:schemeClr val="tx1">
                    <a:tint val="75000"/>
                  </a:schemeClr>
                </a:solidFill>
              </a:defRPr>
            </a:lvl5pPr>
            <a:lvl6pPr marL="2282529" indent="0" algn="ctr">
              <a:buNone/>
              <a:defRPr>
                <a:solidFill>
                  <a:schemeClr val="tx1">
                    <a:tint val="75000"/>
                  </a:schemeClr>
                </a:solidFill>
              </a:defRPr>
            </a:lvl6pPr>
            <a:lvl7pPr marL="2739032" indent="0" algn="ctr">
              <a:buNone/>
              <a:defRPr>
                <a:solidFill>
                  <a:schemeClr val="tx1">
                    <a:tint val="75000"/>
                  </a:schemeClr>
                </a:solidFill>
              </a:defRPr>
            </a:lvl7pPr>
            <a:lvl8pPr marL="3195539" indent="0" algn="ctr">
              <a:buNone/>
              <a:defRPr>
                <a:solidFill>
                  <a:schemeClr val="tx1">
                    <a:tint val="75000"/>
                  </a:schemeClr>
                </a:solidFill>
              </a:defRPr>
            </a:lvl8pPr>
            <a:lvl9pPr marL="3652043"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42FAF4C-4972-49E7-A2BA-1ABDBDA5DE65}" type="datetime1">
              <a:rPr lang="en-US"/>
              <a:pPr>
                <a:defRPr/>
              </a:pPr>
              <a:t>11/29/2018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BDA1F7DE-5540-4F96-BB09-B0AA3C7812FD}" type="slidenum">
              <a:rPr lang="en-US"/>
              <a:pPr>
                <a:defRPr/>
              </a:pPr>
              <a:t>‹#›</a:t>
            </a:fld>
            <a:endParaRPr lang="en-US"/>
          </a:p>
        </p:txBody>
      </p:sp>
    </p:spTree>
    <p:extLst>
      <p:ext uri="{BB962C8B-B14F-4D97-AF65-F5344CB8AC3E}">
        <p14:creationId xmlns:p14="http://schemas.microsoft.com/office/powerpoint/2010/main" val="1675156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01" tIns="45652" rIns="91301" bIns="45652"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898" indent="-226200"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7BF85DE-F03C-4F83-ADBE-D5913BFF97DF}" type="datetime1">
              <a:rPr lang="en-US"/>
              <a:pPr>
                <a:defRPr/>
              </a:pPr>
              <a:t>11/29/2018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13D2D389-DB12-4E34-8DE1-05C034FF7A4D}" type="slidenum">
              <a:rPr lang="en-US"/>
              <a:pPr>
                <a:defRPr/>
              </a:pPr>
              <a:t>‹#›</a:t>
            </a:fld>
            <a:endParaRPr lang="en-US"/>
          </a:p>
        </p:txBody>
      </p:sp>
    </p:spTree>
    <p:extLst>
      <p:ext uri="{BB962C8B-B14F-4D97-AF65-F5344CB8AC3E}">
        <p14:creationId xmlns:p14="http://schemas.microsoft.com/office/powerpoint/2010/main" val="554095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06" indent="0">
              <a:buNone/>
              <a:defRPr sz="1800">
                <a:solidFill>
                  <a:schemeClr val="tx1">
                    <a:tint val="75000"/>
                  </a:schemeClr>
                </a:solidFill>
              </a:defRPr>
            </a:lvl2pPr>
            <a:lvl3pPr marL="913010" indent="0">
              <a:buNone/>
              <a:defRPr sz="1600">
                <a:solidFill>
                  <a:schemeClr val="tx1">
                    <a:tint val="75000"/>
                  </a:schemeClr>
                </a:solidFill>
              </a:defRPr>
            </a:lvl3pPr>
            <a:lvl4pPr marL="1369517" indent="0">
              <a:buNone/>
              <a:defRPr sz="1400">
                <a:solidFill>
                  <a:schemeClr val="tx1">
                    <a:tint val="75000"/>
                  </a:schemeClr>
                </a:solidFill>
              </a:defRPr>
            </a:lvl4pPr>
            <a:lvl5pPr marL="1826021" indent="0">
              <a:buNone/>
              <a:defRPr sz="1400">
                <a:solidFill>
                  <a:schemeClr val="tx1">
                    <a:tint val="75000"/>
                  </a:schemeClr>
                </a:solidFill>
              </a:defRPr>
            </a:lvl5pPr>
            <a:lvl6pPr marL="2282529" indent="0">
              <a:buNone/>
              <a:defRPr sz="1400">
                <a:solidFill>
                  <a:schemeClr val="tx1">
                    <a:tint val="75000"/>
                  </a:schemeClr>
                </a:solidFill>
              </a:defRPr>
            </a:lvl6pPr>
            <a:lvl7pPr marL="2739032" indent="0">
              <a:buNone/>
              <a:defRPr sz="1400">
                <a:solidFill>
                  <a:schemeClr val="tx1">
                    <a:tint val="75000"/>
                  </a:schemeClr>
                </a:solidFill>
              </a:defRPr>
            </a:lvl7pPr>
            <a:lvl8pPr marL="3195539" indent="0">
              <a:buNone/>
              <a:defRPr sz="1400">
                <a:solidFill>
                  <a:schemeClr val="tx1">
                    <a:tint val="75000"/>
                  </a:schemeClr>
                </a:solidFill>
              </a:defRPr>
            </a:lvl8pPr>
            <a:lvl9pPr marL="36520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3CDCBE-E9B0-469B-B37E-59DB5B5236F1}" type="datetime1">
              <a:rPr lang="en-US"/>
              <a:pPr>
                <a:defRPr/>
              </a:pPr>
              <a:t>11/29/2018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CA114F3D-72CE-4824-A630-3536535A7C0C}" type="slidenum">
              <a:rPr lang="en-US"/>
              <a:pPr>
                <a:defRPr/>
              </a:pPr>
              <a:t>‹#›</a:t>
            </a:fld>
            <a:endParaRPr lang="en-US"/>
          </a:p>
        </p:txBody>
      </p:sp>
    </p:spTree>
    <p:extLst>
      <p:ext uri="{BB962C8B-B14F-4D97-AF65-F5344CB8AC3E}">
        <p14:creationId xmlns:p14="http://schemas.microsoft.com/office/powerpoint/2010/main" val="3144985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E4989B3-149F-4840-91FD-12F4A0E481BD}" type="datetime1">
              <a:rPr lang="en-US"/>
              <a:pPr>
                <a:defRPr/>
              </a:pPr>
              <a:t>11/29/2018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D2A51E3C-8B5F-460E-8090-56446D12646A}" type="slidenum">
              <a:rPr lang="en-US"/>
              <a:pPr>
                <a:defRPr/>
              </a:pPr>
              <a:t>‹#›</a:t>
            </a:fld>
            <a:endParaRPr lang="en-US"/>
          </a:p>
        </p:txBody>
      </p:sp>
    </p:spTree>
    <p:extLst>
      <p:ext uri="{BB962C8B-B14F-4D97-AF65-F5344CB8AC3E}">
        <p14:creationId xmlns:p14="http://schemas.microsoft.com/office/powerpoint/2010/main" val="1623832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8" y="2081605"/>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FAF7E9B-46FC-4E12-A32C-566164A71EA0}" type="datetime1">
              <a:rPr lang="en-US"/>
              <a:pPr>
                <a:defRPr/>
              </a:pPr>
              <a:t>11/29/2018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  </a:t>
            </a:r>
            <a:fld id="{53C58A67-A647-4692-9CB2-A5ED2B14336F}" type="slidenum">
              <a:rPr lang="en-US"/>
              <a:pPr>
                <a:defRPr/>
              </a:pPr>
              <a:t>‹#›</a:t>
            </a:fld>
            <a:endParaRPr lang="en-US"/>
          </a:p>
        </p:txBody>
      </p:sp>
    </p:spTree>
    <p:extLst>
      <p:ext uri="{BB962C8B-B14F-4D97-AF65-F5344CB8AC3E}">
        <p14:creationId xmlns:p14="http://schemas.microsoft.com/office/powerpoint/2010/main" val="3262006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3D3FA00-05E7-4DD6-B2D9-BD1C609B7D20}" type="datetime1">
              <a:rPr lang="en-US"/>
              <a:pPr>
                <a:defRPr/>
              </a:pPr>
              <a:t>11/29/2018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  </a:t>
            </a:r>
            <a:fld id="{BC8F5AA2-CEB0-479D-97E7-3DF79CE47BD9}" type="slidenum">
              <a:rPr lang="en-US"/>
              <a:pPr>
                <a:defRPr/>
              </a:pPr>
              <a:t>‹#›</a:t>
            </a:fld>
            <a:endParaRPr lang="en-US"/>
          </a:p>
        </p:txBody>
      </p:sp>
    </p:spTree>
    <p:extLst>
      <p:ext uri="{BB962C8B-B14F-4D97-AF65-F5344CB8AC3E}">
        <p14:creationId xmlns:p14="http://schemas.microsoft.com/office/powerpoint/2010/main" val="3977921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07975" y="6405563"/>
            <a:ext cx="187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1" tIns="45652" rIns="91301" bIns="4565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defRPr/>
            </a:pPr>
            <a:fld id="{E159ED38-FFF3-407B-86BF-48BEA1C444E6}" type="datetime1">
              <a:rPr lang="en-US" altLang="en-US" sz="1400" smtClean="0"/>
              <a:pPr>
                <a:defRPr/>
              </a:pPr>
              <a:t>11/29/2018</a:t>
            </a:fld>
            <a:endParaRPr lang="en-US" altLang="en-US" sz="1400"/>
          </a:p>
        </p:txBody>
      </p:sp>
      <p:sp>
        <p:nvSpPr>
          <p:cNvPr id="7" name="Slide Number Placeholder 5"/>
          <p:cNvSpPr txBox="1">
            <a:spLocks/>
          </p:cNvSpPr>
          <p:nvPr userDrawn="1"/>
        </p:nvSpPr>
        <p:spPr bwMode="auto">
          <a:xfrm>
            <a:off x="6691313" y="6405563"/>
            <a:ext cx="2133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1" tIns="45652" rIns="91301" bIns="4565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algn="r">
              <a:defRPr/>
            </a:pPr>
            <a:endParaRPr lang="en-US" altLang="en-US" sz="1400"/>
          </a:p>
        </p:txBody>
      </p:sp>
      <p:sp>
        <p:nvSpPr>
          <p:cNvPr id="8" name="Line 38"/>
          <p:cNvSpPr>
            <a:spLocks noChangeShapeType="1"/>
          </p:cNvSpPr>
          <p:nvPr userDrawn="1"/>
        </p:nvSpPr>
        <p:spPr bwMode="auto">
          <a:xfrm>
            <a:off x="301625" y="2019300"/>
            <a:ext cx="852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301" tIns="45652" rIns="91301" bIns="45652" anchor="ctr"/>
          <a:lstStyle/>
          <a:p>
            <a:endParaRPr lang="en-US"/>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p:cNvSpPr>
            <a:spLocks noGrp="1"/>
          </p:cNvSpPr>
          <p:nvPr>
            <p:ph type="dt" sz="half" idx="10"/>
          </p:nvPr>
        </p:nvSpPr>
        <p:spPr/>
        <p:txBody>
          <a:bodyPr/>
          <a:lstStyle>
            <a:lvl1pPr>
              <a:defRPr/>
            </a:lvl1pPr>
          </a:lstStyle>
          <a:p>
            <a:pPr>
              <a:defRPr/>
            </a:pPr>
            <a:fld id="{C09A9C91-DBBD-4289-867E-2520180EAEE5}" type="datetime1">
              <a:rPr lang="en-US"/>
              <a:pPr>
                <a:defRPr/>
              </a:pPr>
              <a:t>11/29/2018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  </a:t>
            </a:r>
            <a:fld id="{CEB750D9-40AF-4245-A22F-FD1D43975911}" type="slidenum">
              <a:rPr lang="en-US"/>
              <a:pPr>
                <a:defRPr/>
              </a:pPr>
              <a:t>‹#›</a:t>
            </a:fld>
            <a:endParaRPr lang="en-US"/>
          </a:p>
        </p:txBody>
      </p:sp>
    </p:spTree>
    <p:extLst>
      <p:ext uri="{BB962C8B-B14F-4D97-AF65-F5344CB8AC3E}">
        <p14:creationId xmlns:p14="http://schemas.microsoft.com/office/powerpoint/2010/main" val="2688218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0A310D-C65A-4739-9B7E-1AFE4FB11504}" type="datetime1">
              <a:rPr lang="en-US"/>
              <a:pPr>
                <a:defRPr/>
              </a:pPr>
              <a:t>11/29/2018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793B05A4-983C-4580-BF81-DD16D975977E}" type="slidenum">
              <a:rPr lang="en-US"/>
              <a:pPr>
                <a:defRPr/>
              </a:pPr>
              <a:t>‹#›</a:t>
            </a:fld>
            <a:endParaRPr lang="en-US"/>
          </a:p>
        </p:txBody>
      </p:sp>
    </p:spTree>
    <p:extLst>
      <p:ext uri="{BB962C8B-B14F-4D97-AF65-F5344CB8AC3E}">
        <p14:creationId xmlns:p14="http://schemas.microsoft.com/office/powerpoint/2010/main" val="1869484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rtlCol="0">
            <a:normAutofit/>
          </a:bodyPr>
          <a:lstStyle>
            <a:lvl1pPr marL="0" indent="0">
              <a:buNone/>
              <a:defRPr sz="3200"/>
            </a:lvl1pPr>
            <a:lvl2pPr marL="456506" indent="0">
              <a:buNone/>
              <a:defRPr sz="2800"/>
            </a:lvl2pPr>
            <a:lvl3pPr marL="913010" indent="0">
              <a:buNone/>
              <a:defRPr sz="2400"/>
            </a:lvl3pPr>
            <a:lvl4pPr marL="1369517" indent="0">
              <a:buNone/>
              <a:defRPr sz="2000"/>
            </a:lvl4pPr>
            <a:lvl5pPr marL="1826021" indent="0">
              <a:buNone/>
              <a:defRPr sz="2000"/>
            </a:lvl5pPr>
            <a:lvl6pPr marL="2282529" indent="0">
              <a:buNone/>
              <a:defRPr sz="2000"/>
            </a:lvl6pPr>
            <a:lvl7pPr marL="2739032" indent="0">
              <a:buNone/>
              <a:defRPr sz="2000"/>
            </a:lvl7pPr>
            <a:lvl8pPr marL="3195539" indent="0">
              <a:buNone/>
              <a:defRPr sz="2000"/>
            </a:lvl8pPr>
            <a:lvl9pPr marL="3652043"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DE3A68-6962-4C58-BC4E-84B16F5B5DEB}" type="datetime1">
              <a:rPr lang="en-US"/>
              <a:pPr>
                <a:defRPr/>
              </a:pPr>
              <a:t>11/29/2018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  </a:t>
            </a:r>
            <a:fld id="{EEE17794-75DF-400B-99DC-5B6BDD2F1738}" type="slidenum">
              <a:rPr lang="en-US"/>
              <a:pPr>
                <a:defRPr/>
              </a:pPr>
              <a:t>‹#›</a:t>
            </a:fld>
            <a:endParaRPr lang="en-US"/>
          </a:p>
        </p:txBody>
      </p:sp>
    </p:spTree>
    <p:extLst>
      <p:ext uri="{BB962C8B-B14F-4D97-AF65-F5344CB8AC3E}">
        <p14:creationId xmlns:p14="http://schemas.microsoft.com/office/powerpoint/2010/main" val="273041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lIns="0" tIns="0" rIns="0" bIns="0" anchor="t"/>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7528" y="3843130"/>
            <a:ext cx="5539342" cy="1366631"/>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44F399C-2520-4223-B700-B8D8422376A3}"/>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C087E85-97F8-43FF-A194-7A5F7DBDBE0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97B052D-2AF4-4306-95CE-950632DD6F08}"/>
              </a:ext>
            </a:extLst>
          </p:cNvPr>
          <p:cNvSpPr>
            <a:spLocks noGrp="1"/>
          </p:cNvSpPr>
          <p:nvPr>
            <p:ph type="sldNum" sz="quarter" idx="12"/>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1455550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B3F9C6-B0E7-4CE3-82A1-E199028C237A}" type="datetime1">
              <a:rPr lang="en-US"/>
              <a:pPr>
                <a:defRPr/>
              </a:pPr>
              <a:t>11/29/2018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AA15220C-A0F7-4671-8610-4532ACC8FC64}" type="slidenum">
              <a:rPr lang="en-US"/>
              <a:pPr>
                <a:defRPr/>
              </a:pPr>
              <a:t>‹#›</a:t>
            </a:fld>
            <a:endParaRPr lang="en-US"/>
          </a:p>
        </p:txBody>
      </p:sp>
    </p:spTree>
    <p:extLst>
      <p:ext uri="{BB962C8B-B14F-4D97-AF65-F5344CB8AC3E}">
        <p14:creationId xmlns:p14="http://schemas.microsoft.com/office/powerpoint/2010/main" val="3040918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DA546C-A696-4132-BA98-97E7B6D045B7}" type="datetime1">
              <a:rPr lang="en-US"/>
              <a:pPr>
                <a:defRPr/>
              </a:pPr>
              <a:t>11/29/2018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C2168E31-DAF3-4D54-AB31-F0E2E7B0ECF6}" type="slidenum">
              <a:rPr lang="en-US"/>
              <a:pPr>
                <a:defRPr/>
              </a:pPr>
              <a:t>‹#›</a:t>
            </a:fld>
            <a:endParaRPr lang="en-US"/>
          </a:p>
        </p:txBody>
      </p:sp>
    </p:spTree>
    <p:extLst>
      <p:ext uri="{BB962C8B-B14F-4D97-AF65-F5344CB8AC3E}">
        <p14:creationId xmlns:p14="http://schemas.microsoft.com/office/powerpoint/2010/main" val="192962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7"/>
            <a:ext cx="8337665" cy="2542095"/>
          </a:xfrm>
          <a:noFill/>
          <a:ln w="9525">
            <a:noFill/>
            <a:miter lim="800000"/>
            <a:headEnd/>
            <a:tailEnd/>
          </a:ln>
          <a:effectLst/>
        </p:spPr>
        <p:txBody>
          <a:bodyPr lIns="91262" tIns="45632" rIns="91262" bIns="45632" numCol="6">
            <a:spAutoFit/>
          </a:bodyPr>
          <a:lstStyle>
            <a:lvl1pPr algn="l" defTabSz="913218"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218"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4861A64-6D7C-4EBC-8CFA-446BE5BF8316}" type="datetime1">
              <a:rPr lang="en-US"/>
              <a:pPr>
                <a:defRPr/>
              </a:pPr>
              <a:t>11/29/2018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A7E91D2B-4BDE-47AA-96DB-8DE69B27ED8F}" type="slidenum">
              <a:rPr lang="en-US"/>
              <a:pPr>
                <a:defRPr/>
              </a:pPr>
              <a:t>‹#›</a:t>
            </a:fld>
            <a:endParaRPr lang="en-US"/>
          </a:p>
        </p:txBody>
      </p:sp>
    </p:spTree>
    <p:extLst>
      <p:ext uri="{BB962C8B-B14F-4D97-AF65-F5344CB8AC3E}">
        <p14:creationId xmlns:p14="http://schemas.microsoft.com/office/powerpoint/2010/main" val="441756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4320" y="2081609"/>
            <a:ext cx="8337665" cy="302574"/>
          </a:xfrm>
          <a:noFill/>
          <a:ln w="9525">
            <a:noFill/>
            <a:miter lim="800000"/>
            <a:headEnd/>
            <a:tailEnd/>
          </a:ln>
          <a:effectLst/>
        </p:spPr>
        <p:txBody>
          <a:bodyPr lIns="91262" tIns="45632" rIns="91262" bIns="45632" numCol="6">
            <a:spAutoFit/>
          </a:bodyPr>
          <a:lstStyle>
            <a:lvl1pPr algn="l" defTabSz="913218"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218"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648" algn="l" defTabSz="913218"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5812" algn="l" defTabSz="913218"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69973" algn="l" defTabSz="913218"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CC4A8F7-F550-4602-BE1E-42F29F344319}" type="datetime1">
              <a:rPr lang="en-US"/>
              <a:pPr>
                <a:defRPr/>
              </a:pPr>
              <a:t>11/29/2018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  </a:t>
            </a:r>
            <a:fld id="{427EC113-D4CA-4390-9DA9-A4F89BC22253}" type="slidenum">
              <a:rPr lang="en-US"/>
              <a:pPr>
                <a:defRPr/>
              </a:pPr>
              <a:t>‹#›</a:t>
            </a:fld>
            <a:endParaRPr lang="en-US"/>
          </a:p>
        </p:txBody>
      </p:sp>
    </p:spTree>
    <p:extLst>
      <p:ext uri="{BB962C8B-B14F-4D97-AF65-F5344CB8AC3E}">
        <p14:creationId xmlns:p14="http://schemas.microsoft.com/office/powerpoint/2010/main" val="3783035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00038" y="2017713"/>
            <a:ext cx="85201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726" tIns="50863" rIns="101726" bIns="50863" anchor="ctr"/>
          <a:lstStyle/>
          <a:p>
            <a:endParaRPr lang="en-US"/>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D0793701-DF39-40D0-92CD-B0B3975492A4}" type="datetime1">
              <a:rPr lang="en-US"/>
              <a:pPr>
                <a:defRPr/>
              </a:pPr>
              <a:t>11/29/2018</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  </a:t>
            </a:r>
            <a:fld id="{B38ADF89-4733-4008-97D1-337137D51155}" type="slidenum">
              <a:rPr lang="en-US"/>
              <a:pPr>
                <a:defRPr/>
              </a:pPr>
              <a:t>‹#›</a:t>
            </a:fld>
            <a:endParaRPr lang="en-US"/>
          </a:p>
        </p:txBody>
      </p:sp>
    </p:spTree>
    <p:extLst>
      <p:ext uri="{BB962C8B-B14F-4D97-AF65-F5344CB8AC3E}">
        <p14:creationId xmlns:p14="http://schemas.microsoft.com/office/powerpoint/2010/main" val="3332183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87853" indent="0" algn="ctr">
              <a:buNone/>
              <a:defRPr>
                <a:solidFill>
                  <a:schemeClr val="tx1">
                    <a:tint val="75000"/>
                  </a:schemeClr>
                </a:solidFill>
              </a:defRPr>
            </a:lvl2pPr>
            <a:lvl3pPr marL="775706" indent="0" algn="ctr">
              <a:buNone/>
              <a:defRPr>
                <a:solidFill>
                  <a:schemeClr val="tx1">
                    <a:tint val="75000"/>
                  </a:schemeClr>
                </a:solidFill>
              </a:defRPr>
            </a:lvl3pPr>
            <a:lvl4pPr marL="1163559" indent="0" algn="ctr">
              <a:buNone/>
              <a:defRPr>
                <a:solidFill>
                  <a:schemeClr val="tx1">
                    <a:tint val="75000"/>
                  </a:schemeClr>
                </a:solidFill>
              </a:defRPr>
            </a:lvl4pPr>
            <a:lvl5pPr marL="1551412" indent="0" algn="ctr">
              <a:buNone/>
              <a:defRPr>
                <a:solidFill>
                  <a:schemeClr val="tx1">
                    <a:tint val="75000"/>
                  </a:schemeClr>
                </a:solidFill>
              </a:defRPr>
            </a:lvl5pPr>
            <a:lvl6pPr marL="1939265" indent="0" algn="ctr">
              <a:buNone/>
              <a:defRPr>
                <a:solidFill>
                  <a:schemeClr val="tx1">
                    <a:tint val="75000"/>
                  </a:schemeClr>
                </a:solidFill>
              </a:defRPr>
            </a:lvl6pPr>
            <a:lvl7pPr marL="2327117" indent="0" algn="ctr">
              <a:buNone/>
              <a:defRPr>
                <a:solidFill>
                  <a:schemeClr val="tx1">
                    <a:tint val="75000"/>
                  </a:schemeClr>
                </a:solidFill>
              </a:defRPr>
            </a:lvl7pPr>
            <a:lvl8pPr marL="2714971" indent="0" algn="ctr">
              <a:buNone/>
              <a:defRPr>
                <a:solidFill>
                  <a:schemeClr val="tx1">
                    <a:tint val="75000"/>
                  </a:schemeClr>
                </a:solidFill>
              </a:defRPr>
            </a:lvl8pPr>
            <a:lvl9pPr marL="31028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8630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4826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393"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1697">
                <a:solidFill>
                  <a:schemeClr val="tx1">
                    <a:tint val="75000"/>
                  </a:schemeClr>
                </a:solidFill>
              </a:defRPr>
            </a:lvl1pPr>
            <a:lvl2pPr marL="387853" indent="0">
              <a:buNone/>
              <a:defRPr sz="1527">
                <a:solidFill>
                  <a:schemeClr val="tx1">
                    <a:tint val="75000"/>
                  </a:schemeClr>
                </a:solidFill>
              </a:defRPr>
            </a:lvl2pPr>
            <a:lvl3pPr marL="775706" indent="0">
              <a:buNone/>
              <a:defRPr sz="1357">
                <a:solidFill>
                  <a:schemeClr val="tx1">
                    <a:tint val="75000"/>
                  </a:schemeClr>
                </a:solidFill>
              </a:defRPr>
            </a:lvl3pPr>
            <a:lvl4pPr marL="1163559" indent="0">
              <a:buNone/>
              <a:defRPr sz="1188">
                <a:solidFill>
                  <a:schemeClr val="tx1">
                    <a:tint val="75000"/>
                  </a:schemeClr>
                </a:solidFill>
              </a:defRPr>
            </a:lvl4pPr>
            <a:lvl5pPr marL="1551412" indent="0">
              <a:buNone/>
              <a:defRPr sz="1188">
                <a:solidFill>
                  <a:schemeClr val="tx1">
                    <a:tint val="75000"/>
                  </a:schemeClr>
                </a:solidFill>
              </a:defRPr>
            </a:lvl5pPr>
            <a:lvl6pPr marL="1939265" indent="0">
              <a:buNone/>
              <a:defRPr sz="1188">
                <a:solidFill>
                  <a:schemeClr val="tx1">
                    <a:tint val="75000"/>
                  </a:schemeClr>
                </a:solidFill>
              </a:defRPr>
            </a:lvl6pPr>
            <a:lvl7pPr marL="2327117" indent="0">
              <a:buNone/>
              <a:defRPr sz="1188">
                <a:solidFill>
                  <a:schemeClr val="tx1">
                    <a:tint val="75000"/>
                  </a:schemeClr>
                </a:solidFill>
              </a:defRPr>
            </a:lvl7pPr>
            <a:lvl8pPr marL="2714971" indent="0">
              <a:buNone/>
              <a:defRPr sz="1188">
                <a:solidFill>
                  <a:schemeClr val="tx1">
                    <a:tint val="75000"/>
                  </a:schemeClr>
                </a:solidFill>
              </a:defRPr>
            </a:lvl8pPr>
            <a:lvl9pPr marL="3102824" indent="0">
              <a:buNone/>
              <a:defRPr sz="11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379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375"/>
            </a:lvl1pPr>
            <a:lvl2pPr>
              <a:defRPr sz="2036"/>
            </a:lvl2pPr>
            <a:lvl3pPr>
              <a:defRPr sz="1697"/>
            </a:lvl3pPr>
            <a:lvl4pPr>
              <a:defRPr sz="1527"/>
            </a:lvl4pPr>
            <a:lvl5pPr>
              <a:defRPr sz="1527"/>
            </a:lvl5pPr>
            <a:lvl6pPr>
              <a:defRPr sz="1527"/>
            </a:lvl6pPr>
            <a:lvl7pPr>
              <a:defRPr sz="1527"/>
            </a:lvl7pPr>
            <a:lvl8pPr>
              <a:defRPr sz="1527"/>
            </a:lvl8pPr>
            <a:lvl9pPr>
              <a:defRPr sz="15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375"/>
            </a:lvl1pPr>
            <a:lvl2pPr>
              <a:defRPr sz="2036"/>
            </a:lvl2pPr>
            <a:lvl3pPr>
              <a:defRPr sz="1697"/>
            </a:lvl3pPr>
            <a:lvl4pPr>
              <a:defRPr sz="1527"/>
            </a:lvl4pPr>
            <a:lvl5pPr>
              <a:defRPr sz="1527"/>
            </a:lvl5pPr>
            <a:lvl6pPr>
              <a:defRPr sz="1527"/>
            </a:lvl6pPr>
            <a:lvl7pPr>
              <a:defRPr sz="1527"/>
            </a:lvl7pPr>
            <a:lvl8pPr>
              <a:defRPr sz="1527"/>
            </a:lvl8pPr>
            <a:lvl9pPr>
              <a:defRPr sz="15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0069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036" b="1"/>
            </a:lvl1pPr>
            <a:lvl2pPr marL="387853" indent="0">
              <a:buNone/>
              <a:defRPr sz="1697" b="1"/>
            </a:lvl2pPr>
            <a:lvl3pPr marL="775706" indent="0">
              <a:buNone/>
              <a:defRPr sz="1527" b="1"/>
            </a:lvl3pPr>
            <a:lvl4pPr marL="1163559" indent="0">
              <a:buNone/>
              <a:defRPr sz="1357" b="1"/>
            </a:lvl4pPr>
            <a:lvl5pPr marL="1551412" indent="0">
              <a:buNone/>
              <a:defRPr sz="1357" b="1"/>
            </a:lvl5pPr>
            <a:lvl6pPr marL="1939265" indent="0">
              <a:buNone/>
              <a:defRPr sz="1357" b="1"/>
            </a:lvl6pPr>
            <a:lvl7pPr marL="2327117" indent="0">
              <a:buNone/>
              <a:defRPr sz="1357" b="1"/>
            </a:lvl7pPr>
            <a:lvl8pPr marL="2714971" indent="0">
              <a:buNone/>
              <a:defRPr sz="1357" b="1"/>
            </a:lvl8pPr>
            <a:lvl9pPr marL="3102824" indent="0">
              <a:buNone/>
              <a:defRPr sz="135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36"/>
            </a:lvl1pPr>
            <a:lvl2pPr>
              <a:defRPr sz="1697"/>
            </a:lvl2pPr>
            <a:lvl3pPr>
              <a:defRPr sz="1527"/>
            </a:lvl3pPr>
            <a:lvl4pPr>
              <a:defRPr sz="1357"/>
            </a:lvl4pPr>
            <a:lvl5pPr>
              <a:defRPr sz="1357"/>
            </a:lvl5pPr>
            <a:lvl6pPr>
              <a:defRPr sz="1357"/>
            </a:lvl6pPr>
            <a:lvl7pPr>
              <a:defRPr sz="1357"/>
            </a:lvl7pPr>
            <a:lvl8pPr>
              <a:defRPr sz="1357"/>
            </a:lvl8pPr>
            <a:lvl9pPr>
              <a:defRPr sz="13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036" b="1"/>
            </a:lvl1pPr>
            <a:lvl2pPr marL="387853" indent="0">
              <a:buNone/>
              <a:defRPr sz="1697" b="1"/>
            </a:lvl2pPr>
            <a:lvl3pPr marL="775706" indent="0">
              <a:buNone/>
              <a:defRPr sz="1527" b="1"/>
            </a:lvl3pPr>
            <a:lvl4pPr marL="1163559" indent="0">
              <a:buNone/>
              <a:defRPr sz="1357" b="1"/>
            </a:lvl4pPr>
            <a:lvl5pPr marL="1551412" indent="0">
              <a:buNone/>
              <a:defRPr sz="1357" b="1"/>
            </a:lvl5pPr>
            <a:lvl6pPr marL="1939265" indent="0">
              <a:buNone/>
              <a:defRPr sz="1357" b="1"/>
            </a:lvl6pPr>
            <a:lvl7pPr marL="2327117" indent="0">
              <a:buNone/>
              <a:defRPr sz="1357" b="1"/>
            </a:lvl7pPr>
            <a:lvl8pPr marL="2714971" indent="0">
              <a:buNone/>
              <a:defRPr sz="1357" b="1"/>
            </a:lvl8pPr>
            <a:lvl9pPr marL="3102824" indent="0">
              <a:buNone/>
              <a:defRPr sz="1357"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36"/>
            </a:lvl1pPr>
            <a:lvl2pPr>
              <a:defRPr sz="1697"/>
            </a:lvl2pPr>
            <a:lvl3pPr>
              <a:defRPr sz="1527"/>
            </a:lvl3pPr>
            <a:lvl4pPr>
              <a:defRPr sz="1357"/>
            </a:lvl4pPr>
            <a:lvl5pPr>
              <a:defRPr sz="1357"/>
            </a:lvl5pPr>
            <a:lvl6pPr>
              <a:defRPr sz="1357"/>
            </a:lvl6pPr>
            <a:lvl7pPr>
              <a:defRPr sz="1357"/>
            </a:lvl7pPr>
            <a:lvl8pPr>
              <a:defRPr sz="1357"/>
            </a:lvl8pPr>
            <a:lvl9pPr>
              <a:defRPr sz="13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548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0A526"/>
                </a:solidFill>
              </a:defRPr>
            </a:lvl1pPr>
          </a:lstStyle>
          <a:p>
            <a:r>
              <a:rPr lang="en-US" dirty="0"/>
              <a:t>Click to edit Master title style</a:t>
            </a:r>
          </a:p>
        </p:txBody>
      </p:sp>
      <p:sp>
        <p:nvSpPr>
          <p:cNvPr id="3" name="Content Placeholder 2"/>
          <p:cNvSpPr>
            <a:spLocks noGrp="1"/>
          </p:cNvSpPr>
          <p:nvPr>
            <p:ph idx="1"/>
          </p:nvPr>
        </p:nvSpPr>
        <p:spPr>
          <a:xfrm>
            <a:off x="1391478" y="1600200"/>
            <a:ext cx="7295322" cy="4341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A71E08C2-A93A-4D19-8003-8C82963F4E20}" type="slidenum">
              <a:rPr lang="en-US" altLang="en-US"/>
              <a:pPr>
                <a:defRPr/>
              </a:pPr>
              <a:t>‹#›</a:t>
            </a:fld>
            <a:endParaRPr lang="en-US" altLang="en-US"/>
          </a:p>
        </p:txBody>
      </p:sp>
    </p:spTree>
    <p:extLst>
      <p:ext uri="{BB962C8B-B14F-4D97-AF65-F5344CB8AC3E}">
        <p14:creationId xmlns:p14="http://schemas.microsoft.com/office/powerpoint/2010/main" val="344384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170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9539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697"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2714"/>
            </a:lvl1pPr>
            <a:lvl2pPr>
              <a:defRPr sz="2375"/>
            </a:lvl2pPr>
            <a:lvl3pPr>
              <a:defRPr sz="2036"/>
            </a:lvl3pPr>
            <a:lvl4pPr>
              <a:defRPr sz="1697"/>
            </a:lvl4pPr>
            <a:lvl5pPr>
              <a:defRPr sz="1697"/>
            </a:lvl5pPr>
            <a:lvl6pPr>
              <a:defRPr sz="1697"/>
            </a:lvl6pPr>
            <a:lvl7pPr>
              <a:defRPr sz="1697"/>
            </a:lvl7pPr>
            <a:lvl8pPr>
              <a:defRPr sz="1697"/>
            </a:lvl8pPr>
            <a:lvl9pPr>
              <a:defRPr sz="16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188"/>
            </a:lvl1pPr>
            <a:lvl2pPr marL="387853" indent="0">
              <a:buNone/>
              <a:defRPr sz="1018"/>
            </a:lvl2pPr>
            <a:lvl3pPr marL="775706" indent="0">
              <a:buNone/>
              <a:defRPr sz="848"/>
            </a:lvl3pPr>
            <a:lvl4pPr marL="1163559" indent="0">
              <a:buNone/>
              <a:defRPr sz="763"/>
            </a:lvl4pPr>
            <a:lvl5pPr marL="1551412" indent="0">
              <a:buNone/>
              <a:defRPr sz="763"/>
            </a:lvl5pPr>
            <a:lvl6pPr marL="1939265" indent="0">
              <a:buNone/>
              <a:defRPr sz="763"/>
            </a:lvl6pPr>
            <a:lvl7pPr marL="2327117" indent="0">
              <a:buNone/>
              <a:defRPr sz="763"/>
            </a:lvl7pPr>
            <a:lvl8pPr marL="2714971" indent="0">
              <a:buNone/>
              <a:defRPr sz="763"/>
            </a:lvl8pPr>
            <a:lvl9pPr marL="3102824" indent="0">
              <a:buNone/>
              <a:defRPr sz="76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120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1697"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2714"/>
            </a:lvl1pPr>
            <a:lvl2pPr marL="387853" indent="0">
              <a:buNone/>
              <a:defRPr sz="2375"/>
            </a:lvl2pPr>
            <a:lvl3pPr marL="775706" indent="0">
              <a:buNone/>
              <a:defRPr sz="2036"/>
            </a:lvl3pPr>
            <a:lvl4pPr marL="1163559" indent="0">
              <a:buNone/>
              <a:defRPr sz="1697"/>
            </a:lvl4pPr>
            <a:lvl5pPr marL="1551412" indent="0">
              <a:buNone/>
              <a:defRPr sz="1697"/>
            </a:lvl5pPr>
            <a:lvl6pPr marL="1939265" indent="0">
              <a:buNone/>
              <a:defRPr sz="1697"/>
            </a:lvl6pPr>
            <a:lvl7pPr marL="2327117" indent="0">
              <a:buNone/>
              <a:defRPr sz="1697"/>
            </a:lvl7pPr>
            <a:lvl8pPr marL="2714971" indent="0">
              <a:buNone/>
              <a:defRPr sz="1697"/>
            </a:lvl8pPr>
            <a:lvl9pPr marL="3102824" indent="0">
              <a:buNone/>
              <a:defRPr sz="1697"/>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88"/>
            </a:lvl1pPr>
            <a:lvl2pPr marL="387853" indent="0">
              <a:buNone/>
              <a:defRPr sz="1018"/>
            </a:lvl2pPr>
            <a:lvl3pPr marL="775706" indent="0">
              <a:buNone/>
              <a:defRPr sz="848"/>
            </a:lvl3pPr>
            <a:lvl4pPr marL="1163559" indent="0">
              <a:buNone/>
              <a:defRPr sz="763"/>
            </a:lvl4pPr>
            <a:lvl5pPr marL="1551412" indent="0">
              <a:buNone/>
              <a:defRPr sz="763"/>
            </a:lvl5pPr>
            <a:lvl6pPr marL="1939265" indent="0">
              <a:buNone/>
              <a:defRPr sz="763"/>
            </a:lvl6pPr>
            <a:lvl7pPr marL="2327117" indent="0">
              <a:buNone/>
              <a:defRPr sz="763"/>
            </a:lvl7pPr>
            <a:lvl8pPr marL="2714971" indent="0">
              <a:buNone/>
              <a:defRPr sz="763"/>
            </a:lvl8pPr>
            <a:lvl9pPr marL="3102824" indent="0">
              <a:buNone/>
              <a:defRPr sz="76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6454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414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3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lIns="0" tIns="0" rIns="0" bIns="0" anchor="t"/>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7528" y="3843130"/>
            <a:ext cx="5539342" cy="1366631"/>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E194067-070F-4DEA-B0CB-2E51DE30131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BA866DBC-4DE2-4125-8CCF-AA911E0AC47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DC93019-4222-4869-94F6-0210D3528183}"/>
              </a:ext>
            </a:extLst>
          </p:cNvPr>
          <p:cNvSpPr>
            <a:spLocks noGrp="1"/>
          </p:cNvSpPr>
          <p:nvPr>
            <p:ph type="sldNum" sz="quarter" idx="12"/>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381637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7312C"/>
                </a:solidFill>
              </a:defRPr>
            </a:lvl1pPr>
          </a:lstStyle>
          <a:p>
            <a:r>
              <a:rPr lang="en-US" dirty="0"/>
              <a:t>Click to edit Master title style</a:t>
            </a:r>
          </a:p>
        </p:txBody>
      </p:sp>
      <p:sp>
        <p:nvSpPr>
          <p:cNvPr id="3" name="Content Placeholder 2"/>
          <p:cNvSpPr>
            <a:spLocks noGrp="1"/>
          </p:cNvSpPr>
          <p:nvPr>
            <p:ph idx="1"/>
          </p:nvPr>
        </p:nvSpPr>
        <p:spPr>
          <a:xfrm>
            <a:off x="1391478" y="1600201"/>
            <a:ext cx="7295322" cy="437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CF932489-1E5F-49C4-81A6-9BBFD6B2C84A}" type="slidenum">
              <a:rPr lang="en-US" altLang="en-US"/>
              <a:pPr>
                <a:defRPr/>
              </a:pPr>
              <a:t>‹#›</a:t>
            </a:fld>
            <a:endParaRPr lang="en-US" altLang="en-US"/>
          </a:p>
        </p:txBody>
      </p:sp>
    </p:spTree>
    <p:extLst>
      <p:ext uri="{BB962C8B-B14F-4D97-AF65-F5344CB8AC3E}">
        <p14:creationId xmlns:p14="http://schemas.microsoft.com/office/powerpoint/2010/main" val="139732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lIns="0" tIns="0" rIns="0" bIns="0" anchor="t"/>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7528" y="3843130"/>
            <a:ext cx="5539342" cy="1366631"/>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8740250-5794-4954-9409-0BCDE709B147}"/>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3024EB62-8CE7-4906-AAE4-267E1C7CC84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C570145-7181-4E80-98FA-E732AFFC487C}"/>
              </a:ext>
            </a:extLst>
          </p:cNvPr>
          <p:cNvSpPr>
            <a:spLocks noGrp="1"/>
          </p:cNvSpPr>
          <p:nvPr>
            <p:ph type="sldNum" sz="quarter" idx="12"/>
          </p:nvPr>
        </p:nvSpPr>
        <p:spPr/>
        <p:txBody>
          <a:bodyPr/>
          <a:lstStyle/>
          <a:p>
            <a:pPr>
              <a:defRPr/>
            </a:pPr>
            <a:fld id="{17DDC9FF-501D-498A-AC25-068144FCD0E1}" type="slidenum">
              <a:rPr lang="en-US" altLang="en-US" smtClean="0"/>
              <a:pPr>
                <a:defRPr/>
              </a:pPr>
              <a:t>‹#›</a:t>
            </a:fld>
            <a:endParaRPr lang="en-US" altLang="en-US"/>
          </a:p>
        </p:txBody>
      </p:sp>
    </p:spTree>
    <p:extLst>
      <p:ext uri="{BB962C8B-B14F-4D97-AF65-F5344CB8AC3E}">
        <p14:creationId xmlns:p14="http://schemas.microsoft.com/office/powerpoint/2010/main" val="387114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A9A01"/>
                </a:solidFill>
              </a:defRPr>
            </a:lvl1pPr>
          </a:lstStyle>
          <a:p>
            <a:r>
              <a:rPr lang="en-US" dirty="0"/>
              <a:t>Click to edit Master title style</a:t>
            </a:r>
          </a:p>
        </p:txBody>
      </p:sp>
      <p:sp>
        <p:nvSpPr>
          <p:cNvPr id="3" name="Content Placeholder 2"/>
          <p:cNvSpPr>
            <a:spLocks noGrp="1"/>
          </p:cNvSpPr>
          <p:nvPr>
            <p:ph idx="1"/>
          </p:nvPr>
        </p:nvSpPr>
        <p:spPr>
          <a:xfrm>
            <a:off x="1391478" y="1600201"/>
            <a:ext cx="7295322" cy="4363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70000" y="6478588"/>
            <a:ext cx="2133600" cy="365125"/>
          </a:xfrm>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403600" y="6478588"/>
            <a:ext cx="3149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78588"/>
            <a:ext cx="2133600" cy="365125"/>
          </a:xfrm>
        </p:spPr>
        <p:txBody>
          <a:bodyPr/>
          <a:lstStyle>
            <a:lvl1pPr>
              <a:defRPr smtClean="0"/>
            </a:lvl1pPr>
          </a:lstStyle>
          <a:p>
            <a:pPr>
              <a:defRPr/>
            </a:pPr>
            <a:fld id="{EB978695-5D62-4C5B-8F00-A6CACDA5341B}" type="slidenum">
              <a:rPr lang="en-US" altLang="en-US"/>
              <a:pPr>
                <a:defRPr/>
              </a:pPr>
              <a:t>‹#›</a:t>
            </a:fld>
            <a:endParaRPr lang="en-US" altLang="en-US"/>
          </a:p>
        </p:txBody>
      </p:sp>
    </p:spTree>
    <p:extLst>
      <p:ext uri="{BB962C8B-B14F-4D97-AF65-F5344CB8AC3E}">
        <p14:creationId xmlns:p14="http://schemas.microsoft.com/office/powerpoint/2010/main" val="175823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1.png"/><Relationship Id="rId2" Type="http://schemas.openxmlformats.org/officeDocument/2006/relationships/slideLayout" Target="../slideLayouts/slideLayout32.xml"/><Relationship Id="rId16" Type="http://schemas.openxmlformats.org/officeDocument/2006/relationships/image" Target="../media/image20.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2.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27100" y="274638"/>
            <a:ext cx="7759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392238" y="1600200"/>
            <a:ext cx="72945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7DDC9FF-501D-498A-AC25-068144FCD0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29" r:id="rId20"/>
    <p:sldLayoutId id="2147483752" r:id="rId21"/>
    <p:sldLayoutId id="2147483753" r:id="rId22"/>
    <p:sldLayoutId id="2147483754" r:id="rId23"/>
    <p:sldLayoutId id="2147483758" r:id="rId24"/>
    <p:sldLayoutId id="2147483761" r:id="rId25"/>
    <p:sldLayoutId id="2147483763" r:id="rId26"/>
    <p:sldLayoutId id="2147483764" r:id="rId27"/>
    <p:sldLayoutId id="2147483766" r:id="rId28"/>
    <p:sldLayoutId id="2147483776" r:id="rId29"/>
    <p:sldLayoutId id="2147483778" r:id="rId30"/>
  </p:sldLayoutIdLst>
  <p:hf hdr="0" ftr="0" dt="0"/>
  <p:txStyles>
    <p:titleStyle>
      <a:lvl1pPr algn="l" defTabSz="457200" rtl="0" eaLnBrk="0" fontAlgn="base" hangingPunct="0">
        <a:spcBef>
          <a:spcPct val="0"/>
        </a:spcBef>
        <a:spcAft>
          <a:spcPct val="0"/>
        </a:spcAft>
        <a:defRPr sz="3200" b="1" kern="1200">
          <a:solidFill>
            <a:srgbClr val="264E83"/>
          </a:solidFill>
          <a:latin typeface="+mj-lt"/>
          <a:ea typeface="MS PGothic" panose="020B0600070205080204" pitchFamily="34" charset="-128"/>
          <a:cs typeface="+mj-cs"/>
        </a:defRPr>
      </a:lvl1pPr>
      <a:lvl2pPr algn="l" defTabSz="457200" rtl="0" eaLnBrk="0" fontAlgn="base" hangingPunct="0">
        <a:spcBef>
          <a:spcPct val="0"/>
        </a:spcBef>
        <a:spcAft>
          <a:spcPct val="0"/>
        </a:spcAft>
        <a:defRPr sz="3200" b="1">
          <a:solidFill>
            <a:srgbClr val="264E83"/>
          </a:solidFill>
          <a:latin typeface="Arial" panose="020B0604020202020204" pitchFamily="34" charset="0"/>
          <a:ea typeface="MS PGothic" panose="020B0600070205080204" pitchFamily="34" charset="-128"/>
        </a:defRPr>
      </a:lvl2pPr>
      <a:lvl3pPr algn="l" defTabSz="457200" rtl="0" eaLnBrk="0" fontAlgn="base" hangingPunct="0">
        <a:spcBef>
          <a:spcPct val="0"/>
        </a:spcBef>
        <a:spcAft>
          <a:spcPct val="0"/>
        </a:spcAft>
        <a:defRPr sz="3200" b="1">
          <a:solidFill>
            <a:srgbClr val="264E83"/>
          </a:solidFill>
          <a:latin typeface="Arial" panose="020B0604020202020204" pitchFamily="34" charset="0"/>
          <a:ea typeface="MS PGothic" panose="020B0600070205080204" pitchFamily="34" charset="-128"/>
        </a:defRPr>
      </a:lvl3pPr>
      <a:lvl4pPr algn="l" defTabSz="457200" rtl="0" eaLnBrk="0" fontAlgn="base" hangingPunct="0">
        <a:spcBef>
          <a:spcPct val="0"/>
        </a:spcBef>
        <a:spcAft>
          <a:spcPct val="0"/>
        </a:spcAft>
        <a:defRPr sz="3200" b="1">
          <a:solidFill>
            <a:srgbClr val="264E83"/>
          </a:solidFill>
          <a:latin typeface="Arial" panose="020B0604020202020204" pitchFamily="34" charset="0"/>
          <a:ea typeface="MS PGothic" panose="020B0600070205080204" pitchFamily="34" charset="-128"/>
        </a:defRPr>
      </a:lvl4pPr>
      <a:lvl5pPr algn="l" defTabSz="457200" rtl="0" eaLnBrk="0" fontAlgn="base" hangingPunct="0">
        <a:spcBef>
          <a:spcPct val="0"/>
        </a:spcBef>
        <a:spcAft>
          <a:spcPct val="0"/>
        </a:spcAft>
        <a:defRPr sz="3200" b="1">
          <a:solidFill>
            <a:srgbClr val="264E83"/>
          </a:solidFill>
          <a:latin typeface="Arial" panose="020B0604020202020204" pitchFamily="34" charset="0"/>
          <a:ea typeface="MS PGothic" panose="020B0600070205080204" pitchFamily="34" charset="-128"/>
        </a:defRPr>
      </a:lvl5pPr>
      <a:lvl6pPr marL="457200" algn="l" defTabSz="457200" rtl="0" fontAlgn="base">
        <a:spcBef>
          <a:spcPct val="0"/>
        </a:spcBef>
        <a:spcAft>
          <a:spcPct val="0"/>
        </a:spcAft>
        <a:defRPr sz="3200" b="1">
          <a:solidFill>
            <a:srgbClr val="264E83"/>
          </a:solidFill>
          <a:latin typeface="Arial" panose="020B0604020202020204" pitchFamily="34" charset="0"/>
          <a:ea typeface="MS PGothic" panose="020B0600070205080204" pitchFamily="34" charset="-128"/>
        </a:defRPr>
      </a:lvl6pPr>
      <a:lvl7pPr marL="914400" algn="l" defTabSz="457200" rtl="0" fontAlgn="base">
        <a:spcBef>
          <a:spcPct val="0"/>
        </a:spcBef>
        <a:spcAft>
          <a:spcPct val="0"/>
        </a:spcAft>
        <a:defRPr sz="3200" b="1">
          <a:solidFill>
            <a:srgbClr val="264E83"/>
          </a:solidFill>
          <a:latin typeface="Arial" panose="020B0604020202020204" pitchFamily="34" charset="0"/>
          <a:ea typeface="MS PGothic" panose="020B0600070205080204" pitchFamily="34" charset="-128"/>
        </a:defRPr>
      </a:lvl7pPr>
      <a:lvl8pPr marL="1371600" algn="l" defTabSz="457200" rtl="0" fontAlgn="base">
        <a:spcBef>
          <a:spcPct val="0"/>
        </a:spcBef>
        <a:spcAft>
          <a:spcPct val="0"/>
        </a:spcAft>
        <a:defRPr sz="3200" b="1">
          <a:solidFill>
            <a:srgbClr val="264E83"/>
          </a:solidFill>
          <a:latin typeface="Arial" panose="020B0604020202020204" pitchFamily="34" charset="0"/>
          <a:ea typeface="MS PGothic" panose="020B0600070205080204" pitchFamily="34" charset="-128"/>
        </a:defRPr>
      </a:lvl8pPr>
      <a:lvl9pPr marL="1828800" algn="l" defTabSz="457200" rtl="0" fontAlgn="base">
        <a:spcBef>
          <a:spcPct val="0"/>
        </a:spcBef>
        <a:spcAft>
          <a:spcPct val="0"/>
        </a:spcAft>
        <a:defRPr sz="3200" b="1">
          <a:solidFill>
            <a:srgbClr val="264E83"/>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4585A"/>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4585A"/>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4585A"/>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4585A"/>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4585A"/>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00038" y="992188"/>
            <a:ext cx="85201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7" rIns="91311" bIns="45657"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300038" y="2097088"/>
            <a:ext cx="85201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7" rIns="91311" bIns="4565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7975" y="6405563"/>
            <a:ext cx="1870075" cy="307975"/>
          </a:xfrm>
          <a:prstGeom prst="rect">
            <a:avLst/>
          </a:prstGeom>
        </p:spPr>
        <p:txBody>
          <a:bodyPr vert="horz" lIns="91311" tIns="45657" rIns="91311" bIns="45657" rtlCol="0" anchor="ctr"/>
          <a:lstStyle>
            <a:lvl1pPr algn="l" defTabSz="913331" fontAlgn="auto">
              <a:spcBef>
                <a:spcPts val="0"/>
              </a:spcBef>
              <a:spcAft>
                <a:spcPts val="0"/>
              </a:spcAft>
              <a:defRPr sz="1400">
                <a:solidFill>
                  <a:schemeClr val="tx1"/>
                </a:solidFill>
                <a:latin typeface="Arial" pitchFamily="34" charset="0"/>
                <a:cs typeface="Arial" pitchFamily="34" charset="0"/>
              </a:defRPr>
            </a:lvl1pPr>
          </a:lstStyle>
          <a:p>
            <a:pPr>
              <a:defRPr/>
            </a:pPr>
            <a:fld id="{CDF82D9B-B1F1-4019-A29A-1980A51E112C}" type="datetime1">
              <a:rPr lang="en-US"/>
              <a:pPr>
                <a:defRPr/>
              </a:pPr>
              <a:t>11/29/2018</a:t>
            </a:fld>
            <a:endParaRPr lang="en-US" dirty="0"/>
          </a:p>
        </p:txBody>
      </p:sp>
      <p:sp>
        <p:nvSpPr>
          <p:cNvPr id="5" name="Footer Placeholder 4"/>
          <p:cNvSpPr>
            <a:spLocks noGrp="1"/>
          </p:cNvSpPr>
          <p:nvPr>
            <p:ph type="ftr" sz="quarter" idx="3"/>
          </p:nvPr>
        </p:nvSpPr>
        <p:spPr>
          <a:xfrm>
            <a:off x="3124200" y="6405563"/>
            <a:ext cx="2895600" cy="315912"/>
          </a:xfrm>
          <a:prstGeom prst="rect">
            <a:avLst/>
          </a:prstGeom>
        </p:spPr>
        <p:txBody>
          <a:bodyPr vert="horz" lIns="91311" tIns="45657" rIns="91311" bIns="45657" rtlCol="0" anchor="ctr"/>
          <a:lstStyle>
            <a:lvl1pPr algn="ctr" defTabSz="913331" fontAlgn="auto">
              <a:spcBef>
                <a:spcPts val="0"/>
              </a:spcBef>
              <a:spcAft>
                <a:spcPts val="0"/>
              </a:spcAft>
              <a:defRPr sz="14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691313" y="6405563"/>
            <a:ext cx="2133600" cy="315912"/>
          </a:xfrm>
          <a:prstGeom prst="rect">
            <a:avLst/>
          </a:prstGeom>
        </p:spPr>
        <p:txBody>
          <a:bodyPr vert="horz" lIns="91311" tIns="45657" rIns="91311" bIns="45657" rtlCol="0" anchor="ctr"/>
          <a:lstStyle>
            <a:lvl1pPr algn="r" defTabSz="913331" fontAlgn="auto">
              <a:spcBef>
                <a:spcPts val="0"/>
              </a:spcBef>
              <a:spcAft>
                <a:spcPts val="0"/>
              </a:spcAft>
              <a:defRPr sz="1400">
                <a:solidFill>
                  <a:schemeClr val="tx1"/>
                </a:solidFill>
                <a:latin typeface="Arial" pitchFamily="34" charset="0"/>
                <a:cs typeface="Arial" pitchFamily="34" charset="0"/>
              </a:defRPr>
            </a:lvl1pPr>
          </a:lstStyle>
          <a:p>
            <a:pPr>
              <a:defRPr/>
            </a:pPr>
            <a:r>
              <a:rPr lang="en-US"/>
              <a:t>  </a:t>
            </a:r>
            <a:fld id="{C03B4088-84D9-42B0-A492-247032874064}" type="slidenum">
              <a:rPr lang="en-US"/>
              <a:pPr>
                <a:defRPr/>
              </a:pPr>
              <a:t>‹#›</a:t>
            </a:fld>
            <a:endParaRPr lang="en-US"/>
          </a:p>
        </p:txBody>
      </p:sp>
      <p:cxnSp>
        <p:nvCxnSpPr>
          <p:cNvPr id="14" name="Straight Connector 13"/>
          <p:cNvCxnSpPr/>
          <p:nvPr/>
        </p:nvCxnSpPr>
        <p:spPr>
          <a:xfrm>
            <a:off x="315913" y="9112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8" y="6397625"/>
            <a:ext cx="852011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7" name="Picture 9" descr="GAO Logo"/>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975" y="469900"/>
            <a:ext cx="1208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206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hf hdr="0" ftr="0" dt="0"/>
  <p:txStyles>
    <p:titleStyle>
      <a:lvl1pPr algn="l" defTabSz="912813"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1"/>
          </a:solidFill>
          <a:latin typeface="Arial" charset="0"/>
          <a:cs typeface="Arial" charset="0"/>
        </a:defRPr>
      </a:lvl2pPr>
      <a:lvl3pPr algn="l" defTabSz="912813" rtl="0" eaLnBrk="0" fontAlgn="base" hangingPunct="0">
        <a:spcBef>
          <a:spcPct val="0"/>
        </a:spcBef>
        <a:spcAft>
          <a:spcPct val="0"/>
        </a:spcAft>
        <a:defRPr sz="3200" b="1">
          <a:solidFill>
            <a:schemeClr val="tx1"/>
          </a:solidFill>
          <a:latin typeface="Arial" charset="0"/>
          <a:cs typeface="Arial" charset="0"/>
        </a:defRPr>
      </a:lvl3pPr>
      <a:lvl4pPr algn="l" defTabSz="912813" rtl="0" eaLnBrk="0" fontAlgn="base" hangingPunct="0">
        <a:spcBef>
          <a:spcPct val="0"/>
        </a:spcBef>
        <a:spcAft>
          <a:spcPct val="0"/>
        </a:spcAft>
        <a:defRPr sz="3200" b="1">
          <a:solidFill>
            <a:schemeClr val="tx1"/>
          </a:solidFill>
          <a:latin typeface="Arial" charset="0"/>
          <a:cs typeface="Arial" charset="0"/>
        </a:defRPr>
      </a:lvl4pPr>
      <a:lvl5pPr algn="l" defTabSz="912813" rtl="0" eaLnBrk="0" fontAlgn="base" hangingPunct="0">
        <a:spcBef>
          <a:spcPct val="0"/>
        </a:spcBef>
        <a:spcAft>
          <a:spcPct val="0"/>
        </a:spcAft>
        <a:defRPr sz="3200" b="1">
          <a:solidFill>
            <a:schemeClr val="tx1"/>
          </a:solidFill>
          <a:latin typeface="Arial" charset="0"/>
          <a:cs typeface="Arial" charset="0"/>
        </a:defRPr>
      </a:lvl5pPr>
      <a:lvl6pPr marL="457200" algn="l" defTabSz="912813" rtl="0" fontAlgn="base">
        <a:spcBef>
          <a:spcPct val="0"/>
        </a:spcBef>
        <a:spcAft>
          <a:spcPct val="0"/>
        </a:spcAft>
        <a:defRPr sz="3200" b="1">
          <a:solidFill>
            <a:schemeClr val="tx1"/>
          </a:solidFill>
          <a:latin typeface="Arial" charset="0"/>
          <a:cs typeface="Arial" charset="0"/>
        </a:defRPr>
      </a:lvl6pPr>
      <a:lvl7pPr marL="914400" algn="l" defTabSz="912813" rtl="0" fontAlgn="base">
        <a:spcBef>
          <a:spcPct val="0"/>
        </a:spcBef>
        <a:spcAft>
          <a:spcPct val="0"/>
        </a:spcAft>
        <a:defRPr sz="3200" b="1">
          <a:solidFill>
            <a:schemeClr val="tx1"/>
          </a:solidFill>
          <a:latin typeface="Arial" charset="0"/>
          <a:cs typeface="Arial" charset="0"/>
        </a:defRPr>
      </a:lvl7pPr>
      <a:lvl8pPr marL="1371600" algn="l" defTabSz="912813" rtl="0" fontAlgn="base">
        <a:spcBef>
          <a:spcPct val="0"/>
        </a:spcBef>
        <a:spcAft>
          <a:spcPct val="0"/>
        </a:spcAft>
        <a:defRPr sz="3200" b="1">
          <a:solidFill>
            <a:schemeClr val="tx1"/>
          </a:solidFill>
          <a:latin typeface="Arial" charset="0"/>
          <a:cs typeface="Arial" charset="0"/>
        </a:defRPr>
      </a:lvl8pPr>
      <a:lvl9pPr marL="1828800" algn="l" defTabSz="912813" rtl="0" fontAlgn="base">
        <a:spcBef>
          <a:spcPct val="0"/>
        </a:spcBef>
        <a:spcAft>
          <a:spcPct val="0"/>
        </a:spcAft>
        <a:defRPr sz="3200" b="1">
          <a:solidFill>
            <a:schemeClr val="tx1"/>
          </a:solidFill>
          <a:latin typeface="Arial" charset="0"/>
          <a:cs typeface="Arial" charset="0"/>
        </a:defRPr>
      </a:lvl9pPr>
    </p:titleStyle>
    <p:bodyStyle>
      <a:lvl1pPr marL="341313" indent="-341313" algn="l" defTabSz="912813" rtl="0" eaLnBrk="0" fontAlgn="base" hangingPunct="0">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1pPr>
      <a:lvl2pPr marL="741363" indent="-28416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2pPr>
      <a:lvl3pPr marL="1139825" indent="-227013" algn="l" defTabSz="912813" rtl="0" eaLnBrk="0" fontAlgn="base" hangingPunct="0">
        <a:lnSpc>
          <a:spcPct val="85000"/>
        </a:lnSpc>
        <a:spcBef>
          <a:spcPts val="675"/>
        </a:spcBef>
        <a:spcAft>
          <a:spcPct val="0"/>
        </a:spcAft>
        <a:buFont typeface="Arial" charset="0"/>
        <a:buChar char="•"/>
        <a:defRPr lang="en-US" sz="2200" kern="1200" dirty="0">
          <a:solidFill>
            <a:schemeClr val="tx1"/>
          </a:solidFill>
          <a:latin typeface="Arial" pitchFamily="34" charset="0"/>
          <a:ea typeface="+mn-ea"/>
          <a:cs typeface="Arial" pitchFamily="34" charset="0"/>
        </a:defRPr>
      </a:lvl3pPr>
      <a:lvl4pPr marL="1597025" indent="-227013" algn="l" defTabSz="912813" rtl="0" eaLnBrk="0" fontAlgn="base" hangingPunct="0">
        <a:lnSpc>
          <a:spcPct val="85000"/>
        </a:lnSpc>
        <a:spcBef>
          <a:spcPts val="400"/>
        </a:spcBef>
        <a:spcAft>
          <a:spcPct val="0"/>
        </a:spcAft>
        <a:buFont typeface="Arial" charset="0"/>
        <a:buChar char="•"/>
        <a:defRPr lang="en-US" sz="2200" kern="1200" dirty="0">
          <a:solidFill>
            <a:schemeClr val="tx1"/>
          </a:solidFill>
          <a:latin typeface="Arial" pitchFamily="34" charset="0"/>
          <a:ea typeface="+mn-ea"/>
          <a:cs typeface="Arial" pitchFamily="34" charset="0"/>
        </a:defRPr>
      </a:lvl4pPr>
      <a:lvl5pPr marL="2054225" indent="-227013" algn="l" defTabSz="912813" rtl="0" eaLnBrk="0" fontAlgn="base" hangingPunct="0">
        <a:spcBef>
          <a:spcPts val="400"/>
        </a:spcBef>
        <a:spcAft>
          <a:spcPct val="0"/>
        </a:spcAft>
        <a:buFont typeface="Arial" charset="0"/>
        <a:buChar char="•"/>
        <a:defRPr lang="en-US" sz="1600" kern="1200" dirty="0">
          <a:solidFill>
            <a:schemeClr val="tx1"/>
          </a:solidFill>
          <a:latin typeface="Arial" pitchFamily="34" charset="0"/>
          <a:ea typeface="+mn-ea"/>
          <a:cs typeface="Arial" pitchFamily="34" charset="0"/>
        </a:defRPr>
      </a:lvl5pPr>
      <a:lvl6pPr marL="251107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3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91"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48"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7" rtl="0" eaLnBrk="1" latinLnBrk="0" hangingPunct="1">
        <a:defRPr sz="1800" kern="1200">
          <a:solidFill>
            <a:schemeClr val="tx1"/>
          </a:solidFill>
          <a:latin typeface="+mn-lt"/>
          <a:ea typeface="+mn-ea"/>
          <a:cs typeface="+mn-cs"/>
        </a:defRPr>
      </a:lvl1pPr>
      <a:lvl2pPr marL="456560" algn="l" defTabSz="913117" rtl="0" eaLnBrk="1" latinLnBrk="0" hangingPunct="1">
        <a:defRPr sz="1800" kern="1200">
          <a:solidFill>
            <a:schemeClr val="tx1"/>
          </a:solidFill>
          <a:latin typeface="+mn-lt"/>
          <a:ea typeface="+mn-ea"/>
          <a:cs typeface="+mn-cs"/>
        </a:defRPr>
      </a:lvl2pPr>
      <a:lvl3pPr marL="913117" algn="l" defTabSz="913117" rtl="0" eaLnBrk="1" latinLnBrk="0" hangingPunct="1">
        <a:defRPr sz="1800" kern="1200">
          <a:solidFill>
            <a:schemeClr val="tx1"/>
          </a:solidFill>
          <a:latin typeface="+mn-lt"/>
          <a:ea typeface="+mn-ea"/>
          <a:cs typeface="+mn-cs"/>
        </a:defRPr>
      </a:lvl3pPr>
      <a:lvl4pPr marL="1369677" algn="l" defTabSz="913117" rtl="0" eaLnBrk="1" latinLnBrk="0" hangingPunct="1">
        <a:defRPr sz="1800" kern="1200">
          <a:solidFill>
            <a:schemeClr val="tx1"/>
          </a:solidFill>
          <a:latin typeface="+mn-lt"/>
          <a:ea typeface="+mn-ea"/>
          <a:cs typeface="+mn-cs"/>
        </a:defRPr>
      </a:lvl4pPr>
      <a:lvl5pPr marL="1826235" algn="l" defTabSz="913117" rtl="0" eaLnBrk="1" latinLnBrk="0" hangingPunct="1">
        <a:defRPr sz="1800" kern="1200">
          <a:solidFill>
            <a:schemeClr val="tx1"/>
          </a:solidFill>
          <a:latin typeface="+mn-lt"/>
          <a:ea typeface="+mn-ea"/>
          <a:cs typeface="+mn-cs"/>
        </a:defRPr>
      </a:lvl5pPr>
      <a:lvl6pPr marL="2282796" algn="l" defTabSz="913117" rtl="0" eaLnBrk="1" latinLnBrk="0" hangingPunct="1">
        <a:defRPr sz="1800" kern="1200">
          <a:solidFill>
            <a:schemeClr val="tx1"/>
          </a:solidFill>
          <a:latin typeface="+mn-lt"/>
          <a:ea typeface="+mn-ea"/>
          <a:cs typeface="+mn-cs"/>
        </a:defRPr>
      </a:lvl6pPr>
      <a:lvl7pPr marL="2739352" algn="l" defTabSz="913117" rtl="0" eaLnBrk="1" latinLnBrk="0" hangingPunct="1">
        <a:defRPr sz="1800" kern="1200">
          <a:solidFill>
            <a:schemeClr val="tx1"/>
          </a:solidFill>
          <a:latin typeface="+mn-lt"/>
          <a:ea typeface="+mn-ea"/>
          <a:cs typeface="+mn-cs"/>
        </a:defRPr>
      </a:lvl7pPr>
      <a:lvl8pPr marL="3195913" algn="l" defTabSz="913117" rtl="0" eaLnBrk="1" latinLnBrk="0" hangingPunct="1">
        <a:defRPr sz="1800" kern="1200">
          <a:solidFill>
            <a:schemeClr val="tx1"/>
          </a:solidFill>
          <a:latin typeface="+mn-lt"/>
          <a:ea typeface="+mn-ea"/>
          <a:cs typeface="+mn-cs"/>
        </a:defRPr>
      </a:lvl8pPr>
      <a:lvl9pPr marL="3652470" algn="l" defTabSz="9131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18">
                <a:solidFill>
                  <a:schemeClr val="tx1">
                    <a:tint val="75000"/>
                  </a:schemeClr>
                </a:solidFill>
              </a:defRPr>
            </a:lvl1pPr>
          </a:lstStyle>
          <a:p>
            <a:fld id="{1D8BD707-D9CF-40AE-B4C6-C98DA3205C09}" type="datetimeFigureOut">
              <a:rPr lang="en-US" smtClean="0"/>
              <a:pPr/>
              <a:t>11/29/2018</a:t>
            </a:fld>
            <a:endParaRPr lang="en-US"/>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440" tIns="45720" rIns="91440" bIns="45720" rtlCol="0" anchor="ctr"/>
          <a:lstStyle>
            <a:lvl1pPr algn="ctr">
              <a:defRPr sz="101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18">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0306743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775706" rtl="0" eaLnBrk="1" latinLnBrk="0" hangingPunct="1">
        <a:spcBef>
          <a:spcPct val="0"/>
        </a:spcBef>
        <a:buNone/>
        <a:defRPr sz="3732" kern="1200">
          <a:solidFill>
            <a:schemeClr val="tx1"/>
          </a:solidFill>
          <a:latin typeface="+mj-lt"/>
          <a:ea typeface="+mj-ea"/>
          <a:cs typeface="+mj-cs"/>
        </a:defRPr>
      </a:lvl1pPr>
    </p:titleStyle>
    <p:bodyStyle>
      <a:lvl1pPr marL="290890" indent="-290890" algn="l" defTabSz="775706" rtl="0" eaLnBrk="1" latinLnBrk="0" hangingPunct="1">
        <a:spcBef>
          <a:spcPct val="20000"/>
        </a:spcBef>
        <a:buFont typeface="Arial" pitchFamily="34" charset="0"/>
        <a:buChar char="•"/>
        <a:defRPr sz="2714" kern="1200">
          <a:solidFill>
            <a:schemeClr val="tx1"/>
          </a:solidFill>
          <a:latin typeface="+mn-lt"/>
          <a:ea typeface="+mn-ea"/>
          <a:cs typeface="+mn-cs"/>
        </a:defRPr>
      </a:lvl1pPr>
      <a:lvl2pPr marL="630261" indent="-242408" algn="l" defTabSz="775706" rtl="0" eaLnBrk="1" latinLnBrk="0" hangingPunct="1">
        <a:spcBef>
          <a:spcPct val="20000"/>
        </a:spcBef>
        <a:buFont typeface="Arial" pitchFamily="34" charset="0"/>
        <a:buChar char="–"/>
        <a:defRPr sz="2375" kern="1200">
          <a:solidFill>
            <a:schemeClr val="tx1"/>
          </a:solidFill>
          <a:latin typeface="+mn-lt"/>
          <a:ea typeface="+mn-ea"/>
          <a:cs typeface="+mn-cs"/>
        </a:defRPr>
      </a:lvl2pPr>
      <a:lvl3pPr marL="969632" indent="-193927" algn="l" defTabSz="775706" rtl="0" eaLnBrk="1" latinLnBrk="0" hangingPunct="1">
        <a:spcBef>
          <a:spcPct val="20000"/>
        </a:spcBef>
        <a:buFont typeface="Arial" pitchFamily="34" charset="0"/>
        <a:buChar char="•"/>
        <a:defRPr sz="2036" kern="1200">
          <a:solidFill>
            <a:schemeClr val="tx1"/>
          </a:solidFill>
          <a:latin typeface="+mn-lt"/>
          <a:ea typeface="+mn-ea"/>
          <a:cs typeface="+mn-cs"/>
        </a:defRPr>
      </a:lvl3pPr>
      <a:lvl4pPr marL="1357485" indent="-193927" algn="l" defTabSz="775706" rtl="0" eaLnBrk="1" latinLnBrk="0" hangingPunct="1">
        <a:spcBef>
          <a:spcPct val="20000"/>
        </a:spcBef>
        <a:buFont typeface="Arial" pitchFamily="34" charset="0"/>
        <a:buChar char="–"/>
        <a:defRPr sz="1697" kern="1200">
          <a:solidFill>
            <a:schemeClr val="tx1"/>
          </a:solidFill>
          <a:latin typeface="+mn-lt"/>
          <a:ea typeface="+mn-ea"/>
          <a:cs typeface="+mn-cs"/>
        </a:defRPr>
      </a:lvl4pPr>
      <a:lvl5pPr marL="1745338" indent="-193927" algn="l" defTabSz="775706" rtl="0" eaLnBrk="1" latinLnBrk="0" hangingPunct="1">
        <a:spcBef>
          <a:spcPct val="20000"/>
        </a:spcBef>
        <a:buFont typeface="Arial" pitchFamily="34" charset="0"/>
        <a:buChar char="»"/>
        <a:defRPr sz="1697" kern="1200">
          <a:solidFill>
            <a:schemeClr val="tx1"/>
          </a:solidFill>
          <a:latin typeface="+mn-lt"/>
          <a:ea typeface="+mn-ea"/>
          <a:cs typeface="+mn-cs"/>
        </a:defRPr>
      </a:lvl5pPr>
      <a:lvl6pPr marL="2133191" indent="-193927" algn="l" defTabSz="775706"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521044" indent="-193927" algn="l" defTabSz="775706"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908897" indent="-193927" algn="l" defTabSz="775706"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96750" indent="-193927" algn="l" defTabSz="775706" rtl="0" eaLnBrk="1" latinLnBrk="0" hangingPunct="1">
        <a:spcBef>
          <a:spcPct val="20000"/>
        </a:spcBef>
        <a:buFont typeface="Arial" pitchFamily="34" charset="0"/>
        <a:buChar char="•"/>
        <a:defRPr sz="1697" kern="1200">
          <a:solidFill>
            <a:schemeClr val="tx1"/>
          </a:solidFill>
          <a:latin typeface="+mn-lt"/>
          <a:ea typeface="+mn-ea"/>
          <a:cs typeface="+mn-cs"/>
        </a:defRPr>
      </a:lvl9pPr>
    </p:bodyStyle>
    <p:otherStyle>
      <a:defPPr>
        <a:defRPr lang="en-US"/>
      </a:defPPr>
      <a:lvl1pPr marL="0" algn="l" defTabSz="775706" rtl="0" eaLnBrk="1" latinLnBrk="0" hangingPunct="1">
        <a:defRPr sz="1527" kern="1200">
          <a:solidFill>
            <a:schemeClr val="tx1"/>
          </a:solidFill>
          <a:latin typeface="+mn-lt"/>
          <a:ea typeface="+mn-ea"/>
          <a:cs typeface="+mn-cs"/>
        </a:defRPr>
      </a:lvl1pPr>
      <a:lvl2pPr marL="387853" algn="l" defTabSz="775706" rtl="0" eaLnBrk="1" latinLnBrk="0" hangingPunct="1">
        <a:defRPr sz="1527" kern="1200">
          <a:solidFill>
            <a:schemeClr val="tx1"/>
          </a:solidFill>
          <a:latin typeface="+mn-lt"/>
          <a:ea typeface="+mn-ea"/>
          <a:cs typeface="+mn-cs"/>
        </a:defRPr>
      </a:lvl2pPr>
      <a:lvl3pPr marL="775706" algn="l" defTabSz="775706" rtl="0" eaLnBrk="1" latinLnBrk="0" hangingPunct="1">
        <a:defRPr sz="1527" kern="1200">
          <a:solidFill>
            <a:schemeClr val="tx1"/>
          </a:solidFill>
          <a:latin typeface="+mn-lt"/>
          <a:ea typeface="+mn-ea"/>
          <a:cs typeface="+mn-cs"/>
        </a:defRPr>
      </a:lvl3pPr>
      <a:lvl4pPr marL="1163559" algn="l" defTabSz="775706" rtl="0" eaLnBrk="1" latinLnBrk="0" hangingPunct="1">
        <a:defRPr sz="1527" kern="1200">
          <a:solidFill>
            <a:schemeClr val="tx1"/>
          </a:solidFill>
          <a:latin typeface="+mn-lt"/>
          <a:ea typeface="+mn-ea"/>
          <a:cs typeface="+mn-cs"/>
        </a:defRPr>
      </a:lvl4pPr>
      <a:lvl5pPr marL="1551412" algn="l" defTabSz="775706" rtl="0" eaLnBrk="1" latinLnBrk="0" hangingPunct="1">
        <a:defRPr sz="1527" kern="1200">
          <a:solidFill>
            <a:schemeClr val="tx1"/>
          </a:solidFill>
          <a:latin typeface="+mn-lt"/>
          <a:ea typeface="+mn-ea"/>
          <a:cs typeface="+mn-cs"/>
        </a:defRPr>
      </a:lvl5pPr>
      <a:lvl6pPr marL="1939265" algn="l" defTabSz="775706" rtl="0" eaLnBrk="1" latinLnBrk="0" hangingPunct="1">
        <a:defRPr sz="1527" kern="1200">
          <a:solidFill>
            <a:schemeClr val="tx1"/>
          </a:solidFill>
          <a:latin typeface="+mn-lt"/>
          <a:ea typeface="+mn-ea"/>
          <a:cs typeface="+mn-cs"/>
        </a:defRPr>
      </a:lvl6pPr>
      <a:lvl7pPr marL="2327117" algn="l" defTabSz="775706" rtl="0" eaLnBrk="1" latinLnBrk="0" hangingPunct="1">
        <a:defRPr sz="1527" kern="1200">
          <a:solidFill>
            <a:schemeClr val="tx1"/>
          </a:solidFill>
          <a:latin typeface="+mn-lt"/>
          <a:ea typeface="+mn-ea"/>
          <a:cs typeface="+mn-cs"/>
        </a:defRPr>
      </a:lvl7pPr>
      <a:lvl8pPr marL="2714971" algn="l" defTabSz="775706" rtl="0" eaLnBrk="1" latinLnBrk="0" hangingPunct="1">
        <a:defRPr sz="1527" kern="1200">
          <a:solidFill>
            <a:schemeClr val="tx1"/>
          </a:solidFill>
          <a:latin typeface="+mn-lt"/>
          <a:ea typeface="+mn-ea"/>
          <a:cs typeface="+mn-cs"/>
        </a:defRPr>
      </a:lvl8pPr>
      <a:lvl9pPr marL="3102824" algn="l" defTabSz="775706" rtl="0" eaLnBrk="1" latinLnBrk="0" hangingPunct="1">
        <a:defRPr sz="15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gao.gov/products/GAO-18-114"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ngress.gov/bill/115th-congress/house-bill/2193"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cfo.gov/wp-content/uploads/2017/08/July2017-UniformGuidanceFrequentlyAskedQuestions.pdf"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hyperlink" Target="https://www.whitehouse.gov/wp-content/uploads/2018/06/M-18-18.pdf" TargetMode="External"/><Relationship Id="rId5" Type="http://schemas.openxmlformats.org/officeDocument/2006/relationships/hyperlink" Target="https://www.gpo.gov/fdsys/pkg/FR-2017-05-17/pdf/2017-09909.pdf" TargetMode="External"/><Relationship Id="rId4" Type="http://schemas.openxmlformats.org/officeDocument/2006/relationships/hyperlink" Target="https://www.whitehouse.gov/sites/whitehouse.gov/files/omb/memoranda/2017/M-17-26.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https://www.performance.gov/CAP/CAP_goal_8.html"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 Id="rId5" Type="http://schemas.openxmlformats.org/officeDocument/2006/relationships/hyperlink" Target="https://grantsfeedback.cfo.gov/data-elements.html" TargetMode="External"/><Relationship Id="rId4" Type="http://schemas.openxmlformats.org/officeDocument/2006/relationships/hyperlink" Target="https://www.gpo.gov/fdsys/pkg/FR-2018-11-16/pdf/2018-24927.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federalregister.gov/documents/2018/04/03/2018-06705/proposed-information-collection-comment-request-data-collection-form-for-reporting-on-audits-of"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hyperlink" Target="https://www.federalregister.gov/documents/2018/11/06/2018-24229/submission-for-omb-review-comment-request"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www.whitehouse.gov/wp-content/uploads/2018/09/M-18-24.pdf"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hyperlink" Target="http://www.gao.gov/yellowbook" TargetMode="External"/><Relationship Id="rId2" Type="http://schemas.openxmlformats.org/officeDocument/2006/relationships/notesSlide" Target="../notesSlides/notesSlide81.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hyperlink" Target="mailto:yellowbook@gao.gov"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hyperlink" Target="https://www.aicpa.org/content/dam/aicpa/research/exposuredrafts/accountingandauditing/downloadabledocuments/20180711a-ed-ssae-18-revisions.pdf" TargetMode="External"/><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www.aicpa.org/InterestAreas/ProfessionalEthics/Community/ExposureDrafts/DownloadableDocuments/2017/2017July7SLGExposureDraft.pdf" TargetMode="External"/><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hyperlink" Target="http://www.flsenate.gov/Session/Bill/2018/1073/BillText/er/PDF" TargetMode="External"/><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638716" y="939491"/>
            <a:ext cx="7759700" cy="1143000"/>
          </a:xfrm>
        </p:spPr>
        <p:txBody>
          <a:bodyPr lIns="0" tIns="0" rIns="0" bIns="0" anchor="t"/>
          <a:lstStyle/>
          <a:p>
            <a:pPr eaLnBrk="1" hangingPunct="1"/>
            <a:r>
              <a:rPr lang="en-US" altLang="en-US" sz="4400" dirty="0"/>
              <a:t>Emerging Issues in Government Accounting </a:t>
            </a:r>
            <a:br>
              <a:rPr lang="en-US" altLang="en-US" sz="4400" dirty="0"/>
            </a:br>
            <a:r>
              <a:rPr lang="en-US" altLang="en-US" sz="4400" dirty="0"/>
              <a:t>&amp; Auditing</a:t>
            </a:r>
          </a:p>
        </p:txBody>
      </p:sp>
      <p:sp>
        <p:nvSpPr>
          <p:cNvPr id="3" name="Subtitle 2"/>
          <p:cNvSpPr>
            <a:spLocks noGrp="1"/>
          </p:cNvSpPr>
          <p:nvPr>
            <p:ph idx="1"/>
          </p:nvPr>
        </p:nvSpPr>
        <p:spPr>
          <a:xfrm>
            <a:off x="758432" y="1349566"/>
            <a:ext cx="7295322" cy="4352235"/>
          </a:xfrm>
        </p:spPr>
        <p:txBody>
          <a:bodyPr rtlCol="0">
            <a:normAutofit/>
          </a:bodyPr>
          <a:lstStyle/>
          <a:p>
            <a:pPr eaLnBrk="1" fontAlgn="auto" hangingPunct="1">
              <a:spcBef>
                <a:spcPts val="0"/>
              </a:spcBef>
              <a:spcAft>
                <a:spcPts val="0"/>
              </a:spcAft>
              <a:buFont typeface="Arial"/>
              <a:buNone/>
              <a:defRPr/>
            </a:pPr>
            <a:endParaRPr lang="en-US" dirty="0">
              <a:ea typeface="+mn-ea"/>
            </a:endParaRPr>
          </a:p>
          <a:p>
            <a:pPr eaLnBrk="1" fontAlgn="auto" hangingPunct="1">
              <a:spcBef>
                <a:spcPts val="0"/>
              </a:spcBef>
              <a:spcAft>
                <a:spcPts val="0"/>
              </a:spcAft>
              <a:buFont typeface="Arial"/>
              <a:buNone/>
              <a:defRPr/>
            </a:pPr>
            <a:endParaRPr lang="en-US" dirty="0">
              <a:ea typeface="+mn-ea"/>
            </a:endParaRPr>
          </a:p>
          <a:p>
            <a:pPr eaLnBrk="1" fontAlgn="auto" hangingPunct="1">
              <a:spcBef>
                <a:spcPts val="0"/>
              </a:spcBef>
              <a:spcAft>
                <a:spcPts val="0"/>
              </a:spcAft>
              <a:buFont typeface="Arial"/>
              <a:buNone/>
              <a:defRPr/>
            </a:pPr>
            <a:endParaRPr lang="en-US" dirty="0">
              <a:ea typeface="+mn-ea"/>
            </a:endParaRPr>
          </a:p>
          <a:p>
            <a:pPr eaLnBrk="1" fontAlgn="auto" hangingPunct="1">
              <a:spcBef>
                <a:spcPts val="0"/>
              </a:spcBef>
              <a:spcAft>
                <a:spcPts val="0"/>
              </a:spcAft>
              <a:buFont typeface="Arial"/>
              <a:buNone/>
              <a:defRPr/>
            </a:pPr>
            <a:endParaRPr lang="en-US" dirty="0">
              <a:ea typeface="+mn-ea"/>
            </a:endParaRPr>
          </a:p>
          <a:p>
            <a:pPr eaLnBrk="1" fontAlgn="auto" hangingPunct="1">
              <a:spcBef>
                <a:spcPts val="0"/>
              </a:spcBef>
              <a:spcAft>
                <a:spcPts val="0"/>
              </a:spcAft>
              <a:buFont typeface="Arial"/>
              <a:buNone/>
              <a:defRPr/>
            </a:pPr>
            <a:r>
              <a:rPr lang="en-US" dirty="0">
                <a:ea typeface="+mn-ea"/>
              </a:rPr>
              <a:t>Rutgers Governmental A&amp;A </a:t>
            </a:r>
          </a:p>
          <a:p>
            <a:pPr eaLnBrk="1" fontAlgn="auto" hangingPunct="1">
              <a:spcBef>
                <a:spcPts val="0"/>
              </a:spcBef>
              <a:spcAft>
                <a:spcPts val="0"/>
              </a:spcAft>
              <a:buFont typeface="Arial"/>
              <a:buNone/>
              <a:defRPr/>
            </a:pPr>
            <a:r>
              <a:rPr lang="en-US" dirty="0">
                <a:ea typeface="+mn-ea"/>
              </a:rPr>
              <a:t>Update Conference</a:t>
            </a:r>
          </a:p>
          <a:p>
            <a:pPr eaLnBrk="1" fontAlgn="auto" hangingPunct="1">
              <a:spcBef>
                <a:spcPts val="0"/>
              </a:spcBef>
              <a:spcAft>
                <a:spcPts val="0"/>
              </a:spcAft>
              <a:buFont typeface="Arial"/>
              <a:buNone/>
              <a:defRPr/>
            </a:pPr>
            <a:r>
              <a:rPr lang="en-US" dirty="0">
                <a:ea typeface="+mn-ea"/>
              </a:rPr>
              <a:t>November 29, 2018</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4DFBD-D1D4-46FE-A221-E0A18D964E48}" type="slidenum">
              <a:rPr kumimoji="0" lang="en-US" altLang="en-US" sz="1200" b="0" i="0" u="none" strike="noStrike" kern="0" cap="none" spc="0" normalizeH="0" baseline="0" noProof="0" smtClean="0">
                <a:ln>
                  <a:noFill/>
                </a:ln>
                <a:solidFill>
                  <a:sysClr val="windowText" lastClr="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S PGothic" panose="020B0600070205080204" pitchFamily="34" charset="-128"/>
              <a:cs typeface="+mn-cs"/>
            </a:endParaRPr>
          </a:p>
        </p:txBody>
      </p:sp>
      <p:pic>
        <p:nvPicPr>
          <p:cNvPr id="204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968875"/>
            <a:ext cx="337185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65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762000" y="408530"/>
            <a:ext cx="7543800" cy="505870"/>
          </a:xfrm>
        </p:spPr>
        <p:txBody>
          <a:bodyPr/>
          <a:lstStyle/>
          <a:p>
            <a:r>
              <a:rPr lang="en-US" sz="2000" dirty="0"/>
              <a:t>STATE GENERAL FUND SPENDING EXPECTED TO SEE MODEST INCREASE IN FISCAL 2019</a:t>
            </a:r>
          </a:p>
        </p:txBody>
      </p:sp>
      <p:sp>
        <p:nvSpPr>
          <p:cNvPr id="4" name="Text Placeholder 3"/>
          <p:cNvSpPr>
            <a:spLocks noGrp="1"/>
          </p:cNvSpPr>
          <p:nvPr>
            <p:ph type="body" idx="1"/>
          </p:nvPr>
        </p:nvSpPr>
        <p:spPr>
          <a:xfrm>
            <a:off x="457200" y="914400"/>
            <a:ext cx="7848600" cy="457200"/>
          </a:xfrm>
        </p:spPr>
        <p:txBody>
          <a:bodyPr/>
          <a:lstStyle/>
          <a:p>
            <a:r>
              <a:rPr lang="en-US" sz="1800" dirty="0"/>
              <a:t>Annual General Fund Expenditure Growth (%)</a:t>
            </a:r>
          </a:p>
        </p:txBody>
      </p:sp>
      <p:graphicFrame>
        <p:nvGraphicFramePr>
          <p:cNvPr id="5" name="Object 3"/>
          <p:cNvGraphicFramePr>
            <a:graphicFrameLocks noGrp="1" noChangeAspect="1"/>
          </p:cNvGraphicFramePr>
          <p:nvPr>
            <p:ph sz="half" idx="2"/>
            <p:extLst/>
          </p:nvPr>
        </p:nvGraphicFramePr>
        <p:xfrm>
          <a:off x="457200" y="1371600"/>
          <a:ext cx="7848600" cy="3992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129016" y="2694801"/>
            <a:ext cx="1014984" cy="276999"/>
          </a:xfrm>
          <a:prstGeom prst="rect">
            <a:avLst/>
          </a:prstGeom>
          <a:noFill/>
        </p:spPr>
        <p:txBody>
          <a:bodyPr wrap="square" rtlCol="0">
            <a:spAutoFit/>
          </a:bodyPr>
          <a:lstStyle/>
          <a:p>
            <a:r>
              <a:rPr lang="en-US" sz="1200" b="1" dirty="0">
                <a:solidFill>
                  <a:srgbClr val="FF0000"/>
                </a:solidFill>
                <a:latin typeface="Arial" panose="020B0604020202020204" pitchFamily="34" charset="0"/>
                <a:cs typeface="Arial" panose="020B0604020202020204" pitchFamily="34" charset="0"/>
              </a:rPr>
              <a:t>*Average</a:t>
            </a:r>
          </a:p>
        </p:txBody>
      </p:sp>
      <p:sp>
        <p:nvSpPr>
          <p:cNvPr id="7" name="Text Box 4"/>
          <p:cNvSpPr txBox="1">
            <a:spLocks noChangeArrowheads="1"/>
          </p:cNvSpPr>
          <p:nvPr/>
        </p:nvSpPr>
        <p:spPr bwMode="auto">
          <a:xfrm>
            <a:off x="457200" y="5410200"/>
            <a:ext cx="8458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spcBef>
                <a:spcPct val="50000"/>
              </a:spcBef>
              <a:buClrTx/>
              <a:buSzTx/>
              <a:buFontTx/>
              <a:buNone/>
            </a:pPr>
            <a:r>
              <a:rPr lang="en-US" altLang="en-US" sz="1100" b="0" i="1" dirty="0">
                <a:cs typeface="Arial" panose="020B0604020202020204" pitchFamily="34" charset="0"/>
              </a:rPr>
              <a:t>*40-year historical average annual rate of growth is 5.4 percent </a:t>
            </a:r>
            <a:r>
              <a:rPr lang="en-US" altLang="en-US" sz="1100" i="1" dirty="0">
                <a:cs typeface="Arial" panose="020B0604020202020204" pitchFamily="34" charset="0"/>
              </a:rPr>
              <a:t>.</a:t>
            </a:r>
            <a:r>
              <a:rPr lang="en-US" altLang="en-US" sz="1100" b="0" i="1" dirty="0">
                <a:cs typeface="Arial" panose="020B0604020202020204" pitchFamily="34" charset="0"/>
              </a:rPr>
              <a:t> 	                     </a:t>
            </a:r>
          </a:p>
          <a:p>
            <a:pPr>
              <a:spcBef>
                <a:spcPct val="50000"/>
              </a:spcBef>
              <a:buClrTx/>
              <a:buSzTx/>
              <a:buFontTx/>
              <a:buNone/>
            </a:pPr>
            <a:r>
              <a:rPr lang="en-US" altLang="en-US" sz="1100" b="0" i="1" dirty="0">
                <a:cs typeface="Arial" panose="020B0604020202020204" pitchFamily="34" charset="0"/>
              </a:rPr>
              <a:t>**Fiscal 2019 percentage growth is based on recommended</a:t>
            </a:r>
            <a:r>
              <a:rPr lang="en-US" altLang="en-US" sz="1100" i="1" dirty="0">
                <a:cs typeface="Arial" panose="020B0604020202020204" pitchFamily="34" charset="0"/>
              </a:rPr>
              <a:t> budgets (and enacted budgets for some biennial states that passed two-year budgets in 2017).  Median growth rate for fiscal 2019 is </a:t>
            </a:r>
            <a:r>
              <a:rPr lang="en-US" altLang="en-US" sz="1100" b="1" i="1" u="sng" dirty="0">
                <a:cs typeface="Arial" panose="020B0604020202020204" pitchFamily="34" charset="0"/>
              </a:rPr>
              <a:t>2.7 percent</a:t>
            </a:r>
            <a:r>
              <a:rPr lang="en-US" altLang="en-US" sz="1100" i="1" dirty="0">
                <a:cs typeface="Arial" panose="020B0604020202020204" pitchFamily="34" charset="0"/>
              </a:rPr>
              <a:t>. </a:t>
            </a:r>
            <a:endParaRPr lang="en-US" altLang="en-US" sz="1100" b="0" i="1" dirty="0">
              <a:cs typeface="Arial" panose="020B0604020202020204" pitchFamily="34" charset="0"/>
            </a:endParaRPr>
          </a:p>
          <a:p>
            <a:pPr>
              <a:spcBef>
                <a:spcPct val="50000"/>
              </a:spcBef>
              <a:buClrTx/>
              <a:buSzTx/>
              <a:buFontTx/>
              <a:buNone/>
            </a:pPr>
            <a:r>
              <a:rPr lang="en-US" altLang="en-US" sz="1100" b="0" i="1" dirty="0">
                <a:cs typeface="Arial" panose="020B0604020202020204" pitchFamily="34" charset="0"/>
              </a:rPr>
              <a:t>Source: </a:t>
            </a:r>
            <a:r>
              <a:rPr lang="en-US" altLang="en-US" sz="1100" i="1" dirty="0">
                <a:cs typeface="Arial" panose="020B0604020202020204" pitchFamily="34" charset="0"/>
              </a:rPr>
              <a:t>NASBO Fiscal Survey of States</a:t>
            </a:r>
            <a:endParaRPr lang="en-US" altLang="en-US" sz="1100" b="0" i="1" dirty="0">
              <a:cs typeface="Arial" panose="020B0604020202020204" pitchFamily="34" charset="0"/>
            </a:endParaRPr>
          </a:p>
        </p:txBody>
      </p:sp>
    </p:spTree>
    <p:extLst>
      <p:ext uri="{BB962C8B-B14F-4D97-AF65-F5344CB8AC3E}">
        <p14:creationId xmlns:p14="http://schemas.microsoft.com/office/powerpoint/2010/main" val="151355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4"/>
          </p:nvPr>
        </p:nvSpPr>
        <p:spPr>
          <a:xfrm>
            <a:off x="1752600" y="560930"/>
            <a:ext cx="6934200" cy="505870"/>
          </a:xfrm>
        </p:spPr>
        <p:txBody>
          <a:bodyPr/>
          <a:lstStyle/>
          <a:p>
            <a:r>
              <a:rPr lang="en-US" dirty="0"/>
              <a:t>TOTAL STATE EXPENDITURES </a:t>
            </a:r>
            <a:br>
              <a:rPr lang="en-US" dirty="0"/>
            </a:br>
            <a:r>
              <a:rPr lang="en-US" sz="2000" dirty="0">
                <a:solidFill>
                  <a:srgbClr val="7EA940"/>
                </a:solidFill>
              </a:rPr>
              <a:t>BY FUND SOURCE</a:t>
            </a:r>
          </a:p>
        </p:txBody>
      </p:sp>
      <p:graphicFrame>
        <p:nvGraphicFramePr>
          <p:cNvPr id="4" name="Content Placeholder 3"/>
          <p:cNvGraphicFramePr>
            <a:graphicFrameLocks noGrp="1"/>
          </p:cNvGraphicFramePr>
          <p:nvPr>
            <p:ph type="pic" idx="4294967295"/>
            <p:extLst/>
          </p:nvPr>
        </p:nvGraphicFramePr>
        <p:xfrm>
          <a:off x="3323142" y="1219200"/>
          <a:ext cx="5820858"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76300" y="2758470"/>
            <a:ext cx="2209800"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FISCAL YEAR 2018</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$2.032 </a:t>
            </a:r>
            <a:r>
              <a:rPr lang="en-US" sz="2400" b="1" dirty="0">
                <a:cs typeface="Arial" panose="020B0604020202020204" pitchFamily="34" charset="0"/>
              </a:rPr>
              <a:t>Tr</a:t>
            </a:r>
            <a:r>
              <a:rPr lang="en-US" sz="2400" b="1" dirty="0">
                <a:latin typeface="Arial" panose="020B0604020202020204" pitchFamily="34" charset="0"/>
                <a:cs typeface="Arial" panose="020B0604020202020204" pitchFamily="34" charset="0"/>
              </a:rPr>
              <a:t>illion</a:t>
            </a:r>
            <a:endParaRPr lang="en-US" sz="2400" b="1" dirty="0"/>
          </a:p>
        </p:txBody>
      </p:sp>
      <p:sp>
        <p:nvSpPr>
          <p:cNvPr id="12" name="TextBox 4"/>
          <p:cNvSpPr txBox="1">
            <a:spLocks noChangeArrowheads="1"/>
          </p:cNvSpPr>
          <p:nvPr/>
        </p:nvSpPr>
        <p:spPr bwMode="auto">
          <a:xfrm>
            <a:off x="152400" y="6093618"/>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200" b="0" i="1" dirty="0">
                <a:latin typeface="Arial Narrow" pitchFamily="34" charset="0"/>
              </a:rPr>
              <a:t>Source: NASBO State Expenditure Report – November 2018</a:t>
            </a:r>
          </a:p>
          <a:p>
            <a:pPr eaLnBrk="1" hangingPunct="1">
              <a:spcBef>
                <a:spcPct val="0"/>
              </a:spcBef>
              <a:buClrTx/>
              <a:buSzTx/>
              <a:buFontTx/>
              <a:buNone/>
            </a:pPr>
            <a:endParaRPr lang="en-US" altLang="en-US" sz="1200" dirty="0">
              <a:latin typeface="Arial Narrow" pitchFamily="34" charset="0"/>
            </a:endParaRPr>
          </a:p>
        </p:txBody>
      </p:sp>
      <p:cxnSp>
        <p:nvCxnSpPr>
          <p:cNvPr id="6" name="Straight Connector 5">
            <a:extLst>
              <a:ext uri="{FF2B5EF4-FFF2-40B4-BE49-F238E27FC236}">
                <a16:creationId xmlns:a16="http://schemas.microsoft.com/office/drawing/2014/main" id="{44DCAEF9-28AA-40B9-BBBD-10743A7B9F65}"/>
              </a:ext>
            </a:extLst>
          </p:cNvPr>
          <p:cNvCxnSpPr/>
          <p:nvPr/>
        </p:nvCxnSpPr>
        <p:spPr>
          <a:xfrm>
            <a:off x="990600" y="3657600"/>
            <a:ext cx="1981200" cy="0"/>
          </a:xfrm>
          <a:prstGeom prst="line">
            <a:avLst/>
          </a:prstGeom>
          <a:ln w="19050">
            <a:solidFill>
              <a:srgbClr val="0051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65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4"/>
          </p:nvPr>
        </p:nvSpPr>
        <p:spPr>
          <a:xfrm>
            <a:off x="1752600" y="560930"/>
            <a:ext cx="6934200" cy="505870"/>
          </a:xfrm>
        </p:spPr>
        <p:txBody>
          <a:bodyPr/>
          <a:lstStyle/>
          <a:p>
            <a:r>
              <a:rPr lang="en-US" altLang="en-US" dirty="0">
                <a:cs typeface="Times New Roman" pitchFamily="18" charset="0"/>
              </a:rPr>
              <a:t>TOTAL STATE EXPENDITURES BY FUNCTION</a:t>
            </a:r>
            <a:br>
              <a:rPr lang="en-US" altLang="en-US" dirty="0">
                <a:cs typeface="Times New Roman" pitchFamily="18" charset="0"/>
              </a:rPr>
            </a:br>
            <a:r>
              <a:rPr lang="en-US" altLang="en-US" sz="2000" dirty="0">
                <a:solidFill>
                  <a:srgbClr val="7EA800"/>
                </a:solidFill>
                <a:cs typeface="Times New Roman" pitchFamily="18" charset="0"/>
              </a:rPr>
              <a:t>ESTIMATED FISCAL 2018</a:t>
            </a:r>
            <a:endParaRPr lang="en-US" sz="2800" dirty="0"/>
          </a:p>
        </p:txBody>
      </p:sp>
      <p:sp>
        <p:nvSpPr>
          <p:cNvPr id="12" name="TextBox 4"/>
          <p:cNvSpPr txBox="1">
            <a:spLocks noChangeArrowheads="1"/>
          </p:cNvSpPr>
          <p:nvPr/>
        </p:nvSpPr>
        <p:spPr bwMode="auto">
          <a:xfrm>
            <a:off x="152400" y="6093618"/>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200" b="0" i="1" dirty="0">
                <a:latin typeface="Arial Narrow" pitchFamily="34" charset="0"/>
              </a:rPr>
              <a:t>Source: NASBO State Expenditure Report – November 2018</a:t>
            </a:r>
          </a:p>
          <a:p>
            <a:pPr eaLnBrk="1" hangingPunct="1">
              <a:spcBef>
                <a:spcPct val="0"/>
              </a:spcBef>
              <a:buClrTx/>
              <a:buSzTx/>
              <a:buFontTx/>
              <a:buNone/>
            </a:pPr>
            <a:endParaRPr lang="en-US" altLang="en-US" sz="1200" dirty="0">
              <a:latin typeface="Arial Narrow" pitchFamily="34" charset="0"/>
            </a:endParaRPr>
          </a:p>
        </p:txBody>
      </p:sp>
      <p:graphicFrame>
        <p:nvGraphicFramePr>
          <p:cNvPr id="7" name="Content Placeholder 7"/>
          <p:cNvGraphicFramePr>
            <a:graphicFrameLocks/>
          </p:cNvGraphicFramePr>
          <p:nvPr>
            <p:extLst/>
          </p:nvPr>
        </p:nvGraphicFramePr>
        <p:xfrm>
          <a:off x="152400" y="1280318"/>
          <a:ext cx="8585200" cy="485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632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81" y="894723"/>
            <a:ext cx="7239642" cy="969595"/>
          </a:xfrm>
        </p:spPr>
        <p:txBody>
          <a:bodyPr>
            <a:noAutofit/>
          </a:bodyPr>
          <a:lstStyle/>
          <a:p>
            <a:r>
              <a:rPr lang="en-US" sz="1697" b="1" dirty="0">
                <a:latin typeface="Arial" panose="020B0604020202020204" pitchFamily="34" charset="0"/>
                <a:cs typeface="Arial" panose="020B0604020202020204" pitchFamily="34" charset="0"/>
              </a:rPr>
              <a:t>TOTAL STATE EXPENDITURES PERCENTAGE SPENDING GROWTH </a:t>
            </a:r>
            <a:br>
              <a:rPr lang="en-US" sz="1697" b="1" dirty="0">
                <a:latin typeface="Arial" panose="020B0604020202020204" pitchFamily="34" charset="0"/>
                <a:cs typeface="Arial" panose="020B0604020202020204" pitchFamily="34" charset="0"/>
              </a:rPr>
            </a:br>
            <a:r>
              <a:rPr lang="en-US" sz="1697" dirty="0">
                <a:latin typeface="Arial" panose="020B0604020202020204" pitchFamily="34" charset="0"/>
                <a:cs typeface="Arial" panose="020B0604020202020204" pitchFamily="34" charset="0"/>
              </a:rPr>
              <a:t>BY PROGRAM AREA</a:t>
            </a:r>
          </a:p>
        </p:txBody>
      </p:sp>
      <p:graphicFrame>
        <p:nvGraphicFramePr>
          <p:cNvPr id="5" name="Content Placeholder 4"/>
          <p:cNvGraphicFramePr>
            <a:graphicFrameLocks noGrp="1"/>
          </p:cNvGraphicFramePr>
          <p:nvPr>
            <p:ph idx="1"/>
            <p:extLst/>
          </p:nvPr>
        </p:nvGraphicFramePr>
        <p:xfrm>
          <a:off x="229336" y="1942288"/>
          <a:ext cx="8685328" cy="32319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3305" y="2124640"/>
            <a:ext cx="2844145" cy="275140"/>
          </a:xfrm>
          <a:prstGeom prst="rect">
            <a:avLst/>
          </a:prstGeom>
          <a:noFill/>
        </p:spPr>
        <p:txBody>
          <a:bodyPr wrap="square" rtlCol="0">
            <a:spAutoFit/>
          </a:bodyPr>
          <a:lstStyle/>
          <a:p>
            <a:pPr marL="0" marR="0" lvl="0" indent="0" algn="ctr" defTabSz="854886" rtl="0" eaLnBrk="1" fontAlgn="auto" latinLnBrk="0" hangingPunct="1">
              <a:lnSpc>
                <a:spcPct val="100000"/>
              </a:lnSpc>
              <a:spcBef>
                <a:spcPts val="0"/>
              </a:spcBef>
              <a:spcAft>
                <a:spcPts val="0"/>
              </a:spcAft>
              <a:buClrTx/>
              <a:buSzTx/>
              <a:buFontTx/>
              <a:buNone/>
              <a:tabLst/>
              <a:defRPr/>
            </a:pPr>
            <a:r>
              <a:rPr kumimoji="0" lang="en-US" sz="118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FISCAL</a:t>
            </a:r>
            <a:r>
              <a:rPr kumimoji="0" lang="en-US" sz="1188"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a:t>
            </a:r>
          </a:p>
        </p:txBody>
      </p:sp>
      <p:sp>
        <p:nvSpPr>
          <p:cNvPr id="3" name="TextBox 2"/>
          <p:cNvSpPr txBox="1"/>
          <p:nvPr/>
        </p:nvSpPr>
        <p:spPr>
          <a:xfrm>
            <a:off x="833673" y="5605872"/>
            <a:ext cx="6787165" cy="235898"/>
          </a:xfrm>
          <a:prstGeom prst="rect">
            <a:avLst/>
          </a:prstGeom>
          <a:noFill/>
        </p:spPr>
        <p:txBody>
          <a:bodyPr wrap="square" rtlCol="0">
            <a:spAutoFit/>
          </a:bodyPr>
          <a:lstStyle/>
          <a:p>
            <a:pPr marL="0" marR="0" lvl="0" indent="0" algn="l" defTabSz="854886"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state expenditures include spending from general funds, other state funds, bonds, and federal funds to states</a:t>
            </a:r>
          </a:p>
        </p:txBody>
      </p:sp>
      <p:sp>
        <p:nvSpPr>
          <p:cNvPr id="4" name="Rectangle 3">
            <a:extLst>
              <a:ext uri="{FF2B5EF4-FFF2-40B4-BE49-F238E27FC236}">
                <a16:creationId xmlns:a16="http://schemas.microsoft.com/office/drawing/2014/main" id="{753B2D5B-8232-473D-A36B-3E931F04F4DD}"/>
              </a:ext>
            </a:extLst>
          </p:cNvPr>
          <p:cNvSpPr/>
          <p:nvPr/>
        </p:nvSpPr>
        <p:spPr>
          <a:xfrm>
            <a:off x="5430434" y="2124640"/>
            <a:ext cx="2844144" cy="275140"/>
          </a:xfrm>
          <a:prstGeom prst="rect">
            <a:avLst/>
          </a:prstGeom>
        </p:spPr>
        <p:txBody>
          <a:bodyPr wrap="square">
            <a:spAutoFit/>
          </a:bodyPr>
          <a:lstStyle/>
          <a:p>
            <a:pPr marL="0" marR="0" lvl="0" indent="0" algn="ctr" defTabSz="854886" rtl="0" eaLnBrk="1" fontAlgn="auto" latinLnBrk="0" hangingPunct="1">
              <a:lnSpc>
                <a:spcPct val="100000"/>
              </a:lnSpc>
              <a:spcBef>
                <a:spcPts val="0"/>
              </a:spcBef>
              <a:spcAft>
                <a:spcPts val="0"/>
              </a:spcAft>
              <a:buClrTx/>
              <a:buSzTx/>
              <a:buFontTx/>
              <a:buNone/>
              <a:tabLst/>
              <a:defRPr/>
            </a:pPr>
            <a:r>
              <a:rPr kumimoji="0" lang="en-US" sz="118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ESTIMATED FISCAL </a:t>
            </a:r>
            <a:r>
              <a:rPr kumimoji="0" lang="en-US" sz="1188"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2018</a:t>
            </a:r>
            <a:endParaRPr kumimoji="0" lang="en-US" sz="1188"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3">
            <a:extLst>
              <a:ext uri="{FF2B5EF4-FFF2-40B4-BE49-F238E27FC236}">
                <a16:creationId xmlns:a16="http://schemas.microsoft.com/office/drawing/2014/main" id="{0D14E23D-C143-4E34-A0E8-B910F9DDA53D}"/>
              </a:ext>
            </a:extLst>
          </p:cNvPr>
          <p:cNvSpPr txBox="1">
            <a:spLocks noChangeArrowheads="1"/>
          </p:cNvSpPr>
          <p:nvPr/>
        </p:nvSpPr>
        <p:spPr bwMode="auto">
          <a:xfrm>
            <a:off x="228599" y="6049089"/>
            <a:ext cx="3755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r">
              <a:spcBef>
                <a:spcPct val="50000"/>
              </a:spcBef>
              <a:buClrTx/>
              <a:buSzTx/>
              <a:buFontTx/>
              <a:buNone/>
            </a:pPr>
            <a:r>
              <a:rPr lang="en-US" altLang="en-US" sz="1000" b="0" i="1" dirty="0">
                <a:cs typeface="Arial" panose="020B0604020202020204" pitchFamily="34" charset="0"/>
              </a:rPr>
              <a:t>Source: NASBO State Expenditure Report – November 2018</a:t>
            </a:r>
          </a:p>
        </p:txBody>
      </p:sp>
    </p:spTree>
    <p:extLst>
      <p:ext uri="{BB962C8B-B14F-4D97-AF65-F5344CB8AC3E}">
        <p14:creationId xmlns:p14="http://schemas.microsoft.com/office/powerpoint/2010/main" val="234997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762000" y="408530"/>
            <a:ext cx="7543800" cy="505870"/>
          </a:xfrm>
        </p:spPr>
        <p:txBody>
          <a:bodyPr/>
          <a:lstStyle/>
          <a:p>
            <a:r>
              <a:rPr lang="en-US" sz="2000" dirty="0"/>
              <a:t>ONLY 9 STATES MADE MID-YEAR BUDGET CUTS IN FISCAL 2018, TOTALING $830 MILLION</a:t>
            </a:r>
          </a:p>
        </p:txBody>
      </p:sp>
      <p:sp>
        <p:nvSpPr>
          <p:cNvPr id="4" name="Text Placeholder 3"/>
          <p:cNvSpPr>
            <a:spLocks noGrp="1"/>
          </p:cNvSpPr>
          <p:nvPr>
            <p:ph type="body" idx="1"/>
          </p:nvPr>
        </p:nvSpPr>
        <p:spPr>
          <a:xfrm>
            <a:off x="457200" y="1066800"/>
            <a:ext cx="7848600" cy="457200"/>
          </a:xfrm>
        </p:spPr>
        <p:txBody>
          <a:bodyPr/>
          <a:lstStyle/>
          <a:p>
            <a:r>
              <a:rPr lang="en-US" sz="1800" dirty="0"/>
              <a:t>Budget Cuts Made After the Budget Passed</a:t>
            </a:r>
          </a:p>
        </p:txBody>
      </p:sp>
      <p:sp>
        <p:nvSpPr>
          <p:cNvPr id="6" name="TextBox 5"/>
          <p:cNvSpPr txBox="1">
            <a:spLocks noChangeArrowheads="1"/>
          </p:cNvSpPr>
          <p:nvPr/>
        </p:nvSpPr>
        <p:spPr bwMode="auto">
          <a:xfrm>
            <a:off x="152400" y="5943600"/>
            <a:ext cx="8915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000" b="0" i="1" dirty="0">
                <a:cs typeface="Arial" panose="020B0604020202020204" pitchFamily="34" charset="0"/>
              </a:rPr>
              <a:t>Source: </a:t>
            </a:r>
            <a:r>
              <a:rPr lang="en-US" altLang="en-US" sz="1000" i="1" dirty="0">
                <a:cs typeface="Arial" panose="020B0604020202020204" pitchFamily="34" charset="0"/>
              </a:rPr>
              <a:t>NASBO Fiscal Survey of States</a:t>
            </a:r>
            <a:endParaRPr lang="en-US" altLang="en-US" sz="1000" b="0" i="1" dirty="0">
              <a:cs typeface="Arial" panose="020B0604020202020204" pitchFamily="34" charset="0"/>
            </a:endParaRPr>
          </a:p>
        </p:txBody>
      </p:sp>
      <p:graphicFrame>
        <p:nvGraphicFramePr>
          <p:cNvPr id="8" name="Chart 7">
            <a:extLst>
              <a:ext uri="{FF2B5EF4-FFF2-40B4-BE49-F238E27FC236}">
                <a16:creationId xmlns:a16="http://schemas.microsoft.com/office/drawing/2014/main" id="{977EFFFE-E0BE-4E4D-B9E1-D3C7BCC9E620}"/>
              </a:ext>
            </a:extLst>
          </p:cNvPr>
          <p:cNvGraphicFramePr/>
          <p:nvPr>
            <p:extLst/>
          </p:nvPr>
        </p:nvGraphicFramePr>
        <p:xfrm>
          <a:off x="762001" y="1676400"/>
          <a:ext cx="7848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CB795DF-8F3B-4E81-90FB-942D9EF70DB4}"/>
              </a:ext>
            </a:extLst>
          </p:cNvPr>
          <p:cNvSpPr txBox="1"/>
          <p:nvPr/>
        </p:nvSpPr>
        <p:spPr>
          <a:xfrm>
            <a:off x="1281906" y="1681949"/>
            <a:ext cx="1447800" cy="307777"/>
          </a:xfrm>
          <a:prstGeom prst="rect">
            <a:avLst/>
          </a:prstGeom>
          <a:noFill/>
        </p:spPr>
        <p:txBody>
          <a:bodyPr wrap="square" rtlCol="0">
            <a:spAutoFit/>
          </a:bodyPr>
          <a:lstStyle/>
          <a:p>
            <a:r>
              <a:rPr lang="en-US" sz="1400" b="1" dirty="0">
                <a:solidFill>
                  <a:srgbClr val="7EA940"/>
                </a:solidFill>
              </a:rPr>
              <a:t>Recession ends</a:t>
            </a:r>
          </a:p>
        </p:txBody>
      </p:sp>
      <p:cxnSp>
        <p:nvCxnSpPr>
          <p:cNvPr id="10" name="Straight Arrow Connector 9">
            <a:extLst>
              <a:ext uri="{FF2B5EF4-FFF2-40B4-BE49-F238E27FC236}">
                <a16:creationId xmlns:a16="http://schemas.microsoft.com/office/drawing/2014/main" id="{6FF4A267-50B8-4F29-B7AE-75B8108029D2}"/>
              </a:ext>
            </a:extLst>
          </p:cNvPr>
          <p:cNvCxnSpPr>
            <a:cxnSpLocks/>
          </p:cNvCxnSpPr>
          <p:nvPr/>
        </p:nvCxnSpPr>
        <p:spPr>
          <a:xfrm>
            <a:off x="1828800" y="1989726"/>
            <a:ext cx="0" cy="45357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FB8C3CFE-5A63-4BDE-97C1-D73F817B1548}"/>
              </a:ext>
            </a:extLst>
          </p:cNvPr>
          <p:cNvSpPr txBox="1"/>
          <p:nvPr/>
        </p:nvSpPr>
        <p:spPr>
          <a:xfrm>
            <a:off x="3545249" y="1681949"/>
            <a:ext cx="1447800" cy="307777"/>
          </a:xfrm>
          <a:prstGeom prst="rect">
            <a:avLst/>
          </a:prstGeom>
          <a:noFill/>
        </p:spPr>
        <p:txBody>
          <a:bodyPr wrap="square" rtlCol="0">
            <a:spAutoFit/>
          </a:bodyPr>
          <a:lstStyle/>
          <a:p>
            <a:r>
              <a:rPr lang="en-US" sz="1400" b="1" dirty="0">
                <a:solidFill>
                  <a:srgbClr val="7EA940"/>
                </a:solidFill>
              </a:rPr>
              <a:t>Recession ends</a:t>
            </a:r>
          </a:p>
        </p:txBody>
      </p:sp>
      <p:cxnSp>
        <p:nvCxnSpPr>
          <p:cNvPr id="12" name="Straight Arrow Connector 11">
            <a:extLst>
              <a:ext uri="{FF2B5EF4-FFF2-40B4-BE49-F238E27FC236}">
                <a16:creationId xmlns:a16="http://schemas.microsoft.com/office/drawing/2014/main" id="{039BF099-CA3D-4AF4-A4BC-78984FF73653}"/>
              </a:ext>
            </a:extLst>
          </p:cNvPr>
          <p:cNvCxnSpPr>
            <a:cxnSpLocks/>
          </p:cNvCxnSpPr>
          <p:nvPr/>
        </p:nvCxnSpPr>
        <p:spPr>
          <a:xfrm>
            <a:off x="4191000" y="1989726"/>
            <a:ext cx="0" cy="45357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72B5E2D8-8676-4FD2-8C25-CE56DF07BDDF}"/>
              </a:ext>
            </a:extLst>
          </p:cNvPr>
          <p:cNvSpPr txBox="1"/>
          <p:nvPr/>
        </p:nvSpPr>
        <p:spPr>
          <a:xfrm>
            <a:off x="5486399" y="1544249"/>
            <a:ext cx="1600195" cy="307777"/>
          </a:xfrm>
          <a:prstGeom prst="rect">
            <a:avLst/>
          </a:prstGeom>
          <a:noFill/>
        </p:spPr>
        <p:txBody>
          <a:bodyPr wrap="square" rtlCol="0">
            <a:spAutoFit/>
          </a:bodyPr>
          <a:lstStyle/>
          <a:p>
            <a:r>
              <a:rPr lang="en-US" sz="1400" b="1" dirty="0">
                <a:solidFill>
                  <a:srgbClr val="7EA940"/>
                </a:solidFill>
              </a:rPr>
              <a:t>Recession ends</a:t>
            </a:r>
          </a:p>
        </p:txBody>
      </p:sp>
      <p:cxnSp>
        <p:nvCxnSpPr>
          <p:cNvPr id="14" name="Straight Arrow Connector 13">
            <a:extLst>
              <a:ext uri="{FF2B5EF4-FFF2-40B4-BE49-F238E27FC236}">
                <a16:creationId xmlns:a16="http://schemas.microsoft.com/office/drawing/2014/main" id="{E329540F-8C62-4BF6-9EAD-DA37B9CF5B2E}"/>
              </a:ext>
            </a:extLst>
          </p:cNvPr>
          <p:cNvCxnSpPr>
            <a:cxnSpLocks/>
          </p:cNvCxnSpPr>
          <p:nvPr/>
        </p:nvCxnSpPr>
        <p:spPr>
          <a:xfrm>
            <a:off x="5943601" y="1811706"/>
            <a:ext cx="0" cy="29776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3715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6329FE-C638-46D8-B274-6B3C396E3DB5}"/>
              </a:ext>
            </a:extLst>
          </p:cNvPr>
          <p:cNvSpPr>
            <a:spLocks noGrp="1"/>
          </p:cNvSpPr>
          <p:nvPr>
            <p:ph type="body" idx="13"/>
          </p:nvPr>
        </p:nvSpPr>
        <p:spPr>
          <a:xfrm>
            <a:off x="762000" y="408530"/>
            <a:ext cx="8077200" cy="505870"/>
          </a:xfrm>
        </p:spPr>
        <p:txBody>
          <a:bodyPr/>
          <a:lstStyle/>
          <a:p>
            <a:r>
              <a:rPr lang="en-US" sz="2000" dirty="0"/>
              <a:t>MOST GOVERNORS PROPOSE MODERATE SPENDING GROWTH IN FISCAL 2019, AN IMPROVEMENT OVER LAST YEAR</a:t>
            </a:r>
          </a:p>
        </p:txBody>
      </p:sp>
      <p:sp>
        <p:nvSpPr>
          <p:cNvPr id="2" name="TextBox 1">
            <a:extLst>
              <a:ext uri="{FF2B5EF4-FFF2-40B4-BE49-F238E27FC236}">
                <a16:creationId xmlns:a16="http://schemas.microsoft.com/office/drawing/2014/main" id="{DC622CE8-5E2A-4DF8-A9C2-CC6561BCF7FB}"/>
              </a:ext>
            </a:extLst>
          </p:cNvPr>
          <p:cNvSpPr txBox="1"/>
          <p:nvPr/>
        </p:nvSpPr>
        <p:spPr>
          <a:xfrm>
            <a:off x="228600" y="5943601"/>
            <a:ext cx="8534400"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 Compared to estimated fiscal 2018 spending levels. Source: NASBO Fiscal Survey of States</a:t>
            </a:r>
          </a:p>
        </p:txBody>
      </p:sp>
      <p:grpSp>
        <p:nvGrpSpPr>
          <p:cNvPr id="5" name="Group 4">
            <a:extLst>
              <a:ext uri="{FF2B5EF4-FFF2-40B4-BE49-F238E27FC236}">
                <a16:creationId xmlns:a16="http://schemas.microsoft.com/office/drawing/2014/main" id="{438F2BC6-368B-449C-9BB7-DB964F9E6C8B}"/>
              </a:ext>
            </a:extLst>
          </p:cNvPr>
          <p:cNvGrpSpPr/>
          <p:nvPr/>
        </p:nvGrpSpPr>
        <p:grpSpPr>
          <a:xfrm>
            <a:off x="457200" y="914401"/>
            <a:ext cx="8001000" cy="5105399"/>
            <a:chOff x="457200" y="914401"/>
            <a:chExt cx="8001000" cy="5105399"/>
          </a:xfrm>
        </p:grpSpPr>
        <mc:AlternateContent xmlns:mc="http://schemas.openxmlformats.org/markup-compatibility/2006">
          <mc:Choice xmlns:cx4="http://schemas.microsoft.com/office/drawing/2016/5/10/chartex" xmlns="" Requires="cx4">
            <p:graphicFrame>
              <p:nvGraphicFramePr>
                <p:cNvPr id="4" name="Chart 3">
                  <a:extLst>
                    <a:ext uri="{FF2B5EF4-FFF2-40B4-BE49-F238E27FC236}">
                      <a16:creationId xmlns:a16="http://schemas.microsoft.com/office/drawing/2014/main" id="{90F999EE-1A9C-4E55-B553-A170D6992351}"/>
                    </a:ext>
                  </a:extLst>
                </p:cNvPr>
                <p:cNvGraphicFramePr/>
                <p:nvPr>
                  <p:extLst/>
                </p:nvPr>
              </p:nvGraphicFramePr>
              <p:xfrm>
                <a:off x="457200" y="914401"/>
                <a:ext cx="7772400" cy="502920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hart 3">
                  <a:extLst>
                    <a:ext uri="{FF2B5EF4-FFF2-40B4-BE49-F238E27FC236}">
                      <a16:creationId xmlns:a16="http://schemas.microsoft.com/office/drawing/2014/main" id="{90F999EE-1A9C-4E55-B553-A170D6992351}"/>
                    </a:ext>
                  </a:extLst>
                </p:cNvPr>
                <p:cNvPicPr>
                  <a:picLocks noGrp="1" noRot="1" noChangeAspect="1" noMove="1" noResize="1" noEditPoints="1" noAdjustHandles="1" noChangeArrowheads="1" noChangeShapeType="1"/>
                </p:cNvPicPr>
                <p:nvPr/>
              </p:nvPicPr>
              <p:blipFill>
                <a:blip r:embed="rId4"/>
                <a:stretch>
                  <a:fillRect/>
                </a:stretch>
              </p:blipFill>
              <p:spPr>
                <a:xfrm>
                  <a:off x="457200" y="914401"/>
                  <a:ext cx="7772400" cy="5029200"/>
                </a:xfrm>
                <a:prstGeom prst="rect">
                  <a:avLst/>
                </a:prstGeom>
              </p:spPr>
            </p:pic>
          </mc:Fallback>
        </mc:AlternateContent>
        <p:sp>
          <p:nvSpPr>
            <p:cNvPr id="3" name="Rectangle 2">
              <a:extLst>
                <a:ext uri="{FF2B5EF4-FFF2-40B4-BE49-F238E27FC236}">
                  <a16:creationId xmlns:a16="http://schemas.microsoft.com/office/drawing/2014/main" id="{EAAAD328-719C-4F8F-B271-C6F9E30A6B5C}"/>
                </a:ext>
              </a:extLst>
            </p:cNvPr>
            <p:cNvSpPr/>
            <p:nvPr/>
          </p:nvSpPr>
          <p:spPr>
            <a:xfrm>
              <a:off x="7010400" y="5638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855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GENERAL FUND REVENUE </a:t>
            </a:r>
          </a:p>
        </p:txBody>
      </p:sp>
      <p:sp>
        <p:nvSpPr>
          <p:cNvPr id="2" name="Slide Number Placeholder 1"/>
          <p:cNvSpPr>
            <a:spLocks noGrp="1"/>
          </p:cNvSpPr>
          <p:nvPr>
            <p:ph type="sldNum" sz="quarter" idx="12"/>
          </p:nvPr>
        </p:nvSpPr>
        <p:spPr/>
        <p:txBody>
          <a:bodyPr/>
          <a:lstStyle/>
          <a:p>
            <a:pPr algn="r"/>
            <a:fld id="{EAF5EF3E-4890-4C52-BB30-96605DA705D2}" type="slidenum">
              <a:rPr lang="en-US" smtClean="0"/>
              <a:pPr algn="r"/>
              <a:t>16</a:t>
            </a:fld>
            <a:endParaRPr lang="en-US" dirty="0"/>
          </a:p>
        </p:txBody>
      </p:sp>
    </p:spTree>
    <p:extLst>
      <p:ext uri="{BB962C8B-B14F-4D97-AF65-F5344CB8AC3E}">
        <p14:creationId xmlns:p14="http://schemas.microsoft.com/office/powerpoint/2010/main" val="2287461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762000" y="598896"/>
            <a:ext cx="7543800" cy="505870"/>
          </a:xfrm>
        </p:spPr>
        <p:txBody>
          <a:bodyPr/>
          <a:lstStyle/>
          <a:p>
            <a:r>
              <a:rPr lang="en-US" altLang="en-US" sz="2000" dirty="0"/>
              <a:t>REVENUE GROWTH ACCELERATES IN FISCAL 2018 AFTER TWO YEARS OF WEAKNESS</a:t>
            </a:r>
          </a:p>
          <a:p>
            <a:r>
              <a:rPr lang="en-US" sz="1800" b="0" dirty="0"/>
              <a:t>Governor’s Budgets - Modest Growth Expected in Fiscal 2019</a:t>
            </a:r>
          </a:p>
        </p:txBody>
      </p:sp>
      <p:sp>
        <p:nvSpPr>
          <p:cNvPr id="3" name="Text Placeholder 2"/>
          <p:cNvSpPr>
            <a:spLocks noGrp="1"/>
          </p:cNvSpPr>
          <p:nvPr>
            <p:ph type="body" idx="1"/>
          </p:nvPr>
        </p:nvSpPr>
        <p:spPr>
          <a:xfrm>
            <a:off x="457200" y="1191465"/>
            <a:ext cx="7848600" cy="457200"/>
          </a:xfrm>
        </p:spPr>
        <p:txBody>
          <a:bodyPr/>
          <a:lstStyle/>
          <a:p>
            <a:r>
              <a:rPr lang="en-US" sz="1800" dirty="0"/>
              <a:t>General Fund Revenue: FY 2008-FY 2019</a:t>
            </a:r>
          </a:p>
        </p:txBody>
      </p:sp>
      <p:graphicFrame>
        <p:nvGraphicFramePr>
          <p:cNvPr id="6" name="Content Placeholder 3"/>
          <p:cNvGraphicFramePr>
            <a:graphicFrameLocks noGrp="1"/>
          </p:cNvGraphicFramePr>
          <p:nvPr>
            <p:ph sz="half" idx="2"/>
            <p:extLst>
              <p:ext uri="{D42A27DB-BD31-4B8C-83A1-F6EECF244321}">
                <p14:modId xmlns:p14="http://schemas.microsoft.com/office/powerpoint/2010/main" val="228607518"/>
              </p:ext>
            </p:extLst>
          </p:nvPr>
        </p:nvGraphicFramePr>
        <p:xfrm>
          <a:off x="457200" y="1828800"/>
          <a:ext cx="7848600" cy="39925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
          <p:cNvSpPr txBox="1">
            <a:spLocks noChangeArrowheads="1"/>
          </p:cNvSpPr>
          <p:nvPr/>
        </p:nvSpPr>
        <p:spPr bwMode="auto">
          <a:xfrm>
            <a:off x="184068" y="5867400"/>
            <a:ext cx="88392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050" b="0" i="1" dirty="0">
                <a:cs typeface="Arial" panose="020B0604020202020204" pitchFamily="34" charset="0"/>
              </a:rPr>
              <a:t>Source: NASBO Fiscal Survey of States; </a:t>
            </a:r>
            <a:r>
              <a:rPr lang="en-US" altLang="en-US" sz="1050" i="1" dirty="0">
                <a:cs typeface="Arial" panose="020B0604020202020204" pitchFamily="34" charset="0"/>
              </a:rPr>
              <a:t>Fiscal 2019 figure is based on recommended budgets. The median estimated growth rate for fiscal 2018 is </a:t>
            </a:r>
            <a:r>
              <a:rPr lang="en-US" altLang="en-US" sz="1050" b="1" i="1" u="sng" dirty="0">
                <a:cs typeface="Arial" panose="020B0604020202020204" pitchFamily="34" charset="0"/>
              </a:rPr>
              <a:t>2.7 percent</a:t>
            </a:r>
            <a:r>
              <a:rPr lang="en-US" altLang="en-US" sz="1050" i="1" dirty="0">
                <a:cs typeface="Arial" panose="020B0604020202020204" pitchFamily="34" charset="0"/>
              </a:rPr>
              <a:t>; the median projected growth rate for fiscal 2019 is </a:t>
            </a:r>
            <a:r>
              <a:rPr lang="en-US" altLang="en-US" sz="1050" b="1" i="1" u="sng" dirty="0">
                <a:cs typeface="Arial" panose="020B0604020202020204" pitchFamily="34" charset="0"/>
              </a:rPr>
              <a:t>2.8 percent</a:t>
            </a:r>
            <a:r>
              <a:rPr lang="en-US" altLang="en-US" sz="1050" i="1" dirty="0">
                <a:cs typeface="Arial" panose="020B0604020202020204" pitchFamily="34" charset="0"/>
              </a:rPr>
              <a:t>.</a:t>
            </a:r>
          </a:p>
          <a:p>
            <a:pPr eaLnBrk="1" hangingPunct="1">
              <a:spcBef>
                <a:spcPct val="0"/>
              </a:spcBef>
              <a:buClrTx/>
              <a:buSzTx/>
              <a:buFontTx/>
              <a:buNone/>
            </a:pPr>
            <a:r>
              <a:rPr lang="en-US" altLang="en-US" sz="1050" i="1" dirty="0">
                <a:cs typeface="Arial" panose="020B0604020202020204" pitchFamily="34" charset="0"/>
              </a:rPr>
              <a:t>*Aggregate revenue level needed to total at least $823 billion in fiscal 2018 to be equivalent with or exceed real 2008 spending level. </a:t>
            </a:r>
            <a:endParaRPr lang="en-US" altLang="en-US" sz="1050" dirty="0">
              <a:cs typeface="Arial" panose="020B0604020202020204" pitchFamily="34" charset="0"/>
            </a:endParaRPr>
          </a:p>
        </p:txBody>
      </p:sp>
      <p:sp>
        <p:nvSpPr>
          <p:cNvPr id="2" name="TextBox 1"/>
          <p:cNvSpPr txBox="1"/>
          <p:nvPr/>
        </p:nvSpPr>
        <p:spPr>
          <a:xfrm>
            <a:off x="5716057" y="2515774"/>
            <a:ext cx="706514" cy="276999"/>
          </a:xfrm>
          <a:prstGeom prst="rect">
            <a:avLst/>
          </a:prstGeom>
          <a:noFill/>
        </p:spPr>
        <p:txBody>
          <a:bodyPr wrap="square" rtlCol="0">
            <a:spAutoFit/>
          </a:bodyPr>
          <a:lstStyle/>
          <a:p>
            <a:r>
              <a:rPr lang="en-US" sz="1200" b="1" dirty="0">
                <a:solidFill>
                  <a:srgbClr val="005177"/>
                </a:solidFill>
                <a:latin typeface="Arial" panose="020B0604020202020204" pitchFamily="34" charset="0"/>
                <a:cs typeface="Arial" panose="020B0604020202020204" pitchFamily="34" charset="0"/>
              </a:rPr>
              <a:t>+1.8%</a:t>
            </a:r>
          </a:p>
        </p:txBody>
      </p:sp>
      <p:sp>
        <p:nvSpPr>
          <p:cNvPr id="4" name="TextBox 3"/>
          <p:cNvSpPr txBox="1"/>
          <p:nvPr/>
        </p:nvSpPr>
        <p:spPr>
          <a:xfrm>
            <a:off x="6321873" y="2362706"/>
            <a:ext cx="623889" cy="276999"/>
          </a:xfrm>
          <a:prstGeom prst="rect">
            <a:avLst/>
          </a:prstGeom>
          <a:noFill/>
        </p:spPr>
        <p:txBody>
          <a:bodyPr wrap="none" rtlCol="0">
            <a:spAutoFit/>
          </a:bodyPr>
          <a:lstStyle/>
          <a:p>
            <a:r>
              <a:rPr lang="en-US" sz="1200" b="1" dirty="0">
                <a:solidFill>
                  <a:srgbClr val="005177"/>
                </a:solidFill>
                <a:latin typeface="Arial" panose="020B0604020202020204" pitchFamily="34" charset="0"/>
                <a:cs typeface="Arial" panose="020B0604020202020204" pitchFamily="34" charset="0"/>
              </a:rPr>
              <a:t>+2.5%</a:t>
            </a:r>
          </a:p>
        </p:txBody>
      </p:sp>
      <p:sp>
        <p:nvSpPr>
          <p:cNvPr id="8" name="TextBox 7"/>
          <p:cNvSpPr txBox="1"/>
          <p:nvPr/>
        </p:nvSpPr>
        <p:spPr>
          <a:xfrm>
            <a:off x="7468953" y="1871073"/>
            <a:ext cx="623889" cy="276999"/>
          </a:xfrm>
          <a:prstGeom prst="rect">
            <a:avLst/>
          </a:prstGeom>
          <a:noFill/>
        </p:spPr>
        <p:txBody>
          <a:bodyPr wrap="none" rtlCol="0">
            <a:spAutoFit/>
          </a:bodyPr>
          <a:lstStyle/>
          <a:p>
            <a:r>
              <a:rPr lang="en-US" sz="1200" b="1" dirty="0">
                <a:solidFill>
                  <a:srgbClr val="005177"/>
                </a:solidFill>
                <a:latin typeface="Arial" panose="020B0604020202020204" pitchFamily="34" charset="0"/>
                <a:cs typeface="Arial" panose="020B0604020202020204" pitchFamily="34" charset="0"/>
              </a:rPr>
              <a:t>+2.1%</a:t>
            </a:r>
          </a:p>
        </p:txBody>
      </p:sp>
      <p:sp>
        <p:nvSpPr>
          <p:cNvPr id="9" name="TextBox 8">
            <a:extLst>
              <a:ext uri="{FF2B5EF4-FFF2-40B4-BE49-F238E27FC236}">
                <a16:creationId xmlns:a16="http://schemas.microsoft.com/office/drawing/2014/main" id="{2F4A699D-6962-4496-ABAA-9701504C4B2D}"/>
              </a:ext>
            </a:extLst>
          </p:cNvPr>
          <p:cNvSpPr txBox="1"/>
          <p:nvPr/>
        </p:nvSpPr>
        <p:spPr>
          <a:xfrm>
            <a:off x="6845064" y="2009573"/>
            <a:ext cx="623889" cy="276999"/>
          </a:xfrm>
          <a:prstGeom prst="rect">
            <a:avLst/>
          </a:prstGeom>
          <a:noFill/>
        </p:spPr>
        <p:txBody>
          <a:bodyPr wrap="none" rtlCol="0">
            <a:spAutoFit/>
          </a:bodyPr>
          <a:lstStyle/>
          <a:p>
            <a:r>
              <a:rPr lang="en-US" sz="1200" b="1" dirty="0">
                <a:solidFill>
                  <a:srgbClr val="005177"/>
                </a:solidFill>
                <a:latin typeface="Arial" panose="020B0604020202020204" pitchFamily="34" charset="0"/>
                <a:cs typeface="Arial" panose="020B0604020202020204" pitchFamily="34" charset="0"/>
              </a:rPr>
              <a:t>+6.2%</a:t>
            </a:r>
          </a:p>
        </p:txBody>
      </p:sp>
    </p:spTree>
    <p:extLst>
      <p:ext uri="{BB962C8B-B14F-4D97-AF65-F5344CB8AC3E}">
        <p14:creationId xmlns:p14="http://schemas.microsoft.com/office/powerpoint/2010/main" val="82666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762000" y="408530"/>
            <a:ext cx="7543800" cy="505870"/>
          </a:xfrm>
        </p:spPr>
        <p:txBody>
          <a:bodyPr/>
          <a:lstStyle/>
          <a:p>
            <a:r>
              <a:rPr lang="en-US" sz="2000" dirty="0"/>
              <a:t>VAST MAJORITY OF STATES MET OR EXCEEDED REVENUE PROJECTIONS FOR FISCAL 2018</a:t>
            </a:r>
          </a:p>
        </p:txBody>
      </p:sp>
      <p:sp>
        <p:nvSpPr>
          <p:cNvPr id="3" name="Text Placeholder 2"/>
          <p:cNvSpPr>
            <a:spLocks noGrp="1"/>
          </p:cNvSpPr>
          <p:nvPr>
            <p:ph type="body" idx="1"/>
          </p:nvPr>
        </p:nvSpPr>
        <p:spPr>
          <a:xfrm>
            <a:off x="457200" y="1219200"/>
            <a:ext cx="7848600" cy="457200"/>
          </a:xfrm>
        </p:spPr>
        <p:txBody>
          <a:bodyPr/>
          <a:lstStyle/>
          <a:p>
            <a:r>
              <a:rPr lang="en-US" sz="2000" dirty="0"/>
              <a:t>General Fund Revenue Collections Compared to Original Budget Projections</a:t>
            </a:r>
          </a:p>
        </p:txBody>
      </p:sp>
      <p:graphicFrame>
        <p:nvGraphicFramePr>
          <p:cNvPr id="5" name="Content Placeholder 4"/>
          <p:cNvGraphicFramePr>
            <a:graphicFrameLocks noGrp="1"/>
          </p:cNvGraphicFramePr>
          <p:nvPr>
            <p:ph sz="half" idx="2"/>
            <p:extLst/>
          </p:nvPr>
        </p:nvGraphicFramePr>
        <p:xfrm>
          <a:off x="647700" y="1676400"/>
          <a:ext cx="78486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a:spLocks noChangeArrowheads="1"/>
          </p:cNvSpPr>
          <p:nvPr/>
        </p:nvSpPr>
        <p:spPr bwMode="auto">
          <a:xfrm>
            <a:off x="152400" y="5999205"/>
            <a:ext cx="8839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50" b="0" i="1"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Source: NASBO Fiscal Survey of States. </a:t>
            </a:r>
            <a:endParaRPr kumimoji="0" lang="en-US" altLang="en-US" sz="1200" b="1" i="1"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spTree>
    <p:extLst>
      <p:ext uri="{BB962C8B-B14F-4D97-AF65-F5344CB8AC3E}">
        <p14:creationId xmlns:p14="http://schemas.microsoft.com/office/powerpoint/2010/main" val="353023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458" y="659780"/>
            <a:ext cx="6981084" cy="969595"/>
          </a:xfrm>
        </p:spPr>
        <p:txBody>
          <a:bodyPr>
            <a:noAutofit/>
          </a:bodyPr>
          <a:lstStyle/>
          <a:p>
            <a:r>
              <a:rPr lang="en-US" sz="1697" b="1" dirty="0">
                <a:latin typeface="Arial" panose="020B0604020202020204" pitchFamily="34" charset="0"/>
                <a:cs typeface="Arial" panose="020B0604020202020204" pitchFamily="34" charset="0"/>
              </a:rPr>
              <a:t>REVENUE GROWTH BY PERCENTAGE</a:t>
            </a:r>
            <a:br>
              <a:rPr lang="en-US" sz="1697" b="1" dirty="0">
                <a:latin typeface="Arial" panose="020B0604020202020204" pitchFamily="34" charset="0"/>
                <a:cs typeface="Arial" panose="020B0604020202020204" pitchFamily="34" charset="0"/>
              </a:rPr>
            </a:br>
            <a:r>
              <a:rPr lang="en-US" sz="1697" dirty="0">
                <a:latin typeface="Arial" panose="020B0604020202020204" pitchFamily="34" charset="0"/>
                <a:cs typeface="Arial" panose="020B0604020202020204" pitchFamily="34" charset="0"/>
              </a:rPr>
              <a:t>STATE GENERAL FUNDS</a:t>
            </a:r>
          </a:p>
        </p:txBody>
      </p:sp>
      <p:graphicFrame>
        <p:nvGraphicFramePr>
          <p:cNvPr id="5" name="Content Placeholder 4"/>
          <p:cNvGraphicFramePr>
            <a:graphicFrameLocks noGrp="1"/>
          </p:cNvGraphicFramePr>
          <p:nvPr>
            <p:ph idx="1"/>
            <p:extLst/>
          </p:nvPr>
        </p:nvGraphicFramePr>
        <p:xfrm>
          <a:off x="279833" y="1513115"/>
          <a:ext cx="8584335" cy="46851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66947" y="1629375"/>
            <a:ext cx="6413237" cy="275140"/>
          </a:xfrm>
          <a:prstGeom prst="rect">
            <a:avLst/>
          </a:prstGeom>
          <a:solidFill>
            <a:schemeClr val="bg1"/>
          </a:solidFill>
        </p:spPr>
        <p:txBody>
          <a:bodyPr wrap="square" rtlCol="0">
            <a:spAutoFit/>
          </a:bodyPr>
          <a:lstStyle/>
          <a:p>
            <a:pPr marL="0" marR="0" lvl="0" indent="0" algn="l" defTabSz="854886" rtl="0" eaLnBrk="1" fontAlgn="auto" latinLnBrk="0" hangingPunct="1">
              <a:lnSpc>
                <a:spcPct val="100000"/>
              </a:lnSpc>
              <a:spcBef>
                <a:spcPts val="0"/>
              </a:spcBef>
              <a:spcAft>
                <a:spcPts val="0"/>
              </a:spcAft>
              <a:buClrTx/>
              <a:buSzTx/>
              <a:buFontTx/>
              <a:buNone/>
              <a:tabLst/>
              <a:defRPr/>
            </a:pPr>
            <a:r>
              <a:rPr kumimoji="0" lang="en-US" sz="1188"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Fiscal </a:t>
            </a:r>
            <a:r>
              <a:rPr kumimoji="0" lang="en-US" sz="1188"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2017</a:t>
            </a:r>
            <a:r>
              <a:rPr kumimoji="0" lang="en-US" sz="1188"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Estimated Fiscal </a:t>
            </a:r>
            <a:r>
              <a:rPr kumimoji="0" lang="en-US" sz="1188"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2018</a:t>
            </a:r>
          </a:p>
        </p:txBody>
      </p:sp>
      <p:sp>
        <p:nvSpPr>
          <p:cNvPr id="6" name="TextBox 3">
            <a:extLst>
              <a:ext uri="{FF2B5EF4-FFF2-40B4-BE49-F238E27FC236}">
                <a16:creationId xmlns:a16="http://schemas.microsoft.com/office/drawing/2014/main" id="{C4ACF1CD-F435-424A-B3A5-6111418A2DDA}"/>
              </a:ext>
            </a:extLst>
          </p:cNvPr>
          <p:cNvSpPr txBox="1">
            <a:spLocks noChangeArrowheads="1"/>
          </p:cNvSpPr>
          <p:nvPr/>
        </p:nvSpPr>
        <p:spPr bwMode="auto">
          <a:xfrm>
            <a:off x="228599" y="6049089"/>
            <a:ext cx="3755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marL="0" marR="0" lvl="0" indent="0" algn="r" defTabSz="457200" rtl="0" eaLnBrk="0" fontAlgn="base" latinLnBrk="0" hangingPunct="0">
              <a:lnSpc>
                <a:spcPct val="100000"/>
              </a:lnSpc>
              <a:spcBef>
                <a:spcPct val="50000"/>
              </a:spcBef>
              <a:spcAft>
                <a:spcPct val="0"/>
              </a:spcAft>
              <a:buClrTx/>
              <a:buSzTx/>
              <a:buFontTx/>
              <a:buNone/>
              <a:tabLst/>
              <a:defRPr/>
            </a:pPr>
            <a:r>
              <a:rPr kumimoji="0" lang="en-US" altLang="en-US" sz="1000" b="0" i="1" u="none" strike="noStrike" kern="1200" cap="none" spc="0" normalizeH="0" baseline="0" noProof="0" dirty="0">
                <a:ln>
                  <a:noFill/>
                </a:ln>
                <a:solidFill>
                  <a:prstClr val="black"/>
                </a:solidFill>
                <a:effectLst/>
                <a:uLnTx/>
                <a:uFillTx/>
                <a:latin typeface="Arial" pitchFamily="34" charset="0"/>
                <a:ea typeface="MS PGothic" panose="020B0600070205080204" pitchFamily="34" charset="-128"/>
                <a:cs typeface="Arial" panose="020B0604020202020204" pitchFamily="34" charset="0"/>
              </a:rPr>
              <a:t>Source: NASBO State Expenditure Report – November 2018</a:t>
            </a:r>
          </a:p>
        </p:txBody>
      </p:sp>
    </p:spTree>
    <p:extLst>
      <p:ext uri="{BB962C8B-B14F-4D97-AF65-F5344CB8AC3E}">
        <p14:creationId xmlns:p14="http://schemas.microsoft.com/office/powerpoint/2010/main" val="198668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0413" y="1374543"/>
            <a:ext cx="5060524" cy="831487"/>
          </a:xfrm>
        </p:spPr>
        <p:txBody>
          <a:bodyPr/>
          <a:lstStyle/>
          <a:p>
            <a:pPr eaLnBrk="1" hangingPunct="1"/>
            <a:r>
              <a:rPr lang="en-US" altLang="en-US" sz="4800" dirty="0"/>
              <a:t>Today’s Agenda</a:t>
            </a:r>
          </a:p>
        </p:txBody>
      </p:sp>
      <p:sp>
        <p:nvSpPr>
          <p:cNvPr id="21507" name="Text Placeholder 2"/>
          <p:cNvSpPr>
            <a:spLocks noGrp="1"/>
          </p:cNvSpPr>
          <p:nvPr>
            <p:ph type="body" idx="1"/>
          </p:nvPr>
        </p:nvSpPr>
        <p:spPr>
          <a:xfrm>
            <a:off x="1014412" y="2626844"/>
            <a:ext cx="5538788" cy="1366837"/>
          </a:xfrm>
        </p:spPr>
        <p:txBody>
          <a:bodyPr/>
          <a:lstStyle/>
          <a:p>
            <a:pPr marL="342900" indent="-342900" eaLnBrk="1" hangingPunct="1">
              <a:buFont typeface="Arial" panose="020B0604020202020204" pitchFamily="34" charset="0"/>
              <a:buChar char="•"/>
            </a:pPr>
            <a:r>
              <a:rPr lang="en-US" altLang="en-US" sz="2400" dirty="0"/>
              <a:t>State Fiscal Outlook</a:t>
            </a:r>
          </a:p>
          <a:p>
            <a:pPr marL="342900" indent="-342900" eaLnBrk="1" hangingPunct="1">
              <a:buFont typeface="Arial" panose="020B0604020202020204" pitchFamily="34" charset="0"/>
              <a:buChar char="•"/>
            </a:pPr>
            <a:r>
              <a:rPr lang="en-US" altLang="en-US" sz="2400" dirty="0"/>
              <a:t>Legislative and Regulatory Issues</a:t>
            </a:r>
          </a:p>
          <a:p>
            <a:pPr marL="342900" indent="-342900" eaLnBrk="1" hangingPunct="1">
              <a:buFont typeface="Arial" panose="020B0604020202020204" pitchFamily="34" charset="0"/>
              <a:buChar char="•"/>
            </a:pPr>
            <a:r>
              <a:rPr lang="en-US" altLang="en-US" sz="2400" dirty="0"/>
              <a:t>Uniform Guidance Implementation</a:t>
            </a:r>
          </a:p>
          <a:p>
            <a:pPr marL="342900" indent="-342900" eaLnBrk="1" hangingPunct="1">
              <a:buFont typeface="Arial" panose="020B0604020202020204" pitchFamily="34" charset="0"/>
              <a:buChar char="•"/>
            </a:pPr>
            <a:r>
              <a:rPr lang="en-US" altLang="en-US" sz="2400" dirty="0"/>
              <a:t>Accounting and Auditing Issues</a:t>
            </a:r>
          </a:p>
          <a:p>
            <a:pPr marL="342900" indent="-342900" eaLnBrk="1" hangingPunct="1">
              <a:buFont typeface="Arial" panose="020B0604020202020204" pitchFamily="34" charset="0"/>
              <a:buChar char="•"/>
            </a:pPr>
            <a:r>
              <a:rPr lang="en-US" altLang="en-US" sz="2400" dirty="0"/>
              <a:t>Other Emerging Issues</a:t>
            </a:r>
          </a:p>
        </p:txBody>
      </p:sp>
      <p:sp>
        <p:nvSpPr>
          <p:cNvPr id="2" name="Slide Number Placeholder 1"/>
          <p:cNvSpPr>
            <a:spLocks noGrp="1"/>
          </p:cNvSpPr>
          <p:nvPr>
            <p:ph type="sldNum" sz="quarter" idx="12"/>
          </p:nvPr>
        </p:nvSpPr>
        <p:spPr/>
        <p:txBody>
          <a:bodyPr/>
          <a:lstStyle/>
          <a:p>
            <a:pPr>
              <a:defRPr/>
            </a:pPr>
            <a:fld id="{17DDC9FF-501D-498A-AC25-068144FCD0E1}"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sz="2800" dirty="0"/>
              <a:t>STATE SAVINGS ACCOUNTS</a:t>
            </a:r>
          </a:p>
          <a:p>
            <a:pPr algn="ctr"/>
            <a:r>
              <a:rPr lang="en-US" sz="2800" dirty="0"/>
              <a:t>(RAINY DAY FUNDS)</a:t>
            </a:r>
          </a:p>
        </p:txBody>
      </p:sp>
      <p:sp>
        <p:nvSpPr>
          <p:cNvPr id="2" name="Slide Number Placeholder 1">
            <a:extLst>
              <a:ext uri="{FF2B5EF4-FFF2-40B4-BE49-F238E27FC236}">
                <a16:creationId xmlns:a16="http://schemas.microsoft.com/office/drawing/2014/main" id="{C492481A-A934-4F92-8BEB-8FDDE84D05AB}"/>
              </a:ext>
            </a:extLst>
          </p:cNvPr>
          <p:cNvSpPr>
            <a:spLocks noGrp="1"/>
          </p:cNvSpPr>
          <p:nvPr>
            <p:ph type="sldNum" sz="quarter" idx="12"/>
          </p:nvPr>
        </p:nvSpPr>
        <p:spPr/>
        <p:txBody>
          <a:bodyPr/>
          <a:lstStyle/>
          <a:p>
            <a:fld id="{EAF5EF3E-4890-4C52-BB30-96605DA705D2}" type="slidenum">
              <a:rPr lang="en-US" smtClean="0"/>
              <a:t>20</a:t>
            </a:fld>
            <a:endParaRPr lang="en-US"/>
          </a:p>
        </p:txBody>
      </p:sp>
    </p:spTree>
    <p:extLst>
      <p:ext uri="{BB962C8B-B14F-4D97-AF65-F5344CB8AC3E}">
        <p14:creationId xmlns:p14="http://schemas.microsoft.com/office/powerpoint/2010/main" val="2317414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altLang="en-US" sz="2000" dirty="0"/>
              <a:t>MEDIAN RAINY DAY FUND LEVEL EXCEEDS PRE-RECESSION PEAK, CONTINUES TO RISE</a:t>
            </a:r>
            <a:endParaRPr lang="en-US" sz="2000" dirty="0"/>
          </a:p>
        </p:txBody>
      </p:sp>
      <p:sp>
        <p:nvSpPr>
          <p:cNvPr id="4" name="Text Placeholder 3"/>
          <p:cNvSpPr>
            <a:spLocks noGrp="1"/>
          </p:cNvSpPr>
          <p:nvPr>
            <p:ph type="body" idx="1"/>
          </p:nvPr>
        </p:nvSpPr>
        <p:spPr>
          <a:xfrm>
            <a:off x="457200" y="914400"/>
            <a:ext cx="7848600" cy="457200"/>
          </a:xfrm>
        </p:spPr>
        <p:txBody>
          <a:bodyPr/>
          <a:lstStyle/>
          <a:p>
            <a:r>
              <a:rPr lang="en-US" sz="1800" dirty="0"/>
              <a:t>Median Rainy Day Fund Balance Over Time</a:t>
            </a:r>
          </a:p>
        </p:txBody>
      </p:sp>
      <p:graphicFrame>
        <p:nvGraphicFramePr>
          <p:cNvPr id="7" name="Chart 6"/>
          <p:cNvGraphicFramePr/>
          <p:nvPr>
            <p:extLst/>
          </p:nvPr>
        </p:nvGraphicFramePr>
        <p:xfrm>
          <a:off x="533400" y="1447800"/>
          <a:ext cx="8077200"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D752A56-FAB7-46A3-A39D-9B1E39A7D3C3}"/>
              </a:ext>
            </a:extLst>
          </p:cNvPr>
          <p:cNvSpPr txBox="1"/>
          <p:nvPr/>
        </p:nvSpPr>
        <p:spPr>
          <a:xfrm>
            <a:off x="7924800" y="1600200"/>
            <a:ext cx="6858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6.5%</a:t>
            </a:r>
          </a:p>
        </p:txBody>
      </p:sp>
      <p:sp>
        <p:nvSpPr>
          <p:cNvPr id="9" name="Text Box 4">
            <a:extLst>
              <a:ext uri="{FF2B5EF4-FFF2-40B4-BE49-F238E27FC236}">
                <a16:creationId xmlns:a16="http://schemas.microsoft.com/office/drawing/2014/main" id="{99173F27-4FC0-431F-9EBC-134950F27A21}"/>
              </a:ext>
            </a:extLst>
          </p:cNvPr>
          <p:cNvSpPr txBox="1">
            <a:spLocks noChangeArrowheads="1"/>
          </p:cNvSpPr>
          <p:nvPr/>
        </p:nvSpPr>
        <p:spPr bwMode="auto">
          <a:xfrm>
            <a:off x="76200" y="609600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marL="0" marR="0" lvl="0" indent="0" algn="l" defTabSz="914400" rtl="0" eaLnBrk="0" fontAlgn="auto" latinLnBrk="0" hangingPunct="0">
              <a:lnSpc>
                <a:spcPct val="100000"/>
              </a:lnSpc>
              <a:spcBef>
                <a:spcPct val="50000"/>
              </a:spcBef>
              <a:spcAft>
                <a:spcPts val="0"/>
              </a:spcAft>
              <a:buClrTx/>
              <a:buSzTx/>
              <a:buFont typeface="Wingdings" pitchFamily="2" charset="2"/>
              <a:buNone/>
              <a:tabLst/>
              <a:defRPr/>
            </a:pPr>
            <a:r>
              <a:rPr kumimoji="0" lang="en-US" altLang="en-US" sz="11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Source: NASBO Fiscal Survey of States			</a:t>
            </a:r>
            <a:r>
              <a:rPr kumimoji="0" lang="en-US" altLang="en-US" sz="2000" b="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lang="en-US" altLang="en-US" sz="2000" b="1" dirty="0">
                <a:solidFill>
                  <a:prstClr val="black"/>
                </a:solidFill>
                <a:latin typeface="Arial Narrow" panose="020B0606020202030204" pitchFamily="34" charset="0"/>
              </a:rPr>
              <a:t>13 s</a:t>
            </a:r>
            <a:r>
              <a:rPr kumimoji="0" lang="en-US" altLang="en-US" sz="2000" b="1"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tates</a:t>
            </a:r>
            <a:r>
              <a:rPr kumimoji="0" lang="en-US" altLang="en-US" sz="2000" b="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are under 3% in 2018</a:t>
            </a:r>
            <a:endParaRPr kumimoji="0" lang="en-US" altLang="en-US" sz="2000" b="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6937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2051479" y="1812132"/>
            <a:ext cx="5111321" cy="1769268"/>
          </a:xfrm>
        </p:spPr>
        <p:txBody>
          <a:bodyPr/>
          <a:lstStyle/>
          <a:p>
            <a:r>
              <a:rPr lang="en-US" dirty="0"/>
              <a:t>FEDERAL OUTLOOK FOR STATES</a:t>
            </a:r>
          </a:p>
        </p:txBody>
      </p:sp>
    </p:spTree>
    <p:extLst>
      <p:ext uri="{BB962C8B-B14F-4D97-AF65-F5344CB8AC3E}">
        <p14:creationId xmlns:p14="http://schemas.microsoft.com/office/powerpoint/2010/main" val="164546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4"/>
          </p:nvPr>
        </p:nvSpPr>
        <p:spPr>
          <a:xfrm>
            <a:off x="1752600" y="304799"/>
            <a:ext cx="6934200" cy="830997"/>
          </a:xfrm>
        </p:spPr>
        <p:txBody>
          <a:bodyPr/>
          <a:lstStyle/>
          <a:p>
            <a:r>
              <a:rPr lang="en-US" dirty="0"/>
              <a:t>FEDERAL UNCERTAINTY FOR STATES</a:t>
            </a:r>
          </a:p>
          <a:p>
            <a:r>
              <a:rPr lang="en-US" dirty="0"/>
              <a:t>	THIS TIME LAST YEAR</a:t>
            </a:r>
          </a:p>
        </p:txBody>
      </p:sp>
      <p:sp>
        <p:nvSpPr>
          <p:cNvPr id="3" name="Rectangle 2"/>
          <p:cNvSpPr/>
          <p:nvPr/>
        </p:nvSpPr>
        <p:spPr>
          <a:xfrm>
            <a:off x="762000" y="2010965"/>
            <a:ext cx="34290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Affordable Care Act, especially Medicaid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Per capita caps, Block Grants, Expansion</a:t>
            </a:r>
          </a:p>
        </p:txBody>
      </p:sp>
      <p:sp>
        <p:nvSpPr>
          <p:cNvPr id="4" name="Rectangle 3"/>
          <p:cNvSpPr/>
          <p:nvPr/>
        </p:nvSpPr>
        <p:spPr>
          <a:xfrm>
            <a:off x="4953000" y="2010965"/>
            <a:ext cx="3429000"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Tax Policy Considerations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municipal debt, border-adjusted corporate tax, state/local tax deductibility</a:t>
            </a:r>
          </a:p>
        </p:txBody>
      </p:sp>
      <p:sp>
        <p:nvSpPr>
          <p:cNvPr id="5" name="Rectangle 4"/>
          <p:cNvSpPr/>
          <p:nvPr/>
        </p:nvSpPr>
        <p:spPr>
          <a:xfrm>
            <a:off x="781050" y="4572000"/>
            <a:ext cx="3429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a:t>
            </a:r>
          </a:p>
        </p:txBody>
      </p:sp>
      <p:sp>
        <p:nvSpPr>
          <p:cNvPr id="6" name="Rectangle 5"/>
          <p:cNvSpPr/>
          <p:nvPr/>
        </p:nvSpPr>
        <p:spPr>
          <a:xfrm>
            <a:off x="4953000" y="4419600"/>
            <a:ext cx="37338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Fiscal 2018 Budget</a:t>
            </a:r>
          </a:p>
        </p:txBody>
      </p:sp>
    </p:spTree>
    <p:extLst>
      <p:ext uri="{BB962C8B-B14F-4D97-AF65-F5344CB8AC3E}">
        <p14:creationId xmlns:p14="http://schemas.microsoft.com/office/powerpoint/2010/main" val="3960854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4"/>
          </p:nvPr>
        </p:nvSpPr>
        <p:spPr>
          <a:xfrm>
            <a:off x="1752600" y="304799"/>
            <a:ext cx="6934200" cy="830997"/>
          </a:xfrm>
        </p:spPr>
        <p:txBody>
          <a:bodyPr/>
          <a:lstStyle/>
          <a:p>
            <a:r>
              <a:rPr lang="en-US" dirty="0"/>
              <a:t>FEDERAL UNCERTAINTY FOR STATES</a:t>
            </a:r>
          </a:p>
          <a:p>
            <a:r>
              <a:rPr lang="en-US" dirty="0"/>
              <a:t>		EARLY 2018</a:t>
            </a:r>
          </a:p>
        </p:txBody>
      </p:sp>
      <p:sp>
        <p:nvSpPr>
          <p:cNvPr id="3" name="Rectangle 2"/>
          <p:cNvSpPr/>
          <p:nvPr/>
        </p:nvSpPr>
        <p:spPr>
          <a:xfrm>
            <a:off x="762000" y="2010965"/>
            <a:ext cx="34290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Affordable Care Act, especially Medicaid</a:t>
            </a:r>
            <a:r>
              <a:rPr kumimoji="0" lang="en-US" sz="18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Per capita caps, Block Grants, Expansion</a:t>
            </a:r>
          </a:p>
        </p:txBody>
      </p:sp>
      <p:sp>
        <p:nvSpPr>
          <p:cNvPr id="4" name="Rectangle 3"/>
          <p:cNvSpPr/>
          <p:nvPr/>
        </p:nvSpPr>
        <p:spPr>
          <a:xfrm>
            <a:off x="4953000" y="2010965"/>
            <a:ext cx="3429000"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Tax Policy Considerations – </a:t>
            </a:r>
            <a:r>
              <a:rPr kumimoji="0" lang="en-US" sz="18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municipal debt, border-adjusted corporate tax, state/local tax deductibility</a:t>
            </a:r>
          </a:p>
        </p:txBody>
      </p:sp>
      <p:sp>
        <p:nvSpPr>
          <p:cNvPr id="5" name="Rectangle 4"/>
          <p:cNvSpPr/>
          <p:nvPr/>
        </p:nvSpPr>
        <p:spPr>
          <a:xfrm>
            <a:off x="781050" y="4572000"/>
            <a:ext cx="34290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 – a “good” uncertainty</a:t>
            </a:r>
          </a:p>
        </p:txBody>
      </p:sp>
      <p:sp>
        <p:nvSpPr>
          <p:cNvPr id="6" name="Rectangle 5"/>
          <p:cNvSpPr/>
          <p:nvPr/>
        </p:nvSpPr>
        <p:spPr>
          <a:xfrm>
            <a:off x="4953000" y="4419600"/>
            <a:ext cx="37338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Fiscal 2018 Budget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Fiscal 2019 Budget -March 23, 2018</a:t>
            </a:r>
          </a:p>
        </p:txBody>
      </p:sp>
      <p:sp>
        <p:nvSpPr>
          <p:cNvPr id="9" name="Slide Number Placeholder 8">
            <a:extLst>
              <a:ext uri="{FF2B5EF4-FFF2-40B4-BE49-F238E27FC236}">
                <a16:creationId xmlns:a16="http://schemas.microsoft.com/office/drawing/2014/main" id="{352663B3-7803-433B-86A7-2184BDCF110D}"/>
              </a:ext>
            </a:extLst>
          </p:cNvPr>
          <p:cNvSpPr>
            <a:spLocks noGrp="1"/>
          </p:cNvSpPr>
          <p:nvPr>
            <p:ph type="sldNum" sz="quarter" idx="17"/>
          </p:nvPr>
        </p:nvSpPr>
        <p:spPr/>
        <p:txBody>
          <a:bodyPr/>
          <a:lstStyle/>
          <a:p>
            <a:pPr>
              <a:defRPr/>
            </a:pPr>
            <a:fld id="{17DDC9FF-501D-498A-AC25-068144FCD0E1}" type="slidenum">
              <a:rPr lang="en-US" altLang="en-US" smtClean="0"/>
              <a:pPr>
                <a:defRPr/>
              </a:pPr>
              <a:t>24</a:t>
            </a:fld>
            <a:endParaRPr lang="en-US" altLang="en-US"/>
          </a:p>
        </p:txBody>
      </p:sp>
    </p:spTree>
    <p:extLst>
      <p:ext uri="{BB962C8B-B14F-4D97-AF65-F5344CB8AC3E}">
        <p14:creationId xmlns:p14="http://schemas.microsoft.com/office/powerpoint/2010/main" val="104235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2051479" y="1812132"/>
            <a:ext cx="5492321" cy="2302668"/>
          </a:xfrm>
        </p:spPr>
        <p:txBody>
          <a:bodyPr/>
          <a:lstStyle/>
          <a:p>
            <a:r>
              <a:rPr lang="en-US" dirty="0"/>
              <a:t>WHAT DOES THIS MEAN?</a:t>
            </a:r>
          </a:p>
        </p:txBody>
      </p:sp>
    </p:spTree>
    <p:extLst>
      <p:ext uri="{BB962C8B-B14F-4D97-AF65-F5344CB8AC3E}">
        <p14:creationId xmlns:p14="http://schemas.microsoft.com/office/powerpoint/2010/main" val="295958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762000" y="228600"/>
            <a:ext cx="7543800" cy="505870"/>
          </a:xfrm>
        </p:spPr>
        <p:txBody>
          <a:bodyPr/>
          <a:lstStyle/>
          <a:p>
            <a:r>
              <a:rPr lang="en-US" dirty="0"/>
              <a:t>WHAT DOES THIS MEAN FOR YOU?</a:t>
            </a:r>
          </a:p>
        </p:txBody>
      </p:sp>
      <p:graphicFrame>
        <p:nvGraphicFramePr>
          <p:cNvPr id="7" name="Diagram 6"/>
          <p:cNvGraphicFramePr/>
          <p:nvPr>
            <p:extLst/>
          </p:nvPr>
        </p:nvGraphicFramePr>
        <p:xfrm>
          <a:off x="152400" y="9906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249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1675226"/>
            <a:ext cx="6398670" cy="1362075"/>
          </a:xfrm>
        </p:spPr>
        <p:txBody>
          <a:bodyPr/>
          <a:lstStyle/>
          <a:p>
            <a:r>
              <a:rPr lang="en-US" sz="5400" dirty="0"/>
              <a:t>Legislative and Regulatory Issues</a:t>
            </a:r>
          </a:p>
        </p:txBody>
      </p:sp>
      <p:sp>
        <p:nvSpPr>
          <p:cNvPr id="3" name="Slide Number Placeholder 2">
            <a:extLst>
              <a:ext uri="{FF2B5EF4-FFF2-40B4-BE49-F238E27FC236}">
                <a16:creationId xmlns:a16="http://schemas.microsoft.com/office/drawing/2014/main" id="{23DEDAEB-F604-48EF-8666-05B7EE54970A}"/>
              </a:ext>
            </a:extLst>
          </p:cNvPr>
          <p:cNvSpPr>
            <a:spLocks noGrp="1"/>
          </p:cNvSpPr>
          <p:nvPr>
            <p:ph type="sldNum" sz="quarter" idx="12"/>
          </p:nvPr>
        </p:nvSpPr>
        <p:spPr/>
        <p:txBody>
          <a:bodyPr/>
          <a:lstStyle/>
          <a:p>
            <a:pPr>
              <a:defRPr/>
            </a:pPr>
            <a:fld id="{17DDC9FF-501D-498A-AC25-068144FCD0E1}" type="slidenum">
              <a:rPr lang="en-US" altLang="en-US" smtClean="0"/>
              <a:pPr>
                <a:defRPr/>
              </a:pPr>
              <a:t>27</a:t>
            </a:fld>
            <a:endParaRPr lang="en-US" altLang="en-US"/>
          </a:p>
        </p:txBody>
      </p:sp>
    </p:spTree>
    <p:extLst>
      <p:ext uri="{BB962C8B-B14F-4D97-AF65-F5344CB8AC3E}">
        <p14:creationId xmlns:p14="http://schemas.microsoft.com/office/powerpoint/2010/main" val="2796616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6085-B086-4D10-B803-00A08499268D}"/>
              </a:ext>
            </a:extLst>
          </p:cNvPr>
          <p:cNvSpPr>
            <a:spLocks noGrp="1"/>
          </p:cNvSpPr>
          <p:nvPr>
            <p:ph type="title"/>
          </p:nvPr>
        </p:nvSpPr>
        <p:spPr/>
        <p:txBody>
          <a:bodyPr/>
          <a:lstStyle/>
          <a:p>
            <a:r>
              <a:rPr lang="en-US" dirty="0"/>
              <a:t>Key Tax Issues</a:t>
            </a:r>
          </a:p>
        </p:txBody>
      </p:sp>
      <p:sp>
        <p:nvSpPr>
          <p:cNvPr id="3" name="Content Placeholder 2">
            <a:extLst>
              <a:ext uri="{FF2B5EF4-FFF2-40B4-BE49-F238E27FC236}">
                <a16:creationId xmlns:a16="http://schemas.microsoft.com/office/drawing/2014/main" id="{A8F64712-C4A4-427D-AB32-23C44BA1AF0F}"/>
              </a:ext>
            </a:extLst>
          </p:cNvPr>
          <p:cNvSpPr>
            <a:spLocks noGrp="1"/>
          </p:cNvSpPr>
          <p:nvPr>
            <p:ph idx="1"/>
          </p:nvPr>
        </p:nvSpPr>
        <p:spPr/>
        <p:txBody>
          <a:bodyPr/>
          <a:lstStyle/>
          <a:p>
            <a:r>
              <a:rPr lang="en-US" dirty="0"/>
              <a:t>Online Sales Taxes</a:t>
            </a:r>
          </a:p>
          <a:p>
            <a:pPr lvl="1"/>
            <a:r>
              <a:rPr lang="en-US" i="1" dirty="0"/>
              <a:t>South Dakota vs. Wayfair</a:t>
            </a:r>
          </a:p>
          <a:p>
            <a:r>
              <a:rPr lang="en-US" dirty="0"/>
              <a:t>The Tax Cuts and Jobs Act of 2017 </a:t>
            </a:r>
          </a:p>
          <a:p>
            <a:pPr lvl="1"/>
            <a:r>
              <a:rPr lang="en-US" dirty="0"/>
              <a:t>P.L. 115-97</a:t>
            </a:r>
          </a:p>
          <a:p>
            <a:pPr lvl="1"/>
            <a:r>
              <a:rPr lang="en-US" dirty="0"/>
              <a:t>Signed into law December 22, 2017</a:t>
            </a:r>
          </a:p>
          <a:p>
            <a:pPr lvl="1"/>
            <a:r>
              <a:rPr lang="en-US" dirty="0"/>
              <a:t>Most significant changes to the IRC in 30 years</a:t>
            </a:r>
          </a:p>
          <a:p>
            <a:pPr lvl="1"/>
            <a:r>
              <a:rPr lang="en-US" dirty="0"/>
              <a:t>Several key impacts on S&amp;L governments</a:t>
            </a:r>
          </a:p>
        </p:txBody>
      </p:sp>
      <p:sp>
        <p:nvSpPr>
          <p:cNvPr id="4" name="Slide Number Placeholder 3">
            <a:extLst>
              <a:ext uri="{FF2B5EF4-FFF2-40B4-BE49-F238E27FC236}">
                <a16:creationId xmlns:a16="http://schemas.microsoft.com/office/drawing/2014/main" id="{1F17145C-D39D-480C-94F9-304D4F4F7727}"/>
              </a:ext>
            </a:extLst>
          </p:cNvPr>
          <p:cNvSpPr>
            <a:spLocks noGrp="1"/>
          </p:cNvSpPr>
          <p:nvPr>
            <p:ph type="sldNum" sz="quarter" idx="12"/>
          </p:nvPr>
        </p:nvSpPr>
        <p:spPr/>
        <p:txBody>
          <a:bodyPr/>
          <a:lstStyle/>
          <a:p>
            <a:pPr>
              <a:defRPr/>
            </a:pPr>
            <a:fld id="{EB978695-5D62-4C5B-8F00-A6CACDA5341B}" type="slidenum">
              <a:rPr lang="en-US" altLang="en-US" smtClean="0"/>
              <a:pPr>
                <a:defRPr/>
              </a:pPr>
              <a:t>28</a:t>
            </a:fld>
            <a:endParaRPr lang="en-US" altLang="en-US"/>
          </a:p>
        </p:txBody>
      </p:sp>
    </p:spTree>
    <p:extLst>
      <p:ext uri="{BB962C8B-B14F-4D97-AF65-F5344CB8AC3E}">
        <p14:creationId xmlns:p14="http://schemas.microsoft.com/office/powerpoint/2010/main" val="87491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885B-67BE-4205-90FC-30E28129E51A}"/>
              </a:ext>
            </a:extLst>
          </p:cNvPr>
          <p:cNvSpPr>
            <a:spLocks noGrp="1"/>
          </p:cNvSpPr>
          <p:nvPr>
            <p:ph type="title"/>
          </p:nvPr>
        </p:nvSpPr>
        <p:spPr/>
        <p:txBody>
          <a:bodyPr/>
          <a:lstStyle/>
          <a:p>
            <a:r>
              <a:rPr lang="en-US" i="1" dirty="0"/>
              <a:t>South Dakota v. Wayfair</a:t>
            </a:r>
          </a:p>
        </p:txBody>
      </p:sp>
      <p:sp>
        <p:nvSpPr>
          <p:cNvPr id="3" name="Content Placeholder 2">
            <a:extLst>
              <a:ext uri="{FF2B5EF4-FFF2-40B4-BE49-F238E27FC236}">
                <a16:creationId xmlns:a16="http://schemas.microsoft.com/office/drawing/2014/main" id="{D7F0A4AF-4025-4813-BD33-0ACFD487394B}"/>
              </a:ext>
            </a:extLst>
          </p:cNvPr>
          <p:cNvSpPr>
            <a:spLocks noGrp="1"/>
          </p:cNvSpPr>
          <p:nvPr>
            <p:ph idx="1"/>
          </p:nvPr>
        </p:nvSpPr>
        <p:spPr/>
        <p:txBody>
          <a:bodyPr>
            <a:normAutofit fontScale="77500" lnSpcReduction="20000"/>
          </a:bodyPr>
          <a:lstStyle/>
          <a:p>
            <a:r>
              <a:rPr lang="en-US" dirty="0"/>
              <a:t>U.S. Supreme Court </a:t>
            </a:r>
            <a:r>
              <a:rPr lang="en-US" b="1" dirty="0"/>
              <a:t>overturned</a:t>
            </a:r>
            <a:r>
              <a:rPr lang="en-US" dirty="0"/>
              <a:t> 1992 </a:t>
            </a:r>
            <a:r>
              <a:rPr lang="en-US" i="1" dirty="0"/>
              <a:t>Quill v. North Dakota </a:t>
            </a:r>
            <a:r>
              <a:rPr lang="en-US" dirty="0"/>
              <a:t>on June 21, 2018</a:t>
            </a:r>
          </a:p>
          <a:p>
            <a:pPr lvl="1"/>
            <a:r>
              <a:rPr lang="en-US" dirty="0"/>
              <a:t>Allows state and local governments to require retailers with no in-state presence to collect sales taxes</a:t>
            </a:r>
          </a:p>
          <a:p>
            <a:pPr lvl="1"/>
            <a:r>
              <a:rPr lang="en-US" dirty="0"/>
              <a:t>Physical presence in state no longer needed</a:t>
            </a:r>
          </a:p>
          <a:p>
            <a:r>
              <a:rPr lang="en-US" dirty="0"/>
              <a:t>Impact:</a:t>
            </a:r>
          </a:p>
          <a:p>
            <a:pPr lvl="1"/>
            <a:r>
              <a:rPr lang="en-US" dirty="0"/>
              <a:t>GAO </a:t>
            </a:r>
            <a:r>
              <a:rPr lang="en-US" dirty="0">
                <a:hlinkClick r:id="rId3"/>
              </a:rPr>
              <a:t>report</a:t>
            </a:r>
            <a:r>
              <a:rPr lang="en-US" dirty="0"/>
              <a:t> (December 2017) estimates that states lost $8 billion to $13 billion in sales tax revenue in 2017 which is a 2 to 4% increase</a:t>
            </a:r>
          </a:p>
          <a:p>
            <a:pPr lvl="1"/>
            <a:r>
              <a:rPr lang="en-US" dirty="0"/>
              <a:t>eCommerce sales in 2005 were $87 billion compared to $225.5 billion in 2012 (Dept. of Commerce)</a:t>
            </a:r>
          </a:p>
          <a:p>
            <a:pPr lvl="2"/>
            <a:r>
              <a:rPr lang="en-US" dirty="0"/>
              <a:t>Estimated to be $462 billion in 2018</a:t>
            </a:r>
          </a:p>
          <a:p>
            <a:pPr lvl="1"/>
            <a:endParaRPr lang="en-US" dirty="0"/>
          </a:p>
        </p:txBody>
      </p:sp>
      <p:sp>
        <p:nvSpPr>
          <p:cNvPr id="4" name="Slide Number Placeholder 3">
            <a:extLst>
              <a:ext uri="{FF2B5EF4-FFF2-40B4-BE49-F238E27FC236}">
                <a16:creationId xmlns:a16="http://schemas.microsoft.com/office/drawing/2014/main" id="{BC507E78-E40B-488F-A28C-954336A11151}"/>
              </a:ext>
            </a:extLst>
          </p:cNvPr>
          <p:cNvSpPr>
            <a:spLocks noGrp="1"/>
          </p:cNvSpPr>
          <p:nvPr>
            <p:ph type="sldNum" sz="quarter" idx="12"/>
          </p:nvPr>
        </p:nvSpPr>
        <p:spPr/>
        <p:txBody>
          <a:bodyPr/>
          <a:lstStyle/>
          <a:p>
            <a:pPr>
              <a:defRPr/>
            </a:pPr>
            <a:fld id="{EB978695-5D62-4C5B-8F00-A6CACDA5341B}" type="slidenum">
              <a:rPr lang="en-US" altLang="en-US" smtClean="0"/>
              <a:pPr>
                <a:defRPr/>
              </a:pPr>
              <a:t>29</a:t>
            </a:fld>
            <a:endParaRPr lang="en-US" altLang="en-US"/>
          </a:p>
        </p:txBody>
      </p:sp>
    </p:spTree>
    <p:extLst>
      <p:ext uri="{BB962C8B-B14F-4D97-AF65-F5344CB8AC3E}">
        <p14:creationId xmlns:p14="http://schemas.microsoft.com/office/powerpoint/2010/main" val="120040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1091F8-6F3B-4280-812D-FAC56C2E33B4}"/>
              </a:ext>
            </a:extLst>
          </p:cNvPr>
          <p:cNvSpPr>
            <a:spLocks noGrp="1"/>
          </p:cNvSpPr>
          <p:nvPr>
            <p:ph type="title"/>
          </p:nvPr>
        </p:nvSpPr>
        <p:spPr>
          <a:xfrm>
            <a:off x="628650" y="2340430"/>
            <a:ext cx="3184071" cy="2206364"/>
          </a:xfrm>
        </p:spPr>
        <p:txBody>
          <a:bodyPr vert="horz" lIns="91440" tIns="45720" rIns="91440" bIns="45720" rtlCol="0">
            <a:normAutofit/>
          </a:bodyPr>
          <a:lstStyle/>
          <a:p>
            <a:pPr defTabSz="914400" eaLnBrk="1" hangingPunct="1"/>
            <a:r>
              <a:rPr lang="en-US" dirty="0">
                <a:ea typeface="+mj-ea"/>
              </a:rPr>
              <a:t>Do You Ever Feel Like This?</a:t>
            </a:r>
          </a:p>
        </p:txBody>
      </p:sp>
      <p:sp>
        <p:nvSpPr>
          <p:cNvPr id="17"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4" name="Slide Number Placeholder 3">
            <a:extLst>
              <a:ext uri="{FF2B5EF4-FFF2-40B4-BE49-F238E27FC236}">
                <a16:creationId xmlns:a16="http://schemas.microsoft.com/office/drawing/2014/main" id="{8A4C920F-B30A-4D27-9DAB-571FA7320C58}"/>
              </a:ext>
            </a:extLst>
          </p:cNvPr>
          <p:cNvSpPr>
            <a:spLocks noGrp="1"/>
          </p:cNvSpPr>
          <p:nvPr>
            <p:ph type="sldNum" sz="quarter" idx="12"/>
          </p:nvPr>
        </p:nvSpPr>
        <p:spPr>
          <a:xfrm>
            <a:off x="6493212" y="6356350"/>
            <a:ext cx="2022138" cy="365125"/>
          </a:xfrm>
        </p:spPr>
        <p:txBody>
          <a:bodyPr vert="horz" lIns="91440" tIns="45720" rIns="91440" bIns="45720" rtlCol="0">
            <a:normAutofit/>
          </a:bodyPr>
          <a:lstStyle/>
          <a:p>
            <a:pPr defTabSz="914400" fontAlgn="auto">
              <a:spcBef>
                <a:spcPts val="0"/>
              </a:spcBef>
              <a:spcAft>
                <a:spcPts val="600"/>
              </a:spcAft>
              <a:defRPr/>
            </a:pPr>
            <a:fld id="{17DDC9FF-501D-498A-AC25-068144FCD0E1}" type="slidenum">
              <a:rPr lang="en-US" altLang="en-US" smtClean="0">
                <a:solidFill>
                  <a:srgbClr val="FFFFFF"/>
                </a:solidFill>
                <a:latin typeface="Calibri" panose="020F0502020204030204"/>
                <a:ea typeface="+mn-ea"/>
              </a:rPr>
              <a:pPr defTabSz="914400" fontAlgn="auto">
                <a:spcBef>
                  <a:spcPts val="0"/>
                </a:spcBef>
                <a:spcAft>
                  <a:spcPts val="600"/>
                </a:spcAft>
                <a:defRPr/>
              </a:pPr>
              <a:t>3</a:t>
            </a:fld>
            <a:endParaRPr lang="en-US" altLang="en-US">
              <a:solidFill>
                <a:srgbClr val="FFFFFF"/>
              </a:solidFill>
              <a:latin typeface="Calibri" panose="020F0502020204030204"/>
              <a:ea typeface="+mn-ea"/>
            </a:endParaRPr>
          </a:p>
        </p:txBody>
      </p:sp>
      <p:pic>
        <p:nvPicPr>
          <p:cNvPr id="10" name="Picture 9">
            <a:extLst>
              <a:ext uri="{FF2B5EF4-FFF2-40B4-BE49-F238E27FC236}">
                <a16:creationId xmlns:a16="http://schemas.microsoft.com/office/drawing/2014/main" id="{2316780F-6574-412F-A2A8-EECA1F3B2249}"/>
              </a:ext>
            </a:extLst>
          </p:cNvPr>
          <p:cNvPicPr>
            <a:picLocks noChangeAspect="1"/>
          </p:cNvPicPr>
          <p:nvPr/>
        </p:nvPicPr>
        <p:blipFill>
          <a:blip r:embed="rId3"/>
          <a:stretch>
            <a:fillRect/>
          </a:stretch>
        </p:blipFill>
        <p:spPr>
          <a:xfrm>
            <a:off x="4894749" y="738130"/>
            <a:ext cx="3191632" cy="3498520"/>
          </a:xfrm>
          <a:prstGeom prst="rect">
            <a:avLst/>
          </a:prstGeom>
        </p:spPr>
      </p:pic>
    </p:spTree>
    <p:extLst>
      <p:ext uri="{BB962C8B-B14F-4D97-AF65-F5344CB8AC3E}">
        <p14:creationId xmlns:p14="http://schemas.microsoft.com/office/powerpoint/2010/main" val="3351384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885B-67BE-4205-90FC-30E28129E51A}"/>
              </a:ext>
            </a:extLst>
          </p:cNvPr>
          <p:cNvSpPr>
            <a:spLocks noGrp="1"/>
          </p:cNvSpPr>
          <p:nvPr>
            <p:ph type="title"/>
          </p:nvPr>
        </p:nvSpPr>
        <p:spPr/>
        <p:txBody>
          <a:bodyPr/>
          <a:lstStyle/>
          <a:p>
            <a:r>
              <a:rPr lang="en-US" i="1" dirty="0"/>
              <a:t>South Dakota v. Wayfair</a:t>
            </a:r>
          </a:p>
        </p:txBody>
      </p:sp>
      <p:sp>
        <p:nvSpPr>
          <p:cNvPr id="3" name="Content Placeholder 2">
            <a:extLst>
              <a:ext uri="{FF2B5EF4-FFF2-40B4-BE49-F238E27FC236}">
                <a16:creationId xmlns:a16="http://schemas.microsoft.com/office/drawing/2014/main" id="{D7F0A4AF-4025-4813-BD33-0ACFD487394B}"/>
              </a:ext>
            </a:extLst>
          </p:cNvPr>
          <p:cNvSpPr>
            <a:spLocks noGrp="1"/>
          </p:cNvSpPr>
          <p:nvPr>
            <p:ph idx="1"/>
          </p:nvPr>
        </p:nvSpPr>
        <p:spPr/>
        <p:txBody>
          <a:bodyPr>
            <a:normAutofit fontScale="77500" lnSpcReduction="20000"/>
          </a:bodyPr>
          <a:lstStyle/>
          <a:p>
            <a:r>
              <a:rPr lang="en-US" dirty="0"/>
              <a:t>What’s next?</a:t>
            </a:r>
          </a:p>
          <a:p>
            <a:pPr lvl="1"/>
            <a:r>
              <a:rPr lang="en-US" dirty="0"/>
              <a:t>States will need to get businesses to register under their systems and release rules and technical guidance</a:t>
            </a:r>
          </a:p>
          <a:p>
            <a:pPr lvl="2"/>
            <a:r>
              <a:rPr lang="en-US" dirty="0"/>
              <a:t>14 states are collecting effective October 1, 2018</a:t>
            </a:r>
          </a:p>
          <a:p>
            <a:pPr lvl="2"/>
            <a:r>
              <a:rPr lang="en-US" dirty="0"/>
              <a:t>Another wave of states is expected on January 1, 2019</a:t>
            </a:r>
          </a:p>
          <a:p>
            <a:pPr lvl="1"/>
            <a:r>
              <a:rPr lang="en-US" dirty="0"/>
              <a:t>Possible legislation</a:t>
            </a:r>
          </a:p>
          <a:p>
            <a:pPr lvl="2"/>
            <a:r>
              <a:rPr lang="en-US" dirty="0">
                <a:hlinkClick r:id="rId3"/>
              </a:rPr>
              <a:t>The Remote Transactions Parity Act </a:t>
            </a:r>
            <a:r>
              <a:rPr lang="en-US" dirty="0"/>
              <a:t>(HR 2193)</a:t>
            </a:r>
          </a:p>
          <a:p>
            <a:pPr lvl="2"/>
            <a:r>
              <a:rPr lang="en-US" dirty="0">
                <a:hlinkClick r:id="rId3"/>
              </a:rPr>
              <a:t>Marketplace Fairness Act </a:t>
            </a:r>
            <a:r>
              <a:rPr lang="en-US" dirty="0"/>
              <a:t>(S. 976)</a:t>
            </a:r>
          </a:p>
          <a:p>
            <a:pPr lvl="3"/>
            <a:r>
              <a:rPr lang="en-US" dirty="0"/>
              <a:t>Introduced April 27, 2017 but stalled</a:t>
            </a:r>
          </a:p>
          <a:p>
            <a:pPr lvl="2"/>
            <a:r>
              <a:rPr lang="en-US" dirty="0"/>
              <a:t>Stop Taxing Our Potential (STOP) Act of 2018 (S. 1320)</a:t>
            </a:r>
          </a:p>
          <a:p>
            <a:pPr lvl="3"/>
            <a:r>
              <a:rPr lang="en-US" dirty="0"/>
              <a:t>Introduced on June 28, 2018</a:t>
            </a:r>
          </a:p>
          <a:p>
            <a:pPr lvl="2"/>
            <a:r>
              <a:rPr lang="en-US" dirty="0"/>
              <a:t>Some prefer a legislative solution for consistency</a:t>
            </a:r>
          </a:p>
          <a:p>
            <a:endParaRPr lang="en-US" dirty="0"/>
          </a:p>
          <a:p>
            <a:pPr lvl="1"/>
            <a:endParaRPr lang="en-US" dirty="0"/>
          </a:p>
        </p:txBody>
      </p:sp>
      <p:sp>
        <p:nvSpPr>
          <p:cNvPr id="4" name="Slide Number Placeholder 3">
            <a:extLst>
              <a:ext uri="{FF2B5EF4-FFF2-40B4-BE49-F238E27FC236}">
                <a16:creationId xmlns:a16="http://schemas.microsoft.com/office/drawing/2014/main" id="{BC507E78-E40B-488F-A28C-954336A11151}"/>
              </a:ext>
            </a:extLst>
          </p:cNvPr>
          <p:cNvSpPr>
            <a:spLocks noGrp="1"/>
          </p:cNvSpPr>
          <p:nvPr>
            <p:ph type="sldNum" sz="quarter" idx="12"/>
          </p:nvPr>
        </p:nvSpPr>
        <p:spPr/>
        <p:txBody>
          <a:bodyPr/>
          <a:lstStyle/>
          <a:p>
            <a:pPr>
              <a:defRPr/>
            </a:pPr>
            <a:fld id="{EB978695-5D62-4C5B-8F00-A6CACDA5341B}" type="slidenum">
              <a:rPr lang="en-US" altLang="en-US" smtClean="0"/>
              <a:pPr>
                <a:defRPr/>
              </a:pPr>
              <a:t>30</a:t>
            </a:fld>
            <a:endParaRPr lang="en-US" altLang="en-US"/>
          </a:p>
        </p:txBody>
      </p:sp>
    </p:spTree>
    <p:extLst>
      <p:ext uri="{BB962C8B-B14F-4D97-AF65-F5344CB8AC3E}">
        <p14:creationId xmlns:p14="http://schemas.microsoft.com/office/powerpoint/2010/main" val="3414350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3C61-8859-49D6-B395-A1A1BA81655E}"/>
              </a:ext>
            </a:extLst>
          </p:cNvPr>
          <p:cNvSpPr>
            <a:spLocks noGrp="1"/>
          </p:cNvSpPr>
          <p:nvPr>
            <p:ph type="title"/>
          </p:nvPr>
        </p:nvSpPr>
        <p:spPr/>
        <p:txBody>
          <a:bodyPr/>
          <a:lstStyle/>
          <a:p>
            <a:r>
              <a:rPr lang="en-US" dirty="0"/>
              <a:t>Tax Cuts and Jobs Act of 2017</a:t>
            </a:r>
          </a:p>
        </p:txBody>
      </p:sp>
      <p:sp>
        <p:nvSpPr>
          <p:cNvPr id="3" name="Content Placeholder 2">
            <a:extLst>
              <a:ext uri="{FF2B5EF4-FFF2-40B4-BE49-F238E27FC236}">
                <a16:creationId xmlns:a16="http://schemas.microsoft.com/office/drawing/2014/main" id="{4446B1B7-CFB2-403A-BB81-CE9D3B3B675D}"/>
              </a:ext>
            </a:extLst>
          </p:cNvPr>
          <p:cNvSpPr>
            <a:spLocks noGrp="1"/>
          </p:cNvSpPr>
          <p:nvPr>
            <p:ph idx="1"/>
          </p:nvPr>
        </p:nvSpPr>
        <p:spPr/>
        <p:txBody>
          <a:bodyPr/>
          <a:lstStyle/>
          <a:p>
            <a:r>
              <a:rPr lang="en-US" dirty="0"/>
              <a:t>Potential impacts – S&amp;L governments:</a:t>
            </a:r>
          </a:p>
          <a:p>
            <a:pPr lvl="1"/>
            <a:r>
              <a:rPr lang="en-US" dirty="0"/>
              <a:t>Will depend on how each state </a:t>
            </a:r>
            <a:r>
              <a:rPr lang="en-US" b="1" dirty="0"/>
              <a:t>conforms</a:t>
            </a:r>
            <a:r>
              <a:rPr lang="en-US" dirty="0"/>
              <a:t> to the new IRC. For example,</a:t>
            </a:r>
          </a:p>
          <a:p>
            <a:pPr lvl="2"/>
            <a:r>
              <a:rPr lang="en-US" dirty="0"/>
              <a:t>20 states are automatic, 19 states pick specific date</a:t>
            </a:r>
          </a:p>
          <a:p>
            <a:pPr lvl="2"/>
            <a:r>
              <a:rPr lang="en-US" dirty="0"/>
              <a:t>30 tie to AGI, 6 to taxable income</a:t>
            </a:r>
          </a:p>
          <a:p>
            <a:pPr lvl="2"/>
            <a:r>
              <a:rPr lang="en-US" dirty="0"/>
              <a:t>24 tie to either the number of exemptions or the $</a:t>
            </a:r>
          </a:p>
          <a:p>
            <a:pPr lvl="2"/>
            <a:r>
              <a:rPr lang="en-US" dirty="0"/>
              <a:t>10 require same deduction on state return as on Fed</a:t>
            </a:r>
          </a:p>
          <a:p>
            <a:pPr lvl="2"/>
            <a:r>
              <a:rPr lang="en-US" dirty="0"/>
              <a:t>6 states tie to new pass-through deduction</a:t>
            </a:r>
          </a:p>
          <a:p>
            <a:pPr lvl="2"/>
            <a:endParaRPr lang="en-US" dirty="0"/>
          </a:p>
          <a:p>
            <a:pPr lvl="2"/>
            <a:endParaRPr lang="en-US" dirty="0"/>
          </a:p>
          <a:p>
            <a:pPr lvl="1"/>
            <a:endParaRPr lang="en-US" dirty="0"/>
          </a:p>
        </p:txBody>
      </p:sp>
      <p:sp>
        <p:nvSpPr>
          <p:cNvPr id="4" name="Slide Number Placeholder 3">
            <a:extLst>
              <a:ext uri="{FF2B5EF4-FFF2-40B4-BE49-F238E27FC236}">
                <a16:creationId xmlns:a16="http://schemas.microsoft.com/office/drawing/2014/main" id="{A147EBAA-9EFF-49B2-B734-915B3B438796}"/>
              </a:ext>
            </a:extLst>
          </p:cNvPr>
          <p:cNvSpPr>
            <a:spLocks noGrp="1"/>
          </p:cNvSpPr>
          <p:nvPr>
            <p:ph type="sldNum" sz="quarter" idx="12"/>
          </p:nvPr>
        </p:nvSpPr>
        <p:spPr/>
        <p:txBody>
          <a:bodyPr/>
          <a:lstStyle/>
          <a:p>
            <a:pPr>
              <a:defRPr/>
            </a:pPr>
            <a:fld id="{EB978695-5D62-4C5B-8F00-A6CACDA5341B}" type="slidenum">
              <a:rPr lang="en-US" altLang="en-US" smtClean="0"/>
              <a:pPr>
                <a:defRPr/>
              </a:pPr>
              <a:t>31</a:t>
            </a:fld>
            <a:endParaRPr lang="en-US" altLang="en-US"/>
          </a:p>
        </p:txBody>
      </p:sp>
    </p:spTree>
    <p:extLst>
      <p:ext uri="{BB962C8B-B14F-4D97-AF65-F5344CB8AC3E}">
        <p14:creationId xmlns:p14="http://schemas.microsoft.com/office/powerpoint/2010/main" val="82043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3C61-8859-49D6-B395-A1A1BA81655E}"/>
              </a:ext>
            </a:extLst>
          </p:cNvPr>
          <p:cNvSpPr>
            <a:spLocks noGrp="1"/>
          </p:cNvSpPr>
          <p:nvPr>
            <p:ph type="title"/>
          </p:nvPr>
        </p:nvSpPr>
        <p:spPr/>
        <p:txBody>
          <a:bodyPr/>
          <a:lstStyle/>
          <a:p>
            <a:r>
              <a:rPr lang="en-US" dirty="0"/>
              <a:t>Tax Cuts and Jobs Act of 2017</a:t>
            </a:r>
          </a:p>
        </p:txBody>
      </p:sp>
      <p:sp>
        <p:nvSpPr>
          <p:cNvPr id="3" name="Content Placeholder 2">
            <a:extLst>
              <a:ext uri="{FF2B5EF4-FFF2-40B4-BE49-F238E27FC236}">
                <a16:creationId xmlns:a16="http://schemas.microsoft.com/office/drawing/2014/main" id="{4446B1B7-CFB2-403A-BB81-CE9D3B3B675D}"/>
              </a:ext>
            </a:extLst>
          </p:cNvPr>
          <p:cNvSpPr>
            <a:spLocks noGrp="1"/>
          </p:cNvSpPr>
          <p:nvPr>
            <p:ph idx="1"/>
          </p:nvPr>
        </p:nvSpPr>
        <p:spPr/>
        <p:txBody>
          <a:bodyPr>
            <a:normAutofit fontScale="92500" lnSpcReduction="20000"/>
          </a:bodyPr>
          <a:lstStyle/>
          <a:p>
            <a:r>
              <a:rPr lang="en-US" dirty="0"/>
              <a:t>What are states going to do?</a:t>
            </a:r>
          </a:p>
          <a:p>
            <a:pPr lvl="1"/>
            <a:r>
              <a:rPr lang="en-US" dirty="0"/>
              <a:t>Will automatic states change to fixed date?</a:t>
            </a:r>
          </a:p>
          <a:p>
            <a:pPr lvl="1"/>
            <a:r>
              <a:rPr lang="en-US" dirty="0"/>
              <a:t>Many are looking to avoid inadvertent tax increases</a:t>
            </a:r>
          </a:p>
          <a:p>
            <a:pPr lvl="1"/>
            <a:r>
              <a:rPr lang="en-US" dirty="0"/>
              <a:t>Break tie to number of federal personal exemptions – MI, MD, NE, NY</a:t>
            </a:r>
          </a:p>
          <a:p>
            <a:pPr lvl="1"/>
            <a:r>
              <a:rPr lang="en-US" dirty="0"/>
              <a:t>Relax mandatory use of matching federal return’s choice of itemized or standard deduction </a:t>
            </a:r>
          </a:p>
          <a:p>
            <a:pPr lvl="1"/>
            <a:r>
              <a:rPr lang="en-US" dirty="0"/>
              <a:t>Less conformity without increasing complexity</a:t>
            </a:r>
          </a:p>
          <a:p>
            <a:pPr lvl="1"/>
            <a:endParaRPr lang="en-US" dirty="0"/>
          </a:p>
          <a:p>
            <a:pPr lvl="2"/>
            <a:endParaRPr lang="en-US" dirty="0"/>
          </a:p>
          <a:p>
            <a:pPr lvl="1"/>
            <a:endParaRPr lang="en-US" dirty="0"/>
          </a:p>
        </p:txBody>
      </p:sp>
      <p:sp>
        <p:nvSpPr>
          <p:cNvPr id="4" name="Slide Number Placeholder 3">
            <a:extLst>
              <a:ext uri="{FF2B5EF4-FFF2-40B4-BE49-F238E27FC236}">
                <a16:creationId xmlns:a16="http://schemas.microsoft.com/office/drawing/2014/main" id="{A147EBAA-9EFF-49B2-B734-915B3B438796}"/>
              </a:ext>
            </a:extLst>
          </p:cNvPr>
          <p:cNvSpPr>
            <a:spLocks noGrp="1"/>
          </p:cNvSpPr>
          <p:nvPr>
            <p:ph type="sldNum" sz="quarter" idx="12"/>
          </p:nvPr>
        </p:nvSpPr>
        <p:spPr/>
        <p:txBody>
          <a:bodyPr/>
          <a:lstStyle/>
          <a:p>
            <a:pPr>
              <a:defRPr/>
            </a:pPr>
            <a:fld id="{EB978695-5D62-4C5B-8F00-A6CACDA5341B}" type="slidenum">
              <a:rPr lang="en-US" altLang="en-US" smtClean="0"/>
              <a:pPr>
                <a:defRPr/>
              </a:pPr>
              <a:t>32</a:t>
            </a:fld>
            <a:endParaRPr lang="en-US" altLang="en-US"/>
          </a:p>
        </p:txBody>
      </p:sp>
    </p:spTree>
    <p:extLst>
      <p:ext uri="{BB962C8B-B14F-4D97-AF65-F5344CB8AC3E}">
        <p14:creationId xmlns:p14="http://schemas.microsoft.com/office/powerpoint/2010/main" val="2304858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3C61-8859-49D6-B395-A1A1BA81655E}"/>
              </a:ext>
            </a:extLst>
          </p:cNvPr>
          <p:cNvSpPr>
            <a:spLocks noGrp="1"/>
          </p:cNvSpPr>
          <p:nvPr>
            <p:ph type="title"/>
          </p:nvPr>
        </p:nvSpPr>
        <p:spPr/>
        <p:txBody>
          <a:bodyPr/>
          <a:lstStyle/>
          <a:p>
            <a:r>
              <a:rPr lang="en-US" dirty="0"/>
              <a:t>Tax Cuts and Jobs Act of 2017</a:t>
            </a:r>
          </a:p>
        </p:txBody>
      </p:sp>
      <p:sp>
        <p:nvSpPr>
          <p:cNvPr id="3" name="Content Placeholder 2">
            <a:extLst>
              <a:ext uri="{FF2B5EF4-FFF2-40B4-BE49-F238E27FC236}">
                <a16:creationId xmlns:a16="http://schemas.microsoft.com/office/drawing/2014/main" id="{4446B1B7-CFB2-403A-BB81-CE9D3B3B675D}"/>
              </a:ext>
            </a:extLst>
          </p:cNvPr>
          <p:cNvSpPr>
            <a:spLocks noGrp="1"/>
          </p:cNvSpPr>
          <p:nvPr>
            <p:ph idx="1"/>
          </p:nvPr>
        </p:nvSpPr>
        <p:spPr/>
        <p:txBody>
          <a:bodyPr>
            <a:normAutofit/>
          </a:bodyPr>
          <a:lstStyle/>
          <a:p>
            <a:r>
              <a:rPr lang="en-US" dirty="0"/>
              <a:t>What did states do in 2018 sessions?</a:t>
            </a:r>
          </a:p>
          <a:p>
            <a:pPr lvl="1">
              <a:spcBef>
                <a:spcPts val="0"/>
              </a:spcBef>
              <a:spcAft>
                <a:spcPts val="600"/>
              </a:spcAft>
              <a:defRPr/>
            </a:pPr>
            <a:r>
              <a:rPr lang="en-US" sz="2000" b="1" dirty="0"/>
              <a:t>28 states took some actions:</a:t>
            </a:r>
          </a:p>
          <a:p>
            <a:pPr marL="1028700" lvl="1">
              <a:spcBef>
                <a:spcPts val="0"/>
              </a:spcBef>
              <a:spcAft>
                <a:spcPts val="600"/>
              </a:spcAft>
              <a:buFont typeface="Arial" panose="020B0604020202020204" pitchFamily="34" charset="0"/>
              <a:buChar char="•"/>
              <a:defRPr/>
            </a:pPr>
            <a:r>
              <a:rPr lang="en-US" sz="2000" dirty="0"/>
              <a:t>AZ, AR, CT, FL, GA, HI, ID, IL, IN, IA, KY, MD, MI, MO, NE, NY, NC, NJ, OH, OK, OR, SD, TN, UT, VA, VT, WV, WI</a:t>
            </a:r>
          </a:p>
          <a:p>
            <a:pPr lvl="1">
              <a:spcBef>
                <a:spcPts val="0"/>
              </a:spcBef>
              <a:spcAft>
                <a:spcPts val="600"/>
              </a:spcAft>
              <a:defRPr/>
            </a:pPr>
            <a:r>
              <a:rPr lang="en-US" sz="2000" b="1" dirty="0"/>
              <a:t>16 states did not or haven’t yet:</a:t>
            </a:r>
          </a:p>
          <a:p>
            <a:pPr marL="1028700" lvl="1">
              <a:spcBef>
                <a:spcPts val="0"/>
              </a:spcBef>
              <a:spcAft>
                <a:spcPts val="600"/>
              </a:spcAft>
              <a:buFont typeface="Arial" panose="020B0604020202020204" pitchFamily="34" charset="0"/>
              <a:buChar char="•"/>
              <a:defRPr/>
            </a:pPr>
            <a:r>
              <a:rPr lang="en-US" sz="2000" dirty="0"/>
              <a:t>AL, CA, CO, DE, KS, LA, MA, ME, MN, MS, MT, NM, ND, PA, RI, SC</a:t>
            </a:r>
          </a:p>
          <a:p>
            <a:pPr marL="1028700" lvl="1">
              <a:spcBef>
                <a:spcPts val="0"/>
              </a:spcBef>
              <a:spcAft>
                <a:spcPts val="600"/>
              </a:spcAft>
              <a:buFont typeface="Arial" panose="020B0604020202020204" pitchFamily="34" charset="0"/>
              <a:buChar char="•"/>
              <a:defRPr/>
            </a:pPr>
            <a:r>
              <a:rPr lang="en-US" sz="2000" dirty="0"/>
              <a:t>KS-tie vote in House, MN-Gov vetoed, ME-special session, MT, ND-no session</a:t>
            </a:r>
          </a:p>
          <a:p>
            <a:pPr lvl="1">
              <a:spcBef>
                <a:spcPts val="0"/>
              </a:spcBef>
              <a:spcAft>
                <a:spcPts val="600"/>
              </a:spcAft>
              <a:defRPr/>
            </a:pPr>
            <a:r>
              <a:rPr lang="en-US" sz="2000" b="1" dirty="0"/>
              <a:t>6 states = NA: </a:t>
            </a:r>
            <a:r>
              <a:rPr lang="en-US" sz="1600" dirty="0"/>
              <a:t>AK, NH, NV, TX, WA, WY</a:t>
            </a:r>
            <a:endParaRPr lang="en-US" sz="1200" dirty="0"/>
          </a:p>
          <a:p>
            <a:pPr lvl="2"/>
            <a:endParaRPr lang="en-US" dirty="0"/>
          </a:p>
          <a:p>
            <a:pPr lvl="1"/>
            <a:endParaRPr lang="en-US" dirty="0"/>
          </a:p>
        </p:txBody>
      </p:sp>
      <p:sp>
        <p:nvSpPr>
          <p:cNvPr id="4" name="Slide Number Placeholder 3">
            <a:extLst>
              <a:ext uri="{FF2B5EF4-FFF2-40B4-BE49-F238E27FC236}">
                <a16:creationId xmlns:a16="http://schemas.microsoft.com/office/drawing/2014/main" id="{A147EBAA-9EFF-49B2-B734-915B3B438796}"/>
              </a:ext>
            </a:extLst>
          </p:cNvPr>
          <p:cNvSpPr>
            <a:spLocks noGrp="1"/>
          </p:cNvSpPr>
          <p:nvPr>
            <p:ph type="sldNum" sz="quarter" idx="12"/>
          </p:nvPr>
        </p:nvSpPr>
        <p:spPr/>
        <p:txBody>
          <a:bodyPr/>
          <a:lstStyle/>
          <a:p>
            <a:pPr>
              <a:defRPr/>
            </a:pPr>
            <a:fld id="{EB978695-5D62-4C5B-8F00-A6CACDA5341B}" type="slidenum">
              <a:rPr lang="en-US" altLang="en-US" smtClean="0"/>
              <a:pPr>
                <a:defRPr/>
              </a:pPr>
              <a:t>33</a:t>
            </a:fld>
            <a:endParaRPr lang="en-US" altLang="en-US"/>
          </a:p>
        </p:txBody>
      </p:sp>
    </p:spTree>
    <p:extLst>
      <p:ext uri="{BB962C8B-B14F-4D97-AF65-F5344CB8AC3E}">
        <p14:creationId xmlns:p14="http://schemas.microsoft.com/office/powerpoint/2010/main" val="1913753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3C61-8859-49D6-B395-A1A1BA81655E}"/>
              </a:ext>
            </a:extLst>
          </p:cNvPr>
          <p:cNvSpPr>
            <a:spLocks noGrp="1"/>
          </p:cNvSpPr>
          <p:nvPr>
            <p:ph type="title"/>
          </p:nvPr>
        </p:nvSpPr>
        <p:spPr/>
        <p:txBody>
          <a:bodyPr/>
          <a:lstStyle/>
          <a:p>
            <a:r>
              <a:rPr lang="en-US" dirty="0"/>
              <a:t>Tax Cuts and Jobs Act of 2017</a:t>
            </a:r>
          </a:p>
        </p:txBody>
      </p:sp>
      <p:sp>
        <p:nvSpPr>
          <p:cNvPr id="3" name="Content Placeholder 2">
            <a:extLst>
              <a:ext uri="{FF2B5EF4-FFF2-40B4-BE49-F238E27FC236}">
                <a16:creationId xmlns:a16="http://schemas.microsoft.com/office/drawing/2014/main" id="{4446B1B7-CFB2-403A-BB81-CE9D3B3B675D}"/>
              </a:ext>
            </a:extLst>
          </p:cNvPr>
          <p:cNvSpPr>
            <a:spLocks noGrp="1"/>
          </p:cNvSpPr>
          <p:nvPr>
            <p:ph idx="1"/>
          </p:nvPr>
        </p:nvSpPr>
        <p:spPr/>
        <p:txBody>
          <a:bodyPr>
            <a:normAutofit lnSpcReduction="10000"/>
          </a:bodyPr>
          <a:lstStyle/>
          <a:p>
            <a:r>
              <a:rPr lang="en-US" dirty="0"/>
              <a:t>Impact on municipal bonds</a:t>
            </a:r>
          </a:p>
          <a:p>
            <a:pPr lvl="1"/>
            <a:r>
              <a:rPr lang="en-US" dirty="0"/>
              <a:t>The good news:</a:t>
            </a:r>
          </a:p>
          <a:p>
            <a:pPr lvl="2"/>
            <a:r>
              <a:rPr lang="en-US" dirty="0"/>
              <a:t>Interest remains tax-exempt</a:t>
            </a:r>
          </a:p>
          <a:p>
            <a:pPr lvl="2"/>
            <a:r>
              <a:rPr lang="en-US" dirty="0"/>
              <a:t>Private activity bonds were left unchanged</a:t>
            </a:r>
          </a:p>
          <a:p>
            <a:pPr lvl="3"/>
            <a:r>
              <a:rPr lang="en-US" dirty="0"/>
              <a:t>Initial House version eliminated exemption</a:t>
            </a:r>
          </a:p>
          <a:p>
            <a:pPr lvl="1"/>
            <a:r>
              <a:rPr lang="en-US" dirty="0"/>
              <a:t>The bad news:</a:t>
            </a:r>
          </a:p>
          <a:p>
            <a:pPr lvl="2"/>
            <a:r>
              <a:rPr lang="en-US" dirty="0"/>
              <a:t>Advance refunding has been eliminated</a:t>
            </a:r>
          </a:p>
          <a:p>
            <a:pPr lvl="2"/>
            <a:r>
              <a:rPr lang="en-US" dirty="0"/>
              <a:t>Tax credit bonds have been repealed</a:t>
            </a:r>
          </a:p>
          <a:p>
            <a:pPr lvl="3"/>
            <a:r>
              <a:rPr lang="en-US" dirty="0"/>
              <a:t>Qualified school construction bonds (QSCB)</a:t>
            </a:r>
          </a:p>
          <a:p>
            <a:pPr lvl="3"/>
            <a:r>
              <a:rPr lang="en-US" dirty="0"/>
              <a:t>Qualified zone academy bonds (QZAB)</a:t>
            </a:r>
          </a:p>
          <a:p>
            <a:pPr lvl="3"/>
            <a:r>
              <a:rPr lang="en-US" dirty="0"/>
              <a:t>Clean renewable energy bonds (CREB)</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A147EBAA-9EFF-49B2-B734-915B3B438796}"/>
              </a:ext>
            </a:extLst>
          </p:cNvPr>
          <p:cNvSpPr>
            <a:spLocks noGrp="1"/>
          </p:cNvSpPr>
          <p:nvPr>
            <p:ph type="sldNum" sz="quarter" idx="12"/>
          </p:nvPr>
        </p:nvSpPr>
        <p:spPr/>
        <p:txBody>
          <a:bodyPr/>
          <a:lstStyle/>
          <a:p>
            <a:pPr>
              <a:defRPr/>
            </a:pPr>
            <a:fld id="{EB978695-5D62-4C5B-8F00-A6CACDA5341B}" type="slidenum">
              <a:rPr lang="en-US" altLang="en-US" smtClean="0"/>
              <a:pPr>
                <a:defRPr/>
              </a:pPr>
              <a:t>34</a:t>
            </a:fld>
            <a:endParaRPr lang="en-US" altLang="en-US"/>
          </a:p>
        </p:txBody>
      </p:sp>
    </p:spTree>
    <p:extLst>
      <p:ext uri="{BB962C8B-B14F-4D97-AF65-F5344CB8AC3E}">
        <p14:creationId xmlns:p14="http://schemas.microsoft.com/office/powerpoint/2010/main" val="3643815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274638"/>
            <a:ext cx="7759700" cy="1143000"/>
          </a:xfrm>
        </p:spPr>
        <p:txBody>
          <a:bodyPr/>
          <a:lstStyle/>
          <a:p>
            <a:r>
              <a:rPr lang="en-US" dirty="0"/>
              <a:t>Municipal Disclosures – SEC Proposes and Finalizes Amendments to Rule 15c2-12</a:t>
            </a:r>
          </a:p>
        </p:txBody>
      </p:sp>
      <p:sp>
        <p:nvSpPr>
          <p:cNvPr id="3" name="Content Placeholder 2"/>
          <p:cNvSpPr>
            <a:spLocks noGrp="1"/>
          </p:cNvSpPr>
          <p:nvPr>
            <p:ph idx="1"/>
          </p:nvPr>
        </p:nvSpPr>
        <p:spPr>
          <a:xfrm>
            <a:off x="1391478" y="1888761"/>
            <a:ext cx="7295322" cy="4074718"/>
          </a:xfrm>
        </p:spPr>
        <p:txBody>
          <a:bodyPr>
            <a:normAutofit fontScale="77500" lnSpcReduction="20000"/>
          </a:bodyPr>
          <a:lstStyle/>
          <a:p>
            <a:r>
              <a:rPr lang="en-US" dirty="0"/>
              <a:t>Proposal issued on March 1, 2017</a:t>
            </a:r>
          </a:p>
          <a:p>
            <a:pPr lvl="1"/>
            <a:r>
              <a:rPr lang="en-US" dirty="0"/>
              <a:t>Improves investor protection and enhances transparency in municipal securities market</a:t>
            </a:r>
          </a:p>
          <a:p>
            <a:pPr lvl="2"/>
            <a:r>
              <a:rPr lang="en-US" dirty="0"/>
              <a:t>Addresses concern about private bank lending</a:t>
            </a:r>
          </a:p>
          <a:p>
            <a:r>
              <a:rPr lang="en-US" dirty="0"/>
              <a:t>Adds </a:t>
            </a:r>
            <a:r>
              <a:rPr lang="en-US" b="1" dirty="0"/>
              <a:t>two</a:t>
            </a:r>
            <a:r>
              <a:rPr lang="en-US" dirty="0"/>
              <a:t> new event notices under continuing disclosure undertakings</a:t>
            </a:r>
          </a:p>
          <a:p>
            <a:pPr lvl="1"/>
            <a:r>
              <a:rPr lang="en-US" dirty="0"/>
              <a:t>Currently there are 14 listed events</a:t>
            </a:r>
          </a:p>
          <a:p>
            <a:pPr lvl="1"/>
            <a:r>
              <a:rPr lang="en-US" dirty="0"/>
              <a:t>Requires notice within 10 days of the occurrence</a:t>
            </a:r>
          </a:p>
          <a:p>
            <a:r>
              <a:rPr lang="en-US" dirty="0"/>
              <a:t>Final Rule issued on August 31, 2018</a:t>
            </a:r>
          </a:p>
          <a:p>
            <a:r>
              <a:rPr lang="en-US" dirty="0"/>
              <a:t>Dates</a:t>
            </a:r>
          </a:p>
          <a:p>
            <a:pPr lvl="1"/>
            <a:r>
              <a:rPr lang="en-US" dirty="0"/>
              <a:t>Effective Date: October 30, 2018</a:t>
            </a:r>
          </a:p>
          <a:p>
            <a:pPr lvl="1"/>
            <a:r>
              <a:rPr lang="en-US" dirty="0"/>
              <a:t>Compliance Date: February 27, 2019</a:t>
            </a:r>
          </a:p>
          <a:p>
            <a:pPr lvl="1"/>
            <a:endParaRPr lang="en-US" b="1" dirty="0"/>
          </a:p>
          <a:p>
            <a:endParaRPr lang="en-US" dirty="0"/>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EB978695-5D62-4C5B-8F00-A6CACDA5341B}" type="slidenum">
              <a:rPr lang="en-US" altLang="en-US" smtClean="0"/>
              <a:pPr>
                <a:defRPr/>
              </a:pPr>
              <a:t>35</a:t>
            </a:fld>
            <a:endParaRPr lang="en-US" altLang="en-US"/>
          </a:p>
        </p:txBody>
      </p:sp>
    </p:spTree>
    <p:extLst>
      <p:ext uri="{BB962C8B-B14F-4D97-AF65-F5344CB8AC3E}">
        <p14:creationId xmlns:p14="http://schemas.microsoft.com/office/powerpoint/2010/main" val="771968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Disclosures –Amendments to Rule 15c2-12</a:t>
            </a:r>
          </a:p>
        </p:txBody>
      </p:sp>
      <p:sp>
        <p:nvSpPr>
          <p:cNvPr id="3" name="Content Placeholder 2"/>
          <p:cNvSpPr>
            <a:spLocks noGrp="1"/>
          </p:cNvSpPr>
          <p:nvPr>
            <p:ph idx="1"/>
          </p:nvPr>
        </p:nvSpPr>
        <p:spPr/>
        <p:txBody>
          <a:bodyPr>
            <a:normAutofit fontScale="92500" lnSpcReduction="20000"/>
          </a:bodyPr>
          <a:lstStyle/>
          <a:p>
            <a:r>
              <a:rPr lang="en-US" dirty="0"/>
              <a:t>Two new events are:</a:t>
            </a:r>
          </a:p>
          <a:p>
            <a:pPr lvl="1"/>
            <a:r>
              <a:rPr lang="en-US" dirty="0"/>
              <a:t>Incurrence of a financial obligation of the issuer or obligated person, if material, or agreement to covenants, events of default, remedies, priority rights, or other similar terms of a financial obligation, any of which affect security holders, if material</a:t>
            </a:r>
          </a:p>
          <a:p>
            <a:pPr lvl="1"/>
            <a:r>
              <a:rPr lang="en-US" dirty="0"/>
              <a:t>Default, event of acceleration, termination event, modification of terms, or other similar events under the terms of the financial obligation of the issuer or obligated person, any of which reflect financial difficulties</a:t>
            </a:r>
          </a:p>
          <a:p>
            <a:endParaRPr lang="en-US" dirty="0"/>
          </a:p>
        </p:txBody>
      </p:sp>
      <p:sp>
        <p:nvSpPr>
          <p:cNvPr id="4" name="Slide Number Placeholder 3"/>
          <p:cNvSpPr>
            <a:spLocks noGrp="1"/>
          </p:cNvSpPr>
          <p:nvPr>
            <p:ph type="sldNum" sz="quarter" idx="12"/>
          </p:nvPr>
        </p:nvSpPr>
        <p:spPr/>
        <p:txBody>
          <a:bodyPr/>
          <a:lstStyle/>
          <a:p>
            <a:pPr>
              <a:defRPr/>
            </a:pPr>
            <a:fld id="{EB978695-5D62-4C5B-8F00-A6CACDA5341B}" type="slidenum">
              <a:rPr lang="en-US" altLang="en-US" smtClean="0"/>
              <a:pPr>
                <a:defRPr/>
              </a:pPr>
              <a:t>36</a:t>
            </a:fld>
            <a:endParaRPr lang="en-US" altLang="en-US"/>
          </a:p>
        </p:txBody>
      </p:sp>
    </p:spTree>
    <p:extLst>
      <p:ext uri="{BB962C8B-B14F-4D97-AF65-F5344CB8AC3E}">
        <p14:creationId xmlns:p14="http://schemas.microsoft.com/office/powerpoint/2010/main" val="2748971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Disclosures –Amendments to Rule 15c2-12</a:t>
            </a:r>
          </a:p>
        </p:txBody>
      </p:sp>
      <p:sp>
        <p:nvSpPr>
          <p:cNvPr id="3" name="Content Placeholder 2"/>
          <p:cNvSpPr>
            <a:spLocks noGrp="1"/>
          </p:cNvSpPr>
          <p:nvPr>
            <p:ph idx="1"/>
          </p:nvPr>
        </p:nvSpPr>
        <p:spPr/>
        <p:txBody>
          <a:bodyPr>
            <a:normAutofit fontScale="85000" lnSpcReduction="10000"/>
          </a:bodyPr>
          <a:lstStyle/>
          <a:p>
            <a:r>
              <a:rPr lang="en-US" dirty="0"/>
              <a:t>“Financial Obligation” is defined as:</a:t>
            </a:r>
          </a:p>
          <a:p>
            <a:pPr lvl="1"/>
            <a:r>
              <a:rPr lang="en-US" dirty="0"/>
              <a:t>A debt obligation (e.g., bank loans, capital leases)</a:t>
            </a:r>
          </a:p>
          <a:p>
            <a:pPr lvl="1"/>
            <a:r>
              <a:rPr lang="en-US" dirty="0"/>
              <a:t>Derivative instrument, or a</a:t>
            </a:r>
          </a:p>
          <a:p>
            <a:pPr lvl="1"/>
            <a:r>
              <a:rPr lang="en-US" dirty="0"/>
              <a:t>Guarantee of either of the above</a:t>
            </a:r>
          </a:p>
          <a:p>
            <a:r>
              <a:rPr lang="en-US" dirty="0"/>
              <a:t>Final Rule does </a:t>
            </a:r>
            <a:r>
              <a:rPr lang="en-US" b="1" dirty="0"/>
              <a:t>not</a:t>
            </a:r>
            <a:r>
              <a:rPr lang="en-US" dirty="0"/>
              <a:t> include in the definition of “financial obligations”</a:t>
            </a:r>
          </a:p>
          <a:p>
            <a:pPr lvl="1"/>
            <a:r>
              <a:rPr lang="en-US" dirty="0"/>
              <a:t>Operating leases</a:t>
            </a:r>
          </a:p>
          <a:p>
            <a:pPr lvl="1"/>
            <a:r>
              <a:rPr lang="en-US" dirty="0"/>
              <a:t>Monetary obligation resulting from a judicial, administrative, or arbitration proceeding </a:t>
            </a:r>
          </a:p>
          <a:p>
            <a:r>
              <a:rPr lang="en-US" dirty="0"/>
              <a:t>Materiality also not defined in the Final Rule.</a:t>
            </a:r>
          </a:p>
          <a:p>
            <a:pPr lvl="1"/>
            <a:endParaRPr lang="en-US" dirty="0"/>
          </a:p>
        </p:txBody>
      </p:sp>
      <p:sp>
        <p:nvSpPr>
          <p:cNvPr id="4" name="Slide Number Placeholder 3"/>
          <p:cNvSpPr>
            <a:spLocks noGrp="1"/>
          </p:cNvSpPr>
          <p:nvPr>
            <p:ph type="sldNum" sz="quarter" idx="12"/>
          </p:nvPr>
        </p:nvSpPr>
        <p:spPr/>
        <p:txBody>
          <a:bodyPr/>
          <a:lstStyle/>
          <a:p>
            <a:pPr>
              <a:defRPr/>
            </a:pPr>
            <a:fld id="{EB978695-5D62-4C5B-8F00-A6CACDA5341B}" type="slidenum">
              <a:rPr lang="en-US" altLang="en-US" smtClean="0"/>
              <a:pPr>
                <a:defRPr/>
              </a:pPr>
              <a:t>37</a:t>
            </a:fld>
            <a:endParaRPr lang="en-US" altLang="en-US"/>
          </a:p>
        </p:txBody>
      </p:sp>
    </p:spTree>
    <p:extLst>
      <p:ext uri="{BB962C8B-B14F-4D97-AF65-F5344CB8AC3E}">
        <p14:creationId xmlns:p14="http://schemas.microsoft.com/office/powerpoint/2010/main" val="1758091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Disclosures –Amendments to Rule 15c2-12</a:t>
            </a:r>
          </a:p>
        </p:txBody>
      </p:sp>
      <p:sp>
        <p:nvSpPr>
          <p:cNvPr id="3" name="Content Placeholder 2"/>
          <p:cNvSpPr>
            <a:spLocks noGrp="1"/>
          </p:cNvSpPr>
          <p:nvPr>
            <p:ph idx="1"/>
          </p:nvPr>
        </p:nvSpPr>
        <p:spPr/>
        <p:txBody>
          <a:bodyPr>
            <a:normAutofit/>
          </a:bodyPr>
          <a:lstStyle/>
          <a:p>
            <a:r>
              <a:rPr lang="en-US" dirty="0"/>
              <a:t>What should be disclosed?</a:t>
            </a:r>
          </a:p>
          <a:p>
            <a:pPr lvl="1"/>
            <a:r>
              <a:rPr lang="en-US" dirty="0"/>
              <a:t>A description of the material terms of the financial obligation, including:</a:t>
            </a:r>
          </a:p>
          <a:p>
            <a:pPr lvl="2"/>
            <a:r>
              <a:rPr lang="en-US" dirty="0"/>
              <a:t>Date of incurrence</a:t>
            </a:r>
          </a:p>
          <a:p>
            <a:pPr lvl="2"/>
            <a:r>
              <a:rPr lang="en-US" dirty="0"/>
              <a:t>Principal amount</a:t>
            </a:r>
          </a:p>
          <a:p>
            <a:pPr lvl="2"/>
            <a:r>
              <a:rPr lang="en-US" dirty="0"/>
              <a:t>Maturity and amortization</a:t>
            </a:r>
          </a:p>
          <a:p>
            <a:pPr lvl="2"/>
            <a:r>
              <a:rPr lang="en-US" dirty="0"/>
              <a:t>Interest rate (or method of computation of the interest rate)</a:t>
            </a:r>
          </a:p>
          <a:p>
            <a:pPr lvl="2"/>
            <a:r>
              <a:rPr lang="en-US" dirty="0"/>
              <a:t>Default rates</a:t>
            </a:r>
          </a:p>
          <a:p>
            <a:pPr lvl="1"/>
            <a:endParaRPr lang="en-US" dirty="0"/>
          </a:p>
        </p:txBody>
      </p:sp>
      <p:sp>
        <p:nvSpPr>
          <p:cNvPr id="4" name="Slide Number Placeholder 3"/>
          <p:cNvSpPr>
            <a:spLocks noGrp="1"/>
          </p:cNvSpPr>
          <p:nvPr>
            <p:ph type="sldNum" sz="quarter" idx="12"/>
          </p:nvPr>
        </p:nvSpPr>
        <p:spPr/>
        <p:txBody>
          <a:bodyPr/>
          <a:lstStyle/>
          <a:p>
            <a:pPr>
              <a:defRPr/>
            </a:pPr>
            <a:fld id="{EB978695-5D62-4C5B-8F00-A6CACDA5341B}" type="slidenum">
              <a:rPr lang="en-US" altLang="en-US" smtClean="0"/>
              <a:pPr>
                <a:defRPr/>
              </a:pPr>
              <a:t>38</a:t>
            </a:fld>
            <a:endParaRPr lang="en-US" altLang="en-US"/>
          </a:p>
        </p:txBody>
      </p:sp>
    </p:spTree>
    <p:extLst>
      <p:ext uri="{BB962C8B-B14F-4D97-AF65-F5344CB8AC3E}">
        <p14:creationId xmlns:p14="http://schemas.microsoft.com/office/powerpoint/2010/main" val="4079678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4C06-0AF3-4379-941B-A8E16D8EC2FD}"/>
              </a:ext>
            </a:extLst>
          </p:cNvPr>
          <p:cNvSpPr>
            <a:spLocks noGrp="1"/>
          </p:cNvSpPr>
          <p:nvPr>
            <p:ph type="title"/>
          </p:nvPr>
        </p:nvSpPr>
        <p:spPr>
          <a:xfrm>
            <a:off x="899804" y="516936"/>
            <a:ext cx="7759700" cy="1143000"/>
          </a:xfrm>
        </p:spPr>
        <p:txBody>
          <a:bodyPr/>
          <a:lstStyle/>
          <a:p>
            <a:r>
              <a:rPr lang="en-US" dirty="0">
                <a:cs typeface="Arial" panose="020B0604020202020204" pitchFamily="34" charset="0"/>
              </a:rPr>
              <a:t>Economic Growth, Regulatory Relief, and Consumer Protection Act</a:t>
            </a:r>
            <a:br>
              <a:rPr lang="en-US" dirty="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7422440-C415-475C-A99E-81F17047EC72}"/>
              </a:ext>
            </a:extLst>
          </p:cNvPr>
          <p:cNvSpPr>
            <a:spLocks noGrp="1"/>
          </p:cNvSpPr>
          <p:nvPr>
            <p:ph idx="1"/>
          </p:nvPr>
        </p:nvSpPr>
        <p:spPr/>
        <p:txBody>
          <a:bodyPr/>
          <a:lstStyle/>
          <a:p>
            <a:r>
              <a:rPr lang="en-US" dirty="0">
                <a:cs typeface="Arial" panose="020B0604020202020204" pitchFamily="34" charset="0"/>
              </a:rPr>
              <a:t>SB 2125</a:t>
            </a:r>
            <a:endParaRPr lang="en-US" dirty="0"/>
          </a:p>
          <a:p>
            <a:pPr lvl="1"/>
            <a:r>
              <a:rPr lang="en-US" dirty="0"/>
              <a:t>Signed into law by President on May 24, 2018</a:t>
            </a:r>
            <a:endParaRPr lang="en-US" dirty="0">
              <a:cs typeface="Arial" panose="020B0604020202020204" pitchFamily="34" charset="0"/>
            </a:endParaRPr>
          </a:p>
          <a:p>
            <a:r>
              <a:rPr lang="en-US" dirty="0"/>
              <a:t>Two key provisions:</a:t>
            </a:r>
          </a:p>
          <a:p>
            <a:pPr lvl="1"/>
            <a:r>
              <a:rPr lang="en-US" dirty="0"/>
              <a:t>Treats municipal securities as 2B liquid assets</a:t>
            </a:r>
          </a:p>
          <a:p>
            <a:pPr lvl="1"/>
            <a:r>
              <a:rPr lang="en-US" dirty="0"/>
              <a:t>Maintains funding for GASB as provided in section 978 of Dodd-Frank Act</a:t>
            </a:r>
          </a:p>
        </p:txBody>
      </p:sp>
      <p:sp>
        <p:nvSpPr>
          <p:cNvPr id="4" name="Slide Number Placeholder 3">
            <a:extLst>
              <a:ext uri="{FF2B5EF4-FFF2-40B4-BE49-F238E27FC236}">
                <a16:creationId xmlns:a16="http://schemas.microsoft.com/office/drawing/2014/main" id="{98829D5A-0446-4B0D-8EE7-16E9025ED15C}"/>
              </a:ext>
            </a:extLst>
          </p:cNvPr>
          <p:cNvSpPr>
            <a:spLocks noGrp="1"/>
          </p:cNvSpPr>
          <p:nvPr>
            <p:ph type="sldNum" sz="quarter" idx="12"/>
          </p:nvPr>
        </p:nvSpPr>
        <p:spPr/>
        <p:txBody>
          <a:bodyPr/>
          <a:lstStyle/>
          <a:p>
            <a:pPr>
              <a:defRPr/>
            </a:pPr>
            <a:fld id="{EB978695-5D62-4C5B-8F00-A6CACDA5341B}" type="slidenum">
              <a:rPr lang="en-US" altLang="en-US" smtClean="0"/>
              <a:pPr>
                <a:defRPr/>
              </a:pPr>
              <a:t>39</a:t>
            </a:fld>
            <a:endParaRPr lang="en-US" altLang="en-US"/>
          </a:p>
        </p:txBody>
      </p:sp>
    </p:spTree>
    <p:extLst>
      <p:ext uri="{BB962C8B-B14F-4D97-AF65-F5344CB8AC3E}">
        <p14:creationId xmlns:p14="http://schemas.microsoft.com/office/powerpoint/2010/main" val="296203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3" y="2356264"/>
            <a:ext cx="4231239" cy="1362075"/>
          </a:xfrm>
        </p:spPr>
        <p:txBody>
          <a:bodyPr/>
          <a:lstStyle/>
          <a:p>
            <a:r>
              <a:rPr lang="en-US" dirty="0"/>
              <a:t>State Fiscal Outlook</a:t>
            </a:r>
          </a:p>
        </p:txBody>
      </p:sp>
      <p:sp>
        <p:nvSpPr>
          <p:cNvPr id="4" name="Slide Number Placeholder 3"/>
          <p:cNvSpPr>
            <a:spLocks noGrp="1"/>
          </p:cNvSpPr>
          <p:nvPr>
            <p:ph type="sldNum" sz="quarter" idx="12"/>
          </p:nvPr>
        </p:nvSpPr>
        <p:spPr/>
        <p:txBody>
          <a:bodyPr/>
          <a:lstStyle/>
          <a:p>
            <a:pPr>
              <a:defRPr/>
            </a:pPr>
            <a:fld id="{17DDC9FF-501D-498A-AC25-068144FCD0E1}" type="slidenum">
              <a:rPr lang="en-US" altLang="en-US" smtClean="0"/>
              <a:pPr>
                <a:defRPr/>
              </a:pPr>
              <a:t>4</a:t>
            </a:fld>
            <a:endParaRPr lang="en-US" altLang="en-US"/>
          </a:p>
        </p:txBody>
      </p:sp>
      <p:sp>
        <p:nvSpPr>
          <p:cNvPr id="7" name="Text Placeholder 6">
            <a:extLst>
              <a:ext uri="{FF2B5EF4-FFF2-40B4-BE49-F238E27FC236}">
                <a16:creationId xmlns:a16="http://schemas.microsoft.com/office/drawing/2014/main" id="{34D8A430-FA4E-4F49-BCAB-32176CD7A4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9178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OMB Uniform Guidance</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a:xfrm>
            <a:off x="7010400" y="6478588"/>
            <a:ext cx="2133600" cy="365125"/>
          </a:xfrm>
        </p:spPr>
        <p:txBody>
          <a:bodyPr/>
          <a:lstStyle/>
          <a:p>
            <a:pPr>
              <a:defRPr/>
            </a:pPr>
            <a:fld id="{EB978695-5D62-4C5B-8F00-A6CACDA5341B}" type="slidenum">
              <a:rPr lang="en-US" altLang="en-US" smtClean="0"/>
              <a:pPr>
                <a:defRPr/>
              </a:pPr>
              <a:t>40</a:t>
            </a:fld>
            <a:endParaRPr lang="en-US" altLang="en-US"/>
          </a:p>
        </p:txBody>
      </p:sp>
    </p:spTree>
    <p:extLst>
      <p:ext uri="{BB962C8B-B14F-4D97-AF65-F5344CB8AC3E}">
        <p14:creationId xmlns:p14="http://schemas.microsoft.com/office/powerpoint/2010/main" val="864818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Guidance Implementation – Current Developments </a:t>
            </a:r>
          </a:p>
        </p:txBody>
      </p:sp>
      <p:sp>
        <p:nvSpPr>
          <p:cNvPr id="3" name="Content Placeholder 2"/>
          <p:cNvSpPr>
            <a:spLocks noGrp="1"/>
          </p:cNvSpPr>
          <p:nvPr>
            <p:ph idx="1"/>
          </p:nvPr>
        </p:nvSpPr>
        <p:spPr/>
        <p:txBody>
          <a:bodyPr>
            <a:normAutofit fontScale="62500" lnSpcReduction="20000"/>
          </a:bodyPr>
          <a:lstStyle/>
          <a:p>
            <a:pPr lvl="0"/>
            <a:r>
              <a:rPr lang="en-US" dirty="0"/>
              <a:t>OMB issued latest round of </a:t>
            </a:r>
            <a:r>
              <a:rPr lang="en-US" dirty="0">
                <a:hlinkClick r:id="rId3"/>
              </a:rPr>
              <a:t>FAQs</a:t>
            </a:r>
            <a:r>
              <a:rPr lang="en-US" dirty="0"/>
              <a:t> in July 2017</a:t>
            </a:r>
          </a:p>
          <a:p>
            <a:pPr lvl="1"/>
            <a:r>
              <a:rPr lang="en-US" dirty="0"/>
              <a:t>24 new FAQs bringing total to 122</a:t>
            </a:r>
          </a:p>
          <a:p>
            <a:r>
              <a:rPr lang="en-US" dirty="0"/>
              <a:t>OMB released </a:t>
            </a:r>
            <a:r>
              <a:rPr lang="en-US" dirty="0">
                <a:hlinkClick r:id="rId4"/>
              </a:rPr>
              <a:t>M-17-26</a:t>
            </a:r>
            <a:r>
              <a:rPr lang="en-US" dirty="0"/>
              <a:t> on June 15, 2017</a:t>
            </a:r>
          </a:p>
          <a:p>
            <a:pPr lvl="1"/>
            <a:r>
              <a:rPr lang="en-US" dirty="0"/>
              <a:t>Reduces burden for federal agencies</a:t>
            </a:r>
          </a:p>
          <a:p>
            <a:pPr lvl="0"/>
            <a:r>
              <a:rPr lang="en-US" dirty="0"/>
              <a:t>2018 Compliance Supplement</a:t>
            </a:r>
          </a:p>
          <a:p>
            <a:pPr lvl="1"/>
            <a:r>
              <a:rPr lang="en-US" dirty="0"/>
              <a:t>A “skinny supplement”</a:t>
            </a:r>
          </a:p>
          <a:p>
            <a:pPr lvl="0"/>
            <a:r>
              <a:rPr lang="en-US" dirty="0"/>
              <a:t>OMB issued </a:t>
            </a:r>
            <a:r>
              <a:rPr lang="en-US" dirty="0">
                <a:hlinkClick r:id="rId5"/>
              </a:rPr>
              <a:t>addendum</a:t>
            </a:r>
            <a:r>
              <a:rPr lang="en-US" dirty="0"/>
              <a:t> in May 2017</a:t>
            </a:r>
          </a:p>
          <a:p>
            <a:pPr lvl="1"/>
            <a:r>
              <a:rPr lang="en-US" dirty="0"/>
              <a:t>Delays new procurement rules until FY beginning on or after December 26, 2017 (200.110)</a:t>
            </a:r>
          </a:p>
          <a:p>
            <a:r>
              <a:rPr lang="en-US" dirty="0"/>
              <a:t>OMB released </a:t>
            </a:r>
            <a:r>
              <a:rPr lang="en-US" dirty="0">
                <a:hlinkClick r:id="rId6"/>
              </a:rPr>
              <a:t>M-18-18</a:t>
            </a:r>
            <a:r>
              <a:rPr lang="en-US" dirty="0"/>
              <a:t> on June 20, 2018</a:t>
            </a:r>
          </a:p>
          <a:p>
            <a:r>
              <a:rPr lang="en-US" dirty="0"/>
              <a:t>President’s Management Agenda – March 2018</a:t>
            </a:r>
          </a:p>
          <a:p>
            <a:r>
              <a:rPr lang="en-US" dirty="0"/>
              <a:t>Draft 2019 SF-SAC (Data Collection Form) – April, November 2018</a:t>
            </a:r>
          </a:p>
          <a:p>
            <a:r>
              <a:rPr lang="en-US" dirty="0"/>
              <a:t>Proposed Rule change expected in Fall 2018</a:t>
            </a:r>
          </a:p>
          <a:p>
            <a:r>
              <a:rPr lang="en-US" dirty="0"/>
              <a:t>2019 Compliance Supplement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9FACE9-9E5D-4266-83D0-DD6A053B8078}" type="slidenum">
              <a:rPr lang="en-US" altLang="en-US" smtClean="0"/>
              <a:pPr>
                <a:defRPr/>
              </a:pPr>
              <a:t>41</a:t>
            </a:fld>
            <a:endParaRPr lang="en-US" altLang="en-US"/>
          </a:p>
        </p:txBody>
      </p:sp>
    </p:spTree>
    <p:extLst>
      <p:ext uri="{BB962C8B-B14F-4D97-AF65-F5344CB8AC3E}">
        <p14:creationId xmlns:p14="http://schemas.microsoft.com/office/powerpoint/2010/main" val="1181672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6A1D-B474-4624-B78E-67648B094879}"/>
              </a:ext>
            </a:extLst>
          </p:cNvPr>
          <p:cNvSpPr>
            <a:spLocks noGrp="1"/>
          </p:cNvSpPr>
          <p:nvPr>
            <p:ph type="title"/>
          </p:nvPr>
        </p:nvSpPr>
        <p:spPr/>
        <p:txBody>
          <a:bodyPr/>
          <a:lstStyle/>
          <a:p>
            <a:r>
              <a:rPr lang="en-US" dirty="0"/>
              <a:t>2018 Compliance Supplement</a:t>
            </a:r>
          </a:p>
        </p:txBody>
      </p:sp>
      <p:sp>
        <p:nvSpPr>
          <p:cNvPr id="3" name="Content Placeholder 2">
            <a:extLst>
              <a:ext uri="{FF2B5EF4-FFF2-40B4-BE49-F238E27FC236}">
                <a16:creationId xmlns:a16="http://schemas.microsoft.com/office/drawing/2014/main" id="{FF056563-704B-49E5-A746-89FA8F746D2D}"/>
              </a:ext>
            </a:extLst>
          </p:cNvPr>
          <p:cNvSpPr>
            <a:spLocks noGrp="1"/>
          </p:cNvSpPr>
          <p:nvPr>
            <p:ph idx="1"/>
          </p:nvPr>
        </p:nvSpPr>
        <p:spPr/>
        <p:txBody>
          <a:bodyPr>
            <a:normAutofit fontScale="85000" lnSpcReduction="10000"/>
          </a:bodyPr>
          <a:lstStyle/>
          <a:p>
            <a:r>
              <a:rPr lang="en-US" dirty="0"/>
              <a:t>OMB will be issuing the Compliance Supplement every two years</a:t>
            </a:r>
          </a:p>
          <a:p>
            <a:pPr lvl="1"/>
            <a:r>
              <a:rPr lang="en-US" dirty="0"/>
              <a:t>Future issue date would be January</a:t>
            </a:r>
          </a:p>
          <a:p>
            <a:pPr lvl="1"/>
            <a:r>
              <a:rPr lang="en-US" dirty="0"/>
              <a:t>2018 Compliance Supplement will be a “skinny” version to address major changes from 2017</a:t>
            </a:r>
          </a:p>
          <a:p>
            <a:pPr lvl="2"/>
            <a:r>
              <a:rPr lang="en-US" dirty="0"/>
              <a:t>251 pages (was supposed to be approx. 35 pages) </a:t>
            </a:r>
          </a:p>
          <a:p>
            <a:pPr lvl="2"/>
            <a:r>
              <a:rPr lang="en-US" dirty="0"/>
              <a:t>Released in May 2018 (was supposed to be February 2018)</a:t>
            </a:r>
          </a:p>
          <a:p>
            <a:pPr lvl="2"/>
            <a:r>
              <a:rPr lang="en-US" dirty="0"/>
              <a:t>Federal agencies would use 2018 to take a hard look at their compliance requirements</a:t>
            </a:r>
          </a:p>
          <a:p>
            <a:pPr lvl="1"/>
            <a:r>
              <a:rPr lang="en-US" dirty="0"/>
              <a:t>Practical transition issues</a:t>
            </a:r>
          </a:p>
          <a:p>
            <a:pPr lvl="2"/>
            <a:r>
              <a:rPr lang="en-US" dirty="0"/>
              <a:t>What will be auditors’ responsibilities in 2018? </a:t>
            </a:r>
          </a:p>
          <a:p>
            <a:pPr lvl="1"/>
            <a:endParaRPr lang="en-US" dirty="0"/>
          </a:p>
        </p:txBody>
      </p:sp>
      <p:sp>
        <p:nvSpPr>
          <p:cNvPr id="4" name="Slide Number Placeholder 3">
            <a:extLst>
              <a:ext uri="{FF2B5EF4-FFF2-40B4-BE49-F238E27FC236}">
                <a16:creationId xmlns:a16="http://schemas.microsoft.com/office/drawing/2014/main" id="{60C44F25-FBD3-4EAE-88F0-AE1536B687A2}"/>
              </a:ext>
            </a:extLst>
          </p:cNvPr>
          <p:cNvSpPr>
            <a:spLocks noGrp="1"/>
          </p:cNvSpPr>
          <p:nvPr>
            <p:ph type="sldNum" sz="quarter" idx="12"/>
          </p:nvPr>
        </p:nvSpPr>
        <p:spPr/>
        <p:txBody>
          <a:bodyPr/>
          <a:lstStyle/>
          <a:p>
            <a:pPr>
              <a:defRPr/>
            </a:pPr>
            <a:fld id="{DE9FACE9-9E5D-4266-83D0-DD6A053B8078}" type="slidenum">
              <a:rPr lang="en-US" altLang="en-US" smtClean="0"/>
              <a:pPr>
                <a:defRPr/>
              </a:pPr>
              <a:t>42</a:t>
            </a:fld>
            <a:endParaRPr lang="en-US" altLang="en-US"/>
          </a:p>
        </p:txBody>
      </p:sp>
    </p:spTree>
    <p:extLst>
      <p:ext uri="{BB962C8B-B14F-4D97-AF65-F5344CB8AC3E}">
        <p14:creationId xmlns:p14="http://schemas.microsoft.com/office/powerpoint/2010/main" val="2974931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 Pension and OPEB Costs Allowability </a:t>
            </a:r>
          </a:p>
        </p:txBody>
      </p:sp>
      <p:sp>
        <p:nvSpPr>
          <p:cNvPr id="3" name="Content Placeholder 2"/>
          <p:cNvSpPr>
            <a:spLocks noGrp="1"/>
          </p:cNvSpPr>
          <p:nvPr>
            <p:ph idx="1"/>
          </p:nvPr>
        </p:nvSpPr>
        <p:spPr/>
        <p:txBody>
          <a:bodyPr>
            <a:normAutofit fontScale="85000" lnSpcReduction="10000"/>
          </a:bodyPr>
          <a:lstStyle/>
          <a:p>
            <a:r>
              <a:rPr lang="en-US" dirty="0"/>
              <a:t>Section 200.431(g)(3)</a:t>
            </a:r>
          </a:p>
          <a:p>
            <a:pPr lvl="1"/>
            <a:r>
              <a:rPr lang="en-US" dirty="0"/>
              <a:t>“For entities using accrual based accounting, the cost assigned to each fiscal year is determined in accordance with GAAP”</a:t>
            </a:r>
          </a:p>
          <a:p>
            <a:pPr lvl="2"/>
            <a:r>
              <a:rPr lang="en-US" dirty="0"/>
              <a:t>GASB 68 calculated pension costs differ from the amounts funded</a:t>
            </a:r>
          </a:p>
          <a:p>
            <a:pPr lvl="1"/>
            <a:r>
              <a:rPr lang="en-US" dirty="0"/>
              <a:t>HHS DCA is currently allowing amounts funded in excess of GASB 68 amount (but awaiting OMB guidance)</a:t>
            </a:r>
          </a:p>
          <a:p>
            <a:pPr lvl="1"/>
            <a:r>
              <a:rPr lang="en-US" dirty="0"/>
              <a:t>OMB hopes to release a proposed revision in summer 2018</a:t>
            </a:r>
          </a:p>
          <a:p>
            <a:r>
              <a:rPr lang="en-US" dirty="0"/>
              <a:t>Similar issue for OPEB costs</a:t>
            </a:r>
          </a:p>
        </p:txBody>
      </p:sp>
      <p:sp>
        <p:nvSpPr>
          <p:cNvPr id="4" name="Slide Number Placeholder 3"/>
          <p:cNvSpPr>
            <a:spLocks noGrp="1"/>
          </p:cNvSpPr>
          <p:nvPr>
            <p:ph type="sldNum" sz="quarter" idx="12"/>
          </p:nvPr>
        </p:nvSpPr>
        <p:spPr/>
        <p:txBody>
          <a:bodyPr/>
          <a:lstStyle/>
          <a:p>
            <a:pPr>
              <a:defRPr/>
            </a:pPr>
            <a:fld id="{DE9FACE9-9E5D-4266-83D0-DD6A053B8078}" type="slidenum">
              <a:rPr lang="en-US" altLang="en-US" smtClean="0"/>
              <a:pPr>
                <a:defRPr/>
              </a:pPr>
              <a:t>43</a:t>
            </a:fld>
            <a:endParaRPr lang="en-US" altLang="en-US"/>
          </a:p>
        </p:txBody>
      </p:sp>
    </p:spTree>
    <p:extLst>
      <p:ext uri="{BB962C8B-B14F-4D97-AF65-F5344CB8AC3E}">
        <p14:creationId xmlns:p14="http://schemas.microsoft.com/office/powerpoint/2010/main" val="1293914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 Leases</a:t>
            </a:r>
          </a:p>
        </p:txBody>
      </p:sp>
      <p:sp>
        <p:nvSpPr>
          <p:cNvPr id="3" name="Content Placeholder 2"/>
          <p:cNvSpPr>
            <a:spLocks noGrp="1"/>
          </p:cNvSpPr>
          <p:nvPr>
            <p:ph idx="1"/>
          </p:nvPr>
        </p:nvSpPr>
        <p:spPr/>
        <p:txBody>
          <a:bodyPr>
            <a:normAutofit fontScale="85000" lnSpcReduction="20000"/>
          </a:bodyPr>
          <a:lstStyle/>
          <a:p>
            <a:r>
              <a:rPr lang="en-US" dirty="0"/>
              <a:t>Section 200.465(c)(5)</a:t>
            </a:r>
          </a:p>
          <a:p>
            <a:pPr lvl="1"/>
            <a:r>
              <a:rPr lang="en-US" dirty="0"/>
              <a:t>“Rental costs under leases which are required to be treated as capital leases under GAAP are allowable only up to the amount that would be allowed had the non-Federal entity purchased the property on the date the lease agreement was executed.”</a:t>
            </a:r>
          </a:p>
          <a:p>
            <a:pPr lvl="2"/>
            <a:r>
              <a:rPr lang="en-US" dirty="0"/>
              <a:t>GASB 87 establishes a single model for lease accounting, and eliminates all distinctions between operating and capital leases</a:t>
            </a:r>
          </a:p>
          <a:p>
            <a:pPr lvl="1"/>
            <a:r>
              <a:rPr lang="en-US" dirty="0"/>
              <a:t>How will the provisions of UG that specifically reference GAAP capital leases be applied?</a:t>
            </a:r>
          </a:p>
          <a:p>
            <a:pPr lvl="1"/>
            <a:r>
              <a:rPr lang="en-US" dirty="0"/>
              <a:t>Will UG’s capitalization threshold $5,000 apply?</a:t>
            </a:r>
          </a:p>
        </p:txBody>
      </p:sp>
      <p:sp>
        <p:nvSpPr>
          <p:cNvPr id="4" name="Slide Number Placeholder 3"/>
          <p:cNvSpPr>
            <a:spLocks noGrp="1"/>
          </p:cNvSpPr>
          <p:nvPr>
            <p:ph type="sldNum" sz="quarter" idx="12"/>
          </p:nvPr>
        </p:nvSpPr>
        <p:spPr/>
        <p:txBody>
          <a:bodyPr/>
          <a:lstStyle/>
          <a:p>
            <a:pPr>
              <a:defRPr/>
            </a:pPr>
            <a:fld id="{DE9FACE9-9E5D-4266-83D0-DD6A053B8078}" type="slidenum">
              <a:rPr lang="en-US" altLang="en-US" smtClean="0"/>
              <a:pPr>
                <a:defRPr/>
              </a:pPr>
              <a:t>44</a:t>
            </a:fld>
            <a:endParaRPr lang="en-US" altLang="en-US"/>
          </a:p>
        </p:txBody>
      </p:sp>
    </p:spTree>
    <p:extLst>
      <p:ext uri="{BB962C8B-B14F-4D97-AF65-F5344CB8AC3E}">
        <p14:creationId xmlns:p14="http://schemas.microsoft.com/office/powerpoint/2010/main" val="675583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0A7B-2C5C-41D4-9166-44B251A6750F}"/>
              </a:ext>
            </a:extLst>
          </p:cNvPr>
          <p:cNvSpPr>
            <a:spLocks noGrp="1"/>
          </p:cNvSpPr>
          <p:nvPr>
            <p:ph type="title"/>
          </p:nvPr>
        </p:nvSpPr>
        <p:spPr/>
        <p:txBody>
          <a:bodyPr/>
          <a:lstStyle/>
          <a:p>
            <a:r>
              <a:rPr lang="en-US" dirty="0"/>
              <a:t>OMB M-18-18: Micro-Purchase &amp; Simplified Acquisition Thresholds</a:t>
            </a:r>
          </a:p>
        </p:txBody>
      </p:sp>
      <p:sp>
        <p:nvSpPr>
          <p:cNvPr id="3" name="Content Placeholder 2">
            <a:extLst>
              <a:ext uri="{FF2B5EF4-FFF2-40B4-BE49-F238E27FC236}">
                <a16:creationId xmlns:a16="http://schemas.microsoft.com/office/drawing/2014/main" id="{4642A795-61FC-46A3-800C-581F82AD55F0}"/>
              </a:ext>
            </a:extLst>
          </p:cNvPr>
          <p:cNvSpPr>
            <a:spLocks noGrp="1"/>
          </p:cNvSpPr>
          <p:nvPr>
            <p:ph idx="1"/>
          </p:nvPr>
        </p:nvSpPr>
        <p:spPr/>
        <p:txBody>
          <a:bodyPr>
            <a:normAutofit fontScale="62500" lnSpcReduction="20000"/>
          </a:bodyPr>
          <a:lstStyle/>
          <a:p>
            <a:r>
              <a:rPr lang="en-US" dirty="0"/>
              <a:t>Issued June 20, 2018</a:t>
            </a:r>
          </a:p>
          <a:p>
            <a:r>
              <a:rPr lang="en-US" dirty="0"/>
              <a:t>Based on recent statutory changes to the NDAA, this memo raises the thresholds for </a:t>
            </a:r>
            <a:r>
              <a:rPr lang="en-US" b="1" dirty="0"/>
              <a:t>all</a:t>
            </a:r>
            <a:r>
              <a:rPr lang="en-US" dirty="0"/>
              <a:t> recipients:</a:t>
            </a:r>
          </a:p>
          <a:p>
            <a:pPr lvl="1"/>
            <a:r>
              <a:rPr lang="en-US" dirty="0"/>
              <a:t>Micro-purchases to $10,000 and</a:t>
            </a:r>
          </a:p>
          <a:p>
            <a:pPr lvl="1"/>
            <a:r>
              <a:rPr lang="en-US" dirty="0"/>
              <a:t>Simplified acquisitions to $250,000</a:t>
            </a:r>
          </a:p>
          <a:p>
            <a:r>
              <a:rPr lang="en-US" dirty="0"/>
              <a:t>Also implements an approval process for certain institutions that want to request micro-purchase thresholds higher than $10,000</a:t>
            </a:r>
          </a:p>
          <a:p>
            <a:pPr lvl="1"/>
            <a:r>
              <a:rPr lang="en-US" dirty="0"/>
              <a:t>Recipients should contact their cognizant agency for indirect costs for information</a:t>
            </a:r>
          </a:p>
          <a:p>
            <a:r>
              <a:rPr lang="en-US" dirty="0"/>
              <a:t>Effective upon issuance of OMB memo</a:t>
            </a:r>
          </a:p>
          <a:p>
            <a:pPr lvl="1"/>
            <a:r>
              <a:rPr lang="en-US" dirty="0"/>
              <a:t>OMB granting an exception to use higher thresholds until FAR is finalized</a:t>
            </a:r>
          </a:p>
          <a:p>
            <a:r>
              <a:rPr lang="en-US" dirty="0"/>
              <a:t>Recipients should document changes in procurement policies</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45D3A7C8-E1EB-44E7-AF1C-F25E669567A8}"/>
              </a:ext>
            </a:extLst>
          </p:cNvPr>
          <p:cNvSpPr>
            <a:spLocks noGrp="1"/>
          </p:cNvSpPr>
          <p:nvPr>
            <p:ph type="sldNum" sz="quarter" idx="12"/>
          </p:nvPr>
        </p:nvSpPr>
        <p:spPr/>
        <p:txBody>
          <a:bodyPr/>
          <a:lstStyle/>
          <a:p>
            <a:pPr>
              <a:defRPr/>
            </a:pPr>
            <a:fld id="{DE9FACE9-9E5D-4266-83D0-DD6A053B8078}" type="slidenum">
              <a:rPr lang="en-US" altLang="en-US" smtClean="0"/>
              <a:pPr>
                <a:defRPr/>
              </a:pPr>
              <a:t>45</a:t>
            </a:fld>
            <a:endParaRPr lang="en-US" altLang="en-US"/>
          </a:p>
        </p:txBody>
      </p:sp>
    </p:spTree>
    <p:extLst>
      <p:ext uri="{BB962C8B-B14F-4D97-AF65-F5344CB8AC3E}">
        <p14:creationId xmlns:p14="http://schemas.microsoft.com/office/powerpoint/2010/main" val="362714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2078-D707-4B56-8290-5A07D9D074FA}"/>
              </a:ext>
            </a:extLst>
          </p:cNvPr>
          <p:cNvSpPr>
            <a:spLocks noGrp="1"/>
          </p:cNvSpPr>
          <p:nvPr>
            <p:ph type="title"/>
          </p:nvPr>
        </p:nvSpPr>
        <p:spPr/>
        <p:txBody>
          <a:bodyPr/>
          <a:lstStyle/>
          <a:p>
            <a:r>
              <a:rPr lang="en-US" dirty="0"/>
              <a:t>President’s Management Agenda</a:t>
            </a:r>
          </a:p>
        </p:txBody>
      </p:sp>
      <p:sp>
        <p:nvSpPr>
          <p:cNvPr id="3" name="Content Placeholder 2">
            <a:extLst>
              <a:ext uri="{FF2B5EF4-FFF2-40B4-BE49-F238E27FC236}">
                <a16:creationId xmlns:a16="http://schemas.microsoft.com/office/drawing/2014/main" id="{36FEB438-23CB-4685-9795-B9DC6BF7E28F}"/>
              </a:ext>
            </a:extLst>
          </p:cNvPr>
          <p:cNvSpPr>
            <a:spLocks noGrp="1"/>
          </p:cNvSpPr>
          <p:nvPr>
            <p:ph idx="1"/>
          </p:nvPr>
        </p:nvSpPr>
        <p:spPr/>
        <p:txBody>
          <a:bodyPr>
            <a:normAutofit fontScale="70000" lnSpcReduction="20000"/>
          </a:bodyPr>
          <a:lstStyle/>
          <a:p>
            <a:r>
              <a:rPr lang="en-US" dirty="0"/>
              <a:t>Issued March 20, 2018</a:t>
            </a:r>
          </a:p>
          <a:p>
            <a:pPr lvl="1"/>
            <a:r>
              <a:rPr lang="en-US" dirty="0"/>
              <a:t>Contains various cross-agency priority (CAP) goals </a:t>
            </a:r>
          </a:p>
          <a:p>
            <a:r>
              <a:rPr lang="en-US" dirty="0">
                <a:hlinkClick r:id="rId3"/>
              </a:rPr>
              <a:t>Results-Oriented Accountability for Grants</a:t>
            </a:r>
            <a:endParaRPr lang="en-US" dirty="0"/>
          </a:p>
          <a:p>
            <a:pPr lvl="1"/>
            <a:r>
              <a:rPr lang="en-US" dirty="0"/>
              <a:t>Seeks to rebalance compliance efforts with a focus on results </a:t>
            </a:r>
          </a:p>
          <a:p>
            <a:pPr lvl="1"/>
            <a:r>
              <a:rPr lang="en-US" dirty="0"/>
              <a:t>Standardize grant reporting data and improve data collection in ways that will increase efficiency, promote evaluation, reduce reporting burden</a:t>
            </a:r>
          </a:p>
          <a:p>
            <a:pPr lvl="2"/>
            <a:r>
              <a:rPr lang="en-US" dirty="0"/>
              <a:t>OMB </a:t>
            </a:r>
            <a:r>
              <a:rPr lang="en-US" dirty="0">
                <a:hlinkClick r:id="rId4"/>
              </a:rPr>
              <a:t>Federal Register Notice </a:t>
            </a:r>
            <a:r>
              <a:rPr lang="en-US" dirty="0"/>
              <a:t>on November 7, 2018</a:t>
            </a:r>
          </a:p>
          <a:p>
            <a:pPr lvl="2"/>
            <a:r>
              <a:rPr lang="en-US" dirty="0"/>
              <a:t>426 proposed grants management common data standards</a:t>
            </a:r>
          </a:p>
          <a:p>
            <a:pPr lvl="2"/>
            <a:r>
              <a:rPr lang="en-US" dirty="0"/>
              <a:t>Comments due January 15, 2019 </a:t>
            </a:r>
            <a:r>
              <a:rPr lang="en-US" dirty="0">
                <a:hlinkClick r:id="rId5"/>
              </a:rPr>
              <a:t>here</a:t>
            </a:r>
            <a:endParaRPr lang="en-US" dirty="0"/>
          </a:p>
          <a:p>
            <a:pPr lvl="1"/>
            <a:r>
              <a:rPr lang="en-US" dirty="0"/>
              <a:t>Measure progress and share lessons learned and best practices to inform future efforts, and support innovation to achieve results  </a:t>
            </a: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43E59F51-1062-473D-B918-158B2591B2AE}"/>
              </a:ext>
            </a:extLst>
          </p:cNvPr>
          <p:cNvSpPr>
            <a:spLocks noGrp="1"/>
          </p:cNvSpPr>
          <p:nvPr>
            <p:ph type="sldNum" sz="quarter" idx="12"/>
          </p:nvPr>
        </p:nvSpPr>
        <p:spPr/>
        <p:txBody>
          <a:bodyPr/>
          <a:lstStyle/>
          <a:p>
            <a:pPr>
              <a:defRPr/>
            </a:pPr>
            <a:fld id="{DE9FACE9-9E5D-4266-83D0-DD6A053B8078}" type="slidenum">
              <a:rPr lang="en-US" altLang="en-US" smtClean="0"/>
              <a:pPr>
                <a:defRPr/>
              </a:pPr>
              <a:t>46</a:t>
            </a:fld>
            <a:endParaRPr lang="en-US" altLang="en-US"/>
          </a:p>
        </p:txBody>
      </p:sp>
    </p:spTree>
    <p:extLst>
      <p:ext uri="{BB962C8B-B14F-4D97-AF65-F5344CB8AC3E}">
        <p14:creationId xmlns:p14="http://schemas.microsoft.com/office/powerpoint/2010/main" val="657842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904-D27A-4D8E-A377-0DFEE9136C0E}"/>
              </a:ext>
            </a:extLst>
          </p:cNvPr>
          <p:cNvSpPr>
            <a:spLocks noGrp="1"/>
          </p:cNvSpPr>
          <p:nvPr>
            <p:ph type="title"/>
          </p:nvPr>
        </p:nvSpPr>
        <p:spPr/>
        <p:txBody>
          <a:bodyPr/>
          <a:lstStyle/>
          <a:p>
            <a:r>
              <a:rPr lang="en-US" dirty="0"/>
              <a:t>Draft 2019 SF-SAC (Data Collection Form)</a:t>
            </a:r>
          </a:p>
        </p:txBody>
      </p:sp>
      <p:sp>
        <p:nvSpPr>
          <p:cNvPr id="3" name="Content Placeholder 2">
            <a:extLst>
              <a:ext uri="{FF2B5EF4-FFF2-40B4-BE49-F238E27FC236}">
                <a16:creationId xmlns:a16="http://schemas.microsoft.com/office/drawing/2014/main" id="{E113013C-1B07-4EFB-BCFF-2B1AEA776AEB}"/>
              </a:ext>
            </a:extLst>
          </p:cNvPr>
          <p:cNvSpPr>
            <a:spLocks noGrp="1"/>
          </p:cNvSpPr>
          <p:nvPr>
            <p:ph idx="1"/>
          </p:nvPr>
        </p:nvSpPr>
        <p:spPr/>
        <p:txBody>
          <a:bodyPr>
            <a:normAutofit fontScale="85000" lnSpcReduction="20000"/>
          </a:bodyPr>
          <a:lstStyle/>
          <a:p>
            <a:r>
              <a:rPr lang="en-US" dirty="0">
                <a:hlinkClick r:id="rId3"/>
              </a:rPr>
              <a:t>Published</a:t>
            </a:r>
            <a:r>
              <a:rPr lang="en-US" dirty="0"/>
              <a:t> for comments in Federal Register on April 3, 2018</a:t>
            </a:r>
          </a:p>
          <a:p>
            <a:pPr lvl="1"/>
            <a:r>
              <a:rPr lang="en-US" dirty="0"/>
              <a:t>Comment period ends June 4, 2018</a:t>
            </a:r>
          </a:p>
          <a:p>
            <a:pPr lvl="1"/>
            <a:r>
              <a:rPr lang="en-US" dirty="0"/>
              <a:t>Should be used for audits covering fiscal periods ending in 2019, 2020 or 2021.</a:t>
            </a:r>
          </a:p>
          <a:p>
            <a:pPr lvl="2"/>
            <a:r>
              <a:rPr lang="en-US" dirty="0"/>
              <a:t>Audits with FY ending prior to January 1, 2019 must use the appropriate year form</a:t>
            </a:r>
          </a:p>
          <a:p>
            <a:pPr lvl="1"/>
            <a:r>
              <a:rPr lang="en-US" dirty="0"/>
              <a:t>New form is designed to enable streamlined reporting (a DATA Act goal)</a:t>
            </a:r>
          </a:p>
          <a:p>
            <a:r>
              <a:rPr lang="en-US" dirty="0">
                <a:hlinkClick r:id="rId4"/>
              </a:rPr>
              <a:t>Published</a:t>
            </a:r>
            <a:r>
              <a:rPr lang="en-US" dirty="0"/>
              <a:t> for comments in Federal Register on November 6, 2018</a:t>
            </a:r>
          </a:p>
          <a:p>
            <a:pPr lvl="1"/>
            <a:r>
              <a:rPr lang="en-US" dirty="0"/>
              <a:t>Comment period ends December 6, 2018</a:t>
            </a:r>
          </a:p>
          <a:p>
            <a:pPr lvl="1"/>
            <a:endParaRPr lang="en-US" dirty="0"/>
          </a:p>
        </p:txBody>
      </p:sp>
      <p:sp>
        <p:nvSpPr>
          <p:cNvPr id="4" name="Slide Number Placeholder 3">
            <a:extLst>
              <a:ext uri="{FF2B5EF4-FFF2-40B4-BE49-F238E27FC236}">
                <a16:creationId xmlns:a16="http://schemas.microsoft.com/office/drawing/2014/main" id="{4873D00A-F340-425A-AEE8-EAAFB7000E9D}"/>
              </a:ext>
            </a:extLst>
          </p:cNvPr>
          <p:cNvSpPr>
            <a:spLocks noGrp="1"/>
          </p:cNvSpPr>
          <p:nvPr>
            <p:ph type="sldNum" sz="quarter" idx="12"/>
          </p:nvPr>
        </p:nvSpPr>
        <p:spPr/>
        <p:txBody>
          <a:bodyPr/>
          <a:lstStyle/>
          <a:p>
            <a:pPr>
              <a:defRPr/>
            </a:pPr>
            <a:fld id="{DE9FACE9-9E5D-4266-83D0-DD6A053B8078}" type="slidenum">
              <a:rPr lang="en-US" altLang="en-US" smtClean="0"/>
              <a:pPr>
                <a:defRPr/>
              </a:pPr>
              <a:t>47</a:t>
            </a:fld>
            <a:endParaRPr lang="en-US" altLang="en-US"/>
          </a:p>
        </p:txBody>
      </p:sp>
    </p:spTree>
    <p:extLst>
      <p:ext uri="{BB962C8B-B14F-4D97-AF65-F5344CB8AC3E}">
        <p14:creationId xmlns:p14="http://schemas.microsoft.com/office/powerpoint/2010/main" val="3073452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904-D27A-4D8E-A377-0DFEE9136C0E}"/>
              </a:ext>
            </a:extLst>
          </p:cNvPr>
          <p:cNvSpPr>
            <a:spLocks noGrp="1"/>
          </p:cNvSpPr>
          <p:nvPr>
            <p:ph type="title"/>
          </p:nvPr>
        </p:nvSpPr>
        <p:spPr/>
        <p:txBody>
          <a:bodyPr/>
          <a:lstStyle/>
          <a:p>
            <a:r>
              <a:rPr lang="en-US" dirty="0"/>
              <a:t>Draft 2019 SF-SAC (Data Collection Form)</a:t>
            </a:r>
          </a:p>
        </p:txBody>
      </p:sp>
      <p:sp>
        <p:nvSpPr>
          <p:cNvPr id="3" name="Content Placeholder 2">
            <a:extLst>
              <a:ext uri="{FF2B5EF4-FFF2-40B4-BE49-F238E27FC236}">
                <a16:creationId xmlns:a16="http://schemas.microsoft.com/office/drawing/2014/main" id="{E113013C-1B07-4EFB-BCFF-2B1AEA776AEB}"/>
              </a:ext>
            </a:extLst>
          </p:cNvPr>
          <p:cNvSpPr>
            <a:spLocks noGrp="1"/>
          </p:cNvSpPr>
          <p:nvPr>
            <p:ph idx="1"/>
          </p:nvPr>
        </p:nvSpPr>
        <p:spPr/>
        <p:txBody>
          <a:bodyPr>
            <a:normAutofit fontScale="85000" lnSpcReduction="10000"/>
          </a:bodyPr>
          <a:lstStyle/>
          <a:p>
            <a:r>
              <a:rPr lang="en-US" dirty="0"/>
              <a:t>New items:</a:t>
            </a:r>
          </a:p>
          <a:p>
            <a:pPr marL="971550" lvl="1" indent="-514350">
              <a:buFont typeface="+mj-lt"/>
              <a:buAutoNum type="arabicPeriod"/>
            </a:pPr>
            <a:r>
              <a:rPr lang="en-US" dirty="0"/>
              <a:t>Notes to the Schedule of Expenditures of Federal Awards (SEFA) (Part II, item 2)</a:t>
            </a:r>
          </a:p>
          <a:p>
            <a:pPr marL="971550" lvl="1" indent="-514350">
              <a:buFont typeface="+mj-lt"/>
              <a:buAutoNum type="arabicPeriod"/>
            </a:pPr>
            <a:r>
              <a:rPr lang="en-US" dirty="0"/>
              <a:t>Written communications (management letters) issued to the auditee (Part III, item 2(f))</a:t>
            </a:r>
          </a:p>
          <a:p>
            <a:pPr marL="971550" lvl="1" indent="-514350">
              <a:buFont typeface="+mj-lt"/>
              <a:buAutoNum type="arabicPeriod"/>
            </a:pPr>
            <a:r>
              <a:rPr lang="en-US" dirty="0"/>
              <a:t>Text of the audit findings (Part III, item 5)</a:t>
            </a:r>
          </a:p>
          <a:p>
            <a:pPr marL="971550" lvl="1" indent="-514350">
              <a:buFont typeface="+mj-lt"/>
              <a:buAutoNum type="arabicPeriod"/>
            </a:pPr>
            <a:r>
              <a:rPr lang="en-US" dirty="0"/>
              <a:t>Corrective action plan (Part IV)</a:t>
            </a:r>
          </a:p>
          <a:p>
            <a:pPr marL="971550" lvl="1" indent="-514350">
              <a:buFont typeface="+mj-lt"/>
              <a:buAutoNum type="arabicPeriod"/>
            </a:pPr>
            <a:r>
              <a:rPr lang="en-US" dirty="0"/>
              <a:t>Auditee certification statement (Part V, item 1) </a:t>
            </a:r>
          </a:p>
          <a:p>
            <a:pPr marL="971550" lvl="1" indent="-514350">
              <a:buFont typeface="+mj-lt"/>
              <a:buAutoNum type="arabicPeriod"/>
            </a:pPr>
            <a:r>
              <a:rPr lang="en-US" dirty="0"/>
              <a:t>Auditor statement (Part V, item 2)</a:t>
            </a:r>
          </a:p>
          <a:p>
            <a:pPr marL="457200" lvl="0" indent="-400050"/>
            <a:r>
              <a:rPr lang="en-US" dirty="0"/>
              <a:t>Census currently working on a template to automatically generate the SEFA </a:t>
            </a:r>
          </a:p>
          <a:p>
            <a:endParaRPr lang="en-US" dirty="0"/>
          </a:p>
          <a:p>
            <a:pPr lvl="1"/>
            <a:endParaRPr lang="en-US" dirty="0"/>
          </a:p>
        </p:txBody>
      </p:sp>
      <p:sp>
        <p:nvSpPr>
          <p:cNvPr id="4" name="Slide Number Placeholder 3">
            <a:extLst>
              <a:ext uri="{FF2B5EF4-FFF2-40B4-BE49-F238E27FC236}">
                <a16:creationId xmlns:a16="http://schemas.microsoft.com/office/drawing/2014/main" id="{4873D00A-F340-425A-AEE8-EAAFB7000E9D}"/>
              </a:ext>
            </a:extLst>
          </p:cNvPr>
          <p:cNvSpPr>
            <a:spLocks noGrp="1"/>
          </p:cNvSpPr>
          <p:nvPr>
            <p:ph type="sldNum" sz="quarter" idx="12"/>
          </p:nvPr>
        </p:nvSpPr>
        <p:spPr/>
        <p:txBody>
          <a:bodyPr/>
          <a:lstStyle/>
          <a:p>
            <a:pPr>
              <a:defRPr/>
            </a:pPr>
            <a:fld id="{DE9FACE9-9E5D-4266-83D0-DD6A053B8078}" type="slidenum">
              <a:rPr lang="en-US" altLang="en-US" smtClean="0"/>
              <a:pPr>
                <a:defRPr/>
              </a:pPr>
              <a:t>48</a:t>
            </a:fld>
            <a:endParaRPr lang="en-US" altLang="en-US"/>
          </a:p>
        </p:txBody>
      </p:sp>
    </p:spTree>
    <p:extLst>
      <p:ext uri="{BB962C8B-B14F-4D97-AF65-F5344CB8AC3E}">
        <p14:creationId xmlns:p14="http://schemas.microsoft.com/office/powerpoint/2010/main" val="3989616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904-D27A-4D8E-A377-0DFEE9136C0E}"/>
              </a:ext>
            </a:extLst>
          </p:cNvPr>
          <p:cNvSpPr>
            <a:spLocks noGrp="1"/>
          </p:cNvSpPr>
          <p:nvPr>
            <p:ph type="title"/>
          </p:nvPr>
        </p:nvSpPr>
        <p:spPr>
          <a:xfrm>
            <a:off x="998121" y="334065"/>
            <a:ext cx="7759700" cy="1143000"/>
          </a:xfrm>
        </p:spPr>
        <p:txBody>
          <a:bodyPr/>
          <a:lstStyle/>
          <a:p>
            <a:r>
              <a:rPr lang="en-US" dirty="0"/>
              <a:t>Draft 2019 SF-SAC: SEFA Notes</a:t>
            </a:r>
          </a:p>
        </p:txBody>
      </p:sp>
      <p:sp>
        <p:nvSpPr>
          <p:cNvPr id="3" name="Content Placeholder 2">
            <a:extLst>
              <a:ext uri="{FF2B5EF4-FFF2-40B4-BE49-F238E27FC236}">
                <a16:creationId xmlns:a16="http://schemas.microsoft.com/office/drawing/2014/main" id="{E113013C-1B07-4EFB-BCFF-2B1AEA776AEB}"/>
              </a:ext>
            </a:extLst>
          </p:cNvPr>
          <p:cNvSpPr>
            <a:spLocks noGrp="1"/>
          </p:cNvSpPr>
          <p:nvPr>
            <p:ph idx="1"/>
          </p:nvPr>
        </p:nvSpPr>
        <p:spPr/>
        <p:txBody>
          <a:bodyPr>
            <a:normAutofit/>
          </a:bodyPr>
          <a:lstStyle/>
          <a:p>
            <a:endParaRPr lang="en-US" dirty="0"/>
          </a:p>
          <a:p>
            <a:pPr lvl="1"/>
            <a:endParaRPr lang="en-US" dirty="0"/>
          </a:p>
        </p:txBody>
      </p:sp>
      <p:sp>
        <p:nvSpPr>
          <p:cNvPr id="4" name="Slide Number Placeholder 3">
            <a:extLst>
              <a:ext uri="{FF2B5EF4-FFF2-40B4-BE49-F238E27FC236}">
                <a16:creationId xmlns:a16="http://schemas.microsoft.com/office/drawing/2014/main" id="{4873D00A-F340-425A-AEE8-EAAFB7000E9D}"/>
              </a:ext>
            </a:extLst>
          </p:cNvPr>
          <p:cNvSpPr>
            <a:spLocks noGrp="1"/>
          </p:cNvSpPr>
          <p:nvPr>
            <p:ph type="sldNum" sz="quarter" idx="12"/>
          </p:nvPr>
        </p:nvSpPr>
        <p:spPr/>
        <p:txBody>
          <a:bodyPr/>
          <a:lstStyle/>
          <a:p>
            <a:pPr>
              <a:defRPr/>
            </a:pPr>
            <a:fld id="{DE9FACE9-9E5D-4266-83D0-DD6A053B8078}" type="slidenum">
              <a:rPr lang="en-US" altLang="en-US" smtClean="0"/>
              <a:pPr>
                <a:defRPr/>
              </a:pPr>
              <a:t>49</a:t>
            </a:fld>
            <a:endParaRPr lang="en-US" altLang="en-US"/>
          </a:p>
        </p:txBody>
      </p:sp>
      <p:pic>
        <p:nvPicPr>
          <p:cNvPr id="8" name="Picture 7">
            <a:extLst>
              <a:ext uri="{FF2B5EF4-FFF2-40B4-BE49-F238E27FC236}">
                <a16:creationId xmlns:a16="http://schemas.microsoft.com/office/drawing/2014/main" id="{ECE95D85-B529-403E-B940-E99C70F54112}"/>
              </a:ext>
            </a:extLst>
          </p:cNvPr>
          <p:cNvPicPr>
            <a:picLocks noChangeAspect="1"/>
          </p:cNvPicPr>
          <p:nvPr/>
        </p:nvPicPr>
        <p:blipFill>
          <a:blip r:embed="rId3"/>
          <a:stretch>
            <a:fillRect/>
          </a:stretch>
        </p:blipFill>
        <p:spPr>
          <a:xfrm>
            <a:off x="1100831" y="1275570"/>
            <a:ext cx="7585969" cy="4792276"/>
          </a:xfrm>
          <a:prstGeom prst="rect">
            <a:avLst/>
          </a:prstGeom>
        </p:spPr>
      </p:pic>
    </p:spTree>
    <p:extLst>
      <p:ext uri="{BB962C8B-B14F-4D97-AF65-F5344CB8AC3E}">
        <p14:creationId xmlns:p14="http://schemas.microsoft.com/office/powerpoint/2010/main" val="115571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3276600" cy="369332"/>
          </a:xfrm>
          <a:prstGeom prst="rect">
            <a:avLst/>
          </a:prstGeom>
          <a:noFill/>
        </p:spPr>
        <p:txBody>
          <a:bodyPr wrap="square" rtlCol="0">
            <a:spAutoFit/>
          </a:bodyPr>
          <a:lstStyle/>
          <a:p>
            <a:pPr algn="r"/>
            <a:r>
              <a:rPr lang="en-US" b="1" dirty="0">
                <a:solidFill>
                  <a:schemeClr val="bg1"/>
                </a:solidFill>
                <a:latin typeface="Arial" panose="020B0604020202020204" pitchFamily="34" charset="0"/>
                <a:cs typeface="Arial" panose="020B0604020202020204" pitchFamily="34" charset="0"/>
              </a:rPr>
              <a:t> NATIONAL OVERVIEW</a:t>
            </a:r>
          </a:p>
        </p:txBody>
      </p:sp>
      <p:sp>
        <p:nvSpPr>
          <p:cNvPr id="3" name="Content Placeholder 12"/>
          <p:cNvSpPr txBox="1">
            <a:spLocks/>
          </p:cNvSpPr>
          <p:nvPr/>
        </p:nvSpPr>
        <p:spPr>
          <a:xfrm>
            <a:off x="644232" y="2203791"/>
            <a:ext cx="2438400" cy="12893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sz="1600" dirty="0">
                <a:latin typeface="Arial" panose="020B0604020202020204" pitchFamily="34" charset="0"/>
                <a:cs typeface="Arial" panose="020B0604020202020204" pitchFamily="34" charset="0"/>
              </a:rPr>
              <a:t>GDP growth: </a:t>
            </a:r>
          </a:p>
          <a:p>
            <a:pPr marL="0" indent="0">
              <a:lnSpc>
                <a:spcPct val="90000"/>
              </a:lnSpc>
              <a:buNone/>
            </a:pPr>
            <a:r>
              <a:rPr lang="en-US" altLang="en-US" sz="1600" dirty="0">
                <a:latin typeface="Arial" panose="020B0604020202020204" pitchFamily="34" charset="0"/>
                <a:cs typeface="Arial" panose="020B0604020202020204" pitchFamily="34" charset="0"/>
              </a:rPr>
              <a:t>2.3% in 2017 compared to 1.5% in 2016 (lowest since 2011)</a:t>
            </a:r>
          </a:p>
          <a:p>
            <a:pPr marL="0" indent="0">
              <a:lnSpc>
                <a:spcPct val="90000"/>
              </a:lnSpc>
              <a:buNone/>
            </a:pPr>
            <a:r>
              <a:rPr lang="en-US" altLang="en-US" sz="1600" dirty="0">
                <a:latin typeface="Arial" panose="020B0604020202020204" pitchFamily="34" charset="0"/>
                <a:cs typeface="Arial" panose="020B0604020202020204" pitchFamily="34" charset="0"/>
              </a:rPr>
              <a:t>2.7% est. in 2018</a:t>
            </a:r>
          </a:p>
          <a:p>
            <a:pPr marL="0" indent="0">
              <a:lnSpc>
                <a:spcPct val="90000"/>
              </a:lnSpc>
              <a:buNone/>
            </a:pPr>
            <a:r>
              <a:rPr lang="en-US" altLang="en-US" sz="1600" dirty="0">
                <a:latin typeface="Arial" panose="020B0604020202020204" pitchFamily="34" charset="0"/>
                <a:cs typeface="Arial" panose="020B0604020202020204" pitchFamily="34" charset="0"/>
              </a:rPr>
              <a:t>2.4% forecast for 2019</a:t>
            </a:r>
          </a:p>
          <a:p>
            <a:pPr marL="0" indent="0">
              <a:lnSpc>
                <a:spcPct val="90000"/>
              </a:lnSpc>
              <a:buNone/>
            </a:pPr>
            <a:endParaRPr lang="en-US" altLang="en-US" sz="1600" dirty="0">
              <a:latin typeface="Arial" panose="020B0604020202020204" pitchFamily="34" charset="0"/>
              <a:cs typeface="Arial" panose="020B0604020202020204" pitchFamily="34" charset="0"/>
            </a:endParaRPr>
          </a:p>
          <a:p>
            <a:pPr marL="0" indent="0">
              <a:lnSpc>
                <a:spcPct val="90000"/>
              </a:lnSpc>
              <a:buNone/>
            </a:pPr>
            <a:r>
              <a:rPr lang="en-US" altLang="en-US" sz="1600" dirty="0">
                <a:latin typeface="Arial" panose="020B0604020202020204" pitchFamily="34" charset="0"/>
                <a:cs typeface="Arial" panose="020B0604020202020204" pitchFamily="34" charset="0"/>
              </a:rPr>
              <a:t> </a:t>
            </a:r>
          </a:p>
          <a:p>
            <a:pPr marL="0" indent="0">
              <a:lnSpc>
                <a:spcPct val="90000"/>
              </a:lnSpc>
              <a:buNone/>
            </a:pPr>
            <a:endParaRPr lang="en-US" altLang="en-US" sz="1600" dirty="0">
              <a:latin typeface="Arial" panose="020B0604020202020204" pitchFamily="34" charset="0"/>
              <a:cs typeface="Arial" panose="020B0604020202020204" pitchFamily="34" charset="0"/>
            </a:endParaRPr>
          </a:p>
        </p:txBody>
      </p:sp>
      <p:sp>
        <p:nvSpPr>
          <p:cNvPr id="4" name="Content Placeholder 13"/>
          <p:cNvSpPr txBox="1">
            <a:spLocks/>
          </p:cNvSpPr>
          <p:nvPr/>
        </p:nvSpPr>
        <p:spPr>
          <a:xfrm>
            <a:off x="6172200" y="2203791"/>
            <a:ext cx="2438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sz="1600" dirty="0">
                <a:latin typeface="Arial" panose="020B0604020202020204" pitchFamily="34" charset="0"/>
                <a:cs typeface="Arial" panose="020B0604020202020204" pitchFamily="34" charset="0"/>
              </a:rPr>
              <a:t>Recession:  </a:t>
            </a:r>
          </a:p>
          <a:p>
            <a:pPr marL="0" indent="0">
              <a:lnSpc>
                <a:spcPct val="90000"/>
              </a:lnSpc>
              <a:buNone/>
            </a:pPr>
            <a:r>
              <a:rPr lang="en-US" altLang="en-US" sz="1600" dirty="0">
                <a:latin typeface="Arial" panose="020B0604020202020204" pitchFamily="34" charset="0"/>
                <a:cs typeface="Arial" panose="020B0604020202020204" pitchFamily="34" charset="0"/>
              </a:rPr>
              <a:t>WSJ panel of economists predict 18% probability of recession in next 12 months (July 2018); the highest level since October 2016.</a:t>
            </a:r>
          </a:p>
          <a:p>
            <a:pPr marL="0" indent="0">
              <a:lnSpc>
                <a:spcPct val="90000"/>
              </a:lnSpc>
              <a:buNone/>
            </a:pPr>
            <a:endParaRPr lang="en-US" altLang="en-US" sz="1600" dirty="0">
              <a:latin typeface="Arial" panose="020B0604020202020204" pitchFamily="34" charset="0"/>
              <a:cs typeface="Arial" panose="020B0604020202020204" pitchFamily="34" charset="0"/>
            </a:endParaRPr>
          </a:p>
          <a:p>
            <a:pPr marL="0" indent="0">
              <a:lnSpc>
                <a:spcPct val="90000"/>
              </a:lnSpc>
              <a:buNone/>
            </a:pPr>
            <a:endParaRPr lang="en-US" altLang="en-US" sz="1600" dirty="0">
              <a:latin typeface="Arial" panose="020B0604020202020204" pitchFamily="34" charset="0"/>
              <a:cs typeface="Arial" panose="020B0604020202020204" pitchFamily="34" charset="0"/>
            </a:endParaRPr>
          </a:p>
          <a:p>
            <a:pPr marL="0" indent="0">
              <a:lnSpc>
                <a:spcPct val="90000"/>
              </a:lnSpc>
              <a:buNone/>
            </a:pPr>
            <a:endParaRPr lang="en-US" altLang="en-US" sz="1600" dirty="0">
              <a:latin typeface="Arial" panose="020B0604020202020204" pitchFamily="34" charset="0"/>
              <a:cs typeface="Arial" panose="020B0604020202020204" pitchFamily="34" charset="0"/>
            </a:endParaRPr>
          </a:p>
        </p:txBody>
      </p:sp>
      <p:sp>
        <p:nvSpPr>
          <p:cNvPr id="8" name="Half Frame 7"/>
          <p:cNvSpPr/>
          <p:nvPr/>
        </p:nvSpPr>
        <p:spPr>
          <a:xfrm rot="13372937">
            <a:off x="6455191" y="1730790"/>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 name="Straight Connector 8"/>
          <p:cNvCxnSpPr/>
          <p:nvPr/>
        </p:nvCxnSpPr>
        <p:spPr>
          <a:xfrm>
            <a:off x="3124200" y="2203791"/>
            <a:ext cx="0" cy="1072809"/>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533400" y="4413591"/>
            <a:ext cx="2438400" cy="1219200"/>
          </a:xfrm>
          <a:prstGeom prst="rect">
            <a:avLst/>
          </a:prstGeom>
        </p:spPr>
        <p:txBody>
          <a:bodyPr/>
          <a:lstStyle>
            <a:lvl1pPr marL="0" indent="0" algn="l" defTabSz="914400" rtl="0" eaLnBrk="1" latinLnBrk="0" hangingPunct="1">
              <a:spcBef>
                <a:spcPct val="200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90000"/>
              </a:lnSpc>
            </a:pPr>
            <a:r>
              <a:rPr lang="en-US" altLang="en-US" sz="1600" dirty="0"/>
              <a:t>Unemployment:</a:t>
            </a:r>
          </a:p>
          <a:p>
            <a:pPr>
              <a:lnSpc>
                <a:spcPct val="90000"/>
              </a:lnSpc>
            </a:pPr>
            <a:r>
              <a:rPr lang="en-US" altLang="en-US" sz="1600" dirty="0"/>
              <a:t>3.7% in October 2018 (lowest level since December 1969)</a:t>
            </a:r>
          </a:p>
          <a:p>
            <a:pPr>
              <a:lnSpc>
                <a:spcPct val="90000"/>
              </a:lnSpc>
            </a:pPr>
            <a:r>
              <a:rPr lang="en-US" altLang="en-US" sz="1600" dirty="0"/>
              <a:t>Wage and salary growth:</a:t>
            </a:r>
          </a:p>
          <a:p>
            <a:pPr>
              <a:lnSpc>
                <a:spcPct val="90000"/>
              </a:lnSpc>
            </a:pPr>
            <a:r>
              <a:rPr lang="en-US" altLang="en-US" sz="1600" dirty="0"/>
              <a:t>3.1% overall annual increase in 3</a:t>
            </a:r>
            <a:r>
              <a:rPr lang="en-US" altLang="en-US" sz="1600" baseline="30000" dirty="0"/>
              <a:t>rd</a:t>
            </a:r>
            <a:r>
              <a:rPr lang="en-US" altLang="en-US" sz="1600" dirty="0"/>
              <a:t> qtr. 2018 </a:t>
            </a:r>
          </a:p>
        </p:txBody>
      </p:sp>
      <p:sp>
        <p:nvSpPr>
          <p:cNvPr id="11" name="Half Frame 10"/>
          <p:cNvSpPr/>
          <p:nvPr/>
        </p:nvSpPr>
        <p:spPr>
          <a:xfrm rot="13372937">
            <a:off x="3635791" y="1730793"/>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Half Frame 11"/>
          <p:cNvSpPr/>
          <p:nvPr/>
        </p:nvSpPr>
        <p:spPr>
          <a:xfrm rot="13372937">
            <a:off x="816391" y="1730792"/>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Connector 12"/>
          <p:cNvCxnSpPr/>
          <p:nvPr/>
        </p:nvCxnSpPr>
        <p:spPr>
          <a:xfrm>
            <a:off x="5867400" y="2203791"/>
            <a:ext cx="0" cy="1072809"/>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21" name="Content Placeholder 12"/>
          <p:cNvSpPr txBox="1">
            <a:spLocks/>
          </p:cNvSpPr>
          <p:nvPr/>
        </p:nvSpPr>
        <p:spPr>
          <a:xfrm>
            <a:off x="3429000" y="4413591"/>
            <a:ext cx="2438400" cy="16949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Jobs:</a:t>
            </a:r>
          </a:p>
          <a:p>
            <a:pPr marL="0" indent="0">
              <a:spcBef>
                <a:spcPts val="0"/>
              </a:spcBef>
              <a:buNone/>
            </a:pPr>
            <a:r>
              <a:rPr lang="en-US" sz="1600" dirty="0">
                <a:latin typeface="Arial" panose="020B0604020202020204" pitchFamily="34" charset="0"/>
                <a:cs typeface="Arial" panose="020B0604020202020204" pitchFamily="34" charset="0"/>
              </a:rPr>
              <a:t>October 2018 – 250,000 (97</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straight month of positive job creation)</a:t>
            </a:r>
          </a:p>
          <a:p>
            <a:pPr marL="0" indent="0">
              <a:spcBef>
                <a:spcPts val="0"/>
              </a:spcBef>
              <a:buNone/>
            </a:pPr>
            <a:r>
              <a:rPr lang="en-US" sz="1600" dirty="0">
                <a:latin typeface="Arial" panose="020B0604020202020204" pitchFamily="34" charset="0"/>
                <a:cs typeface="Arial" panose="020B0604020202020204" pitchFamily="34" charset="0"/>
              </a:rPr>
              <a:t>2017 – 181,000</a:t>
            </a:r>
          </a:p>
          <a:p>
            <a:pPr marL="0" indent="0">
              <a:spcBef>
                <a:spcPts val="0"/>
              </a:spcBef>
              <a:buNone/>
            </a:pPr>
            <a:r>
              <a:rPr lang="en-US" sz="1600" dirty="0">
                <a:latin typeface="Arial" panose="020B0604020202020204" pitchFamily="34" charset="0"/>
                <a:cs typeface="Arial" panose="020B0604020202020204" pitchFamily="34" charset="0"/>
              </a:rPr>
              <a:t>2016 – 195,000</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22" name="Content Placeholder 13"/>
          <p:cNvSpPr txBox="1">
            <a:spLocks/>
          </p:cNvSpPr>
          <p:nvPr/>
        </p:nvSpPr>
        <p:spPr>
          <a:xfrm>
            <a:off x="6172200" y="4413590"/>
            <a:ext cx="2438400" cy="16949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sz="1600" dirty="0">
                <a:latin typeface="Arial" panose="020B0604020202020204" pitchFamily="34" charset="0"/>
                <a:cs typeface="Arial" panose="020B0604020202020204" pitchFamily="34" charset="0"/>
              </a:rPr>
              <a:t>Interest rates:</a:t>
            </a:r>
          </a:p>
          <a:p>
            <a:pPr marL="0" indent="0">
              <a:lnSpc>
                <a:spcPct val="90000"/>
              </a:lnSpc>
              <a:buNone/>
            </a:pPr>
            <a:r>
              <a:rPr lang="en-US" altLang="en-US" sz="1600" dirty="0">
                <a:latin typeface="Arial" panose="020B0604020202020204" pitchFamily="34" charset="0"/>
                <a:cs typeface="Arial" panose="020B0604020202020204" pitchFamily="34" charset="0"/>
              </a:rPr>
              <a:t>Fed Reserve raised rates .25% in September 2018. Eighth increase since the Great Recession.  </a:t>
            </a:r>
          </a:p>
        </p:txBody>
      </p:sp>
      <p:sp>
        <p:nvSpPr>
          <p:cNvPr id="23" name="Half Frame 22"/>
          <p:cNvSpPr/>
          <p:nvPr/>
        </p:nvSpPr>
        <p:spPr>
          <a:xfrm rot="13372937">
            <a:off x="6378991" y="3940590"/>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4" name="Straight Connector 23"/>
          <p:cNvCxnSpPr/>
          <p:nvPr/>
        </p:nvCxnSpPr>
        <p:spPr>
          <a:xfrm>
            <a:off x="3124200" y="4413591"/>
            <a:ext cx="0" cy="996609"/>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25" name="Content Placeholder 3"/>
          <p:cNvSpPr txBox="1">
            <a:spLocks/>
          </p:cNvSpPr>
          <p:nvPr/>
        </p:nvSpPr>
        <p:spPr>
          <a:xfrm>
            <a:off x="3352800" y="2203790"/>
            <a:ext cx="2438400" cy="1582581"/>
          </a:xfrm>
          <a:prstGeom prst="rect">
            <a:avLst/>
          </a:prstGeom>
        </p:spPr>
        <p:txBody>
          <a:bodyPr/>
          <a:lstStyle>
            <a:lvl1pPr marL="0" indent="0" algn="l" defTabSz="914400" rtl="0" eaLnBrk="1" latinLnBrk="0" hangingPunct="1">
              <a:spcBef>
                <a:spcPct val="200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90000"/>
              </a:lnSpc>
            </a:pPr>
            <a:r>
              <a:rPr lang="en-US" altLang="en-US" sz="1600" dirty="0"/>
              <a:t>Stock Market:</a:t>
            </a:r>
          </a:p>
          <a:p>
            <a:pPr>
              <a:lnSpc>
                <a:spcPct val="90000"/>
              </a:lnSpc>
            </a:pPr>
            <a:r>
              <a:rPr lang="en-US" altLang="en-US" sz="1600" dirty="0"/>
              <a:t>2016 – DJIA up 13.5%</a:t>
            </a:r>
          </a:p>
          <a:p>
            <a:pPr>
              <a:lnSpc>
                <a:spcPct val="90000"/>
              </a:lnSpc>
            </a:pPr>
            <a:r>
              <a:rPr lang="en-US" altLang="en-US" sz="1600" dirty="0"/>
              <a:t>2017 – DJIA up 24%</a:t>
            </a:r>
          </a:p>
          <a:p>
            <a:pPr>
              <a:lnSpc>
                <a:spcPct val="90000"/>
              </a:lnSpc>
            </a:pPr>
            <a:r>
              <a:rPr lang="en-US" altLang="en-US" sz="1600" dirty="0"/>
              <a:t>2018 – DJIA up 6.6% through 3rd quarter</a:t>
            </a:r>
          </a:p>
        </p:txBody>
      </p:sp>
      <p:sp>
        <p:nvSpPr>
          <p:cNvPr id="26" name="Half Frame 25"/>
          <p:cNvSpPr/>
          <p:nvPr/>
        </p:nvSpPr>
        <p:spPr>
          <a:xfrm rot="13372937">
            <a:off x="3635791" y="3940593"/>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Half Frame 26"/>
          <p:cNvSpPr/>
          <p:nvPr/>
        </p:nvSpPr>
        <p:spPr>
          <a:xfrm rot="13372937">
            <a:off x="740191" y="3940592"/>
            <a:ext cx="263235" cy="263235"/>
          </a:xfrm>
          <a:prstGeom prst="halfFrame">
            <a:avLst>
              <a:gd name="adj1" fmla="val 4337"/>
              <a:gd name="adj2" fmla="val 4902"/>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Connector 27"/>
          <p:cNvCxnSpPr/>
          <p:nvPr/>
        </p:nvCxnSpPr>
        <p:spPr>
          <a:xfrm>
            <a:off x="5867400" y="4413591"/>
            <a:ext cx="0" cy="996609"/>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 y="6333357"/>
            <a:ext cx="3028335" cy="246221"/>
          </a:xfrm>
          <a:prstGeom prst="rect">
            <a:avLst/>
          </a:prstGeom>
          <a:noFill/>
        </p:spPr>
        <p:txBody>
          <a:bodyPr wrap="square" rtlCol="0">
            <a:spAutoFit/>
          </a:bodyPr>
          <a:lstStyle/>
          <a:p>
            <a:r>
              <a:rPr lang="en-US" sz="1000" dirty="0">
                <a:latin typeface="+mj-lt"/>
              </a:rPr>
              <a:t>Source: Wall Street Journal</a:t>
            </a:r>
          </a:p>
        </p:txBody>
      </p:sp>
      <p:sp>
        <p:nvSpPr>
          <p:cNvPr id="5" name="Slide Number Placeholder 4">
            <a:extLst>
              <a:ext uri="{FF2B5EF4-FFF2-40B4-BE49-F238E27FC236}">
                <a16:creationId xmlns:a16="http://schemas.microsoft.com/office/drawing/2014/main" id="{CD70E79E-A9F2-4B2C-A6C0-74F5FAA7DAD3}"/>
              </a:ext>
            </a:extLst>
          </p:cNvPr>
          <p:cNvSpPr>
            <a:spLocks noGrp="1"/>
          </p:cNvSpPr>
          <p:nvPr>
            <p:ph type="sldNum" sz="quarter" idx="17"/>
          </p:nvPr>
        </p:nvSpPr>
        <p:spPr/>
        <p:txBody>
          <a:bodyPr/>
          <a:lstStyle/>
          <a:p>
            <a:pPr>
              <a:defRPr/>
            </a:pPr>
            <a:fld id="{17DDC9FF-501D-498A-AC25-068144FCD0E1}" type="slidenum">
              <a:rPr lang="en-US" altLang="en-US" smtClean="0"/>
              <a:pPr>
                <a:defRPr/>
              </a:pPr>
              <a:t>5</a:t>
            </a:fld>
            <a:endParaRPr lang="en-US" altLang="en-US"/>
          </a:p>
        </p:txBody>
      </p:sp>
    </p:spTree>
    <p:extLst>
      <p:ext uri="{BB962C8B-B14F-4D97-AF65-F5344CB8AC3E}">
        <p14:creationId xmlns:p14="http://schemas.microsoft.com/office/powerpoint/2010/main" val="2370633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6534-EFCB-4B67-BD0F-2534D9AE43A3}"/>
              </a:ext>
            </a:extLst>
          </p:cNvPr>
          <p:cNvSpPr>
            <a:spLocks noGrp="1"/>
          </p:cNvSpPr>
          <p:nvPr>
            <p:ph type="title"/>
          </p:nvPr>
        </p:nvSpPr>
        <p:spPr/>
        <p:txBody>
          <a:bodyPr/>
          <a:lstStyle/>
          <a:p>
            <a:r>
              <a:rPr lang="en-US" dirty="0"/>
              <a:t>Draft 2019 SF-SAC: Audit Findings</a:t>
            </a:r>
          </a:p>
        </p:txBody>
      </p:sp>
      <p:sp>
        <p:nvSpPr>
          <p:cNvPr id="4" name="Slide Number Placeholder 3">
            <a:extLst>
              <a:ext uri="{FF2B5EF4-FFF2-40B4-BE49-F238E27FC236}">
                <a16:creationId xmlns:a16="http://schemas.microsoft.com/office/drawing/2014/main" id="{AE6B7D6B-AF85-4E45-AEA3-DF02C1052A18}"/>
              </a:ext>
            </a:extLst>
          </p:cNvPr>
          <p:cNvSpPr>
            <a:spLocks noGrp="1"/>
          </p:cNvSpPr>
          <p:nvPr>
            <p:ph type="sldNum" sz="quarter" idx="12"/>
          </p:nvPr>
        </p:nvSpPr>
        <p:spPr/>
        <p:txBody>
          <a:bodyPr/>
          <a:lstStyle/>
          <a:p>
            <a:pPr>
              <a:defRPr/>
            </a:pPr>
            <a:fld id="{DE9FACE9-9E5D-4266-83D0-DD6A053B8078}" type="slidenum">
              <a:rPr lang="en-US" altLang="en-US" smtClean="0"/>
              <a:pPr>
                <a:defRPr/>
              </a:pPr>
              <a:t>50</a:t>
            </a:fld>
            <a:endParaRPr lang="en-US" altLang="en-US"/>
          </a:p>
        </p:txBody>
      </p:sp>
      <p:pic>
        <p:nvPicPr>
          <p:cNvPr id="11" name="Content Placeholder 10">
            <a:extLst>
              <a:ext uri="{FF2B5EF4-FFF2-40B4-BE49-F238E27FC236}">
                <a16:creationId xmlns:a16="http://schemas.microsoft.com/office/drawing/2014/main" id="{E2F92F36-F89F-4E52-B822-A6558B4D58D1}"/>
              </a:ext>
            </a:extLst>
          </p:cNvPr>
          <p:cNvPicPr>
            <a:picLocks noGrp="1" noChangeAspect="1"/>
          </p:cNvPicPr>
          <p:nvPr>
            <p:ph idx="1"/>
          </p:nvPr>
        </p:nvPicPr>
        <p:blipFill>
          <a:blip r:embed="rId3"/>
          <a:stretch>
            <a:fillRect/>
          </a:stretch>
        </p:blipFill>
        <p:spPr>
          <a:xfrm>
            <a:off x="1028254" y="1598286"/>
            <a:ext cx="7759701" cy="4012402"/>
          </a:xfrm>
          <a:prstGeom prst="rect">
            <a:avLst/>
          </a:prstGeom>
        </p:spPr>
      </p:pic>
    </p:spTree>
    <p:extLst>
      <p:ext uri="{BB962C8B-B14F-4D97-AF65-F5344CB8AC3E}">
        <p14:creationId xmlns:p14="http://schemas.microsoft.com/office/powerpoint/2010/main" val="2587862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1B2A-FF22-4ECC-8D4F-AB6F2B6AA48D}"/>
              </a:ext>
            </a:extLst>
          </p:cNvPr>
          <p:cNvSpPr>
            <a:spLocks noGrp="1"/>
          </p:cNvSpPr>
          <p:nvPr>
            <p:ph type="title"/>
          </p:nvPr>
        </p:nvSpPr>
        <p:spPr/>
        <p:txBody>
          <a:bodyPr/>
          <a:lstStyle/>
          <a:p>
            <a:r>
              <a:rPr lang="en-US" dirty="0"/>
              <a:t>Draft 2019 SF-SAC: Corrective Action Plan</a:t>
            </a:r>
          </a:p>
        </p:txBody>
      </p:sp>
      <p:pic>
        <p:nvPicPr>
          <p:cNvPr id="5" name="Content Placeholder 4">
            <a:extLst>
              <a:ext uri="{FF2B5EF4-FFF2-40B4-BE49-F238E27FC236}">
                <a16:creationId xmlns:a16="http://schemas.microsoft.com/office/drawing/2014/main" id="{8EF9E8C7-1158-4884-88AF-3914723CE383}"/>
              </a:ext>
            </a:extLst>
          </p:cNvPr>
          <p:cNvPicPr>
            <a:picLocks noGrp="1" noChangeAspect="1"/>
          </p:cNvPicPr>
          <p:nvPr>
            <p:ph idx="1"/>
          </p:nvPr>
        </p:nvPicPr>
        <p:blipFill>
          <a:blip r:embed="rId3"/>
          <a:stretch>
            <a:fillRect/>
          </a:stretch>
        </p:blipFill>
        <p:spPr>
          <a:xfrm>
            <a:off x="1020317" y="1695635"/>
            <a:ext cx="7759700" cy="3923930"/>
          </a:xfrm>
          <a:prstGeom prst="rect">
            <a:avLst/>
          </a:prstGeom>
        </p:spPr>
      </p:pic>
      <p:sp>
        <p:nvSpPr>
          <p:cNvPr id="4" name="Slide Number Placeholder 3">
            <a:extLst>
              <a:ext uri="{FF2B5EF4-FFF2-40B4-BE49-F238E27FC236}">
                <a16:creationId xmlns:a16="http://schemas.microsoft.com/office/drawing/2014/main" id="{7A5F65D5-2430-413D-85EC-8B86D1D594BB}"/>
              </a:ext>
            </a:extLst>
          </p:cNvPr>
          <p:cNvSpPr>
            <a:spLocks noGrp="1"/>
          </p:cNvSpPr>
          <p:nvPr>
            <p:ph type="sldNum" sz="quarter" idx="12"/>
          </p:nvPr>
        </p:nvSpPr>
        <p:spPr/>
        <p:txBody>
          <a:bodyPr/>
          <a:lstStyle/>
          <a:p>
            <a:pPr>
              <a:defRPr/>
            </a:pPr>
            <a:fld id="{DE9FACE9-9E5D-4266-83D0-DD6A053B8078}" type="slidenum">
              <a:rPr lang="en-US" altLang="en-US" smtClean="0"/>
              <a:pPr>
                <a:defRPr/>
              </a:pPr>
              <a:t>51</a:t>
            </a:fld>
            <a:endParaRPr lang="en-US" altLang="en-US"/>
          </a:p>
        </p:txBody>
      </p:sp>
    </p:spTree>
    <p:extLst>
      <p:ext uri="{BB962C8B-B14F-4D97-AF65-F5344CB8AC3E}">
        <p14:creationId xmlns:p14="http://schemas.microsoft.com/office/powerpoint/2010/main" val="690649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904-D27A-4D8E-A377-0DFEE9136C0E}"/>
              </a:ext>
            </a:extLst>
          </p:cNvPr>
          <p:cNvSpPr>
            <a:spLocks noGrp="1"/>
          </p:cNvSpPr>
          <p:nvPr>
            <p:ph type="title"/>
          </p:nvPr>
        </p:nvSpPr>
        <p:spPr/>
        <p:txBody>
          <a:bodyPr/>
          <a:lstStyle/>
          <a:p>
            <a:r>
              <a:rPr lang="en-US" dirty="0"/>
              <a:t>Draft 2019 SF-SAC (Data Collection Form) – November 2018 </a:t>
            </a:r>
          </a:p>
        </p:txBody>
      </p:sp>
      <p:sp>
        <p:nvSpPr>
          <p:cNvPr id="3" name="Content Placeholder 2">
            <a:extLst>
              <a:ext uri="{FF2B5EF4-FFF2-40B4-BE49-F238E27FC236}">
                <a16:creationId xmlns:a16="http://schemas.microsoft.com/office/drawing/2014/main" id="{E113013C-1B07-4EFB-BCFF-2B1AEA776AEB}"/>
              </a:ext>
            </a:extLst>
          </p:cNvPr>
          <p:cNvSpPr>
            <a:spLocks noGrp="1"/>
          </p:cNvSpPr>
          <p:nvPr>
            <p:ph idx="1"/>
          </p:nvPr>
        </p:nvSpPr>
        <p:spPr/>
        <p:txBody>
          <a:bodyPr>
            <a:normAutofit fontScale="70000" lnSpcReduction="20000"/>
          </a:bodyPr>
          <a:lstStyle/>
          <a:p>
            <a:r>
              <a:rPr lang="en-US" dirty="0">
                <a:solidFill>
                  <a:schemeClr val="tx1"/>
                </a:solidFill>
              </a:rPr>
              <a:t>Revises existing data elements (not in the April 2018 release):</a:t>
            </a:r>
          </a:p>
          <a:p>
            <a:pPr lvl="1"/>
            <a:r>
              <a:rPr lang="en-US" dirty="0">
                <a:solidFill>
                  <a:schemeClr val="tx1"/>
                </a:solidFill>
              </a:rPr>
              <a:t>Added a checkbox for each audit finding and corrective action plan (CAP) asking the user if there are any charts or tables that could not be copied or pasted to analyze how often this occurs</a:t>
            </a:r>
          </a:p>
          <a:p>
            <a:pPr lvl="1"/>
            <a:r>
              <a:rPr lang="en-US" dirty="0">
                <a:solidFill>
                  <a:schemeClr val="tx1"/>
                </a:solidFill>
              </a:rPr>
              <a:t>Added a new yes/no question regarding whether the auditors communicated to the auditee, in a written document, any issues that were not audit findings (e.g., management letters)</a:t>
            </a:r>
          </a:p>
          <a:p>
            <a:r>
              <a:rPr lang="en-US" dirty="0">
                <a:solidFill>
                  <a:schemeClr val="tx1"/>
                </a:solidFill>
              </a:rPr>
              <a:t>Adds new data elements:</a:t>
            </a:r>
          </a:p>
          <a:p>
            <a:pPr lvl="1"/>
            <a:r>
              <a:rPr lang="en-US" dirty="0">
                <a:solidFill>
                  <a:schemeClr val="tx1"/>
                </a:solidFill>
              </a:rPr>
              <a:t>Collect the date the auditor’s report(s) were received by the auditee</a:t>
            </a:r>
          </a:p>
          <a:p>
            <a:pPr lvl="1"/>
            <a:r>
              <a:rPr lang="en-US" dirty="0">
                <a:solidFill>
                  <a:schemeClr val="tx1"/>
                </a:solidFill>
              </a:rPr>
              <a:t>Collect items that were modified when a revision has been conduced. </a:t>
            </a:r>
          </a:p>
        </p:txBody>
      </p:sp>
      <p:sp>
        <p:nvSpPr>
          <p:cNvPr id="4" name="Slide Number Placeholder 3">
            <a:extLst>
              <a:ext uri="{FF2B5EF4-FFF2-40B4-BE49-F238E27FC236}">
                <a16:creationId xmlns:a16="http://schemas.microsoft.com/office/drawing/2014/main" id="{4873D00A-F340-425A-AEE8-EAAFB7000E9D}"/>
              </a:ext>
            </a:extLst>
          </p:cNvPr>
          <p:cNvSpPr>
            <a:spLocks noGrp="1"/>
          </p:cNvSpPr>
          <p:nvPr>
            <p:ph type="sldNum" sz="quarter" idx="12"/>
          </p:nvPr>
        </p:nvSpPr>
        <p:spPr/>
        <p:txBody>
          <a:bodyPr/>
          <a:lstStyle/>
          <a:p>
            <a:pPr>
              <a:defRPr/>
            </a:pPr>
            <a:fld id="{DE9FACE9-9E5D-4266-83D0-DD6A053B8078}" type="slidenum">
              <a:rPr lang="en-US" altLang="en-US" smtClean="0"/>
              <a:pPr>
                <a:defRPr/>
              </a:pPr>
              <a:t>52</a:t>
            </a:fld>
            <a:endParaRPr lang="en-US" altLang="en-US"/>
          </a:p>
        </p:txBody>
      </p:sp>
    </p:spTree>
    <p:extLst>
      <p:ext uri="{BB962C8B-B14F-4D97-AF65-F5344CB8AC3E}">
        <p14:creationId xmlns:p14="http://schemas.microsoft.com/office/powerpoint/2010/main" val="4265818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28EF-99E4-402D-A19A-F8F751B319E1}"/>
              </a:ext>
            </a:extLst>
          </p:cNvPr>
          <p:cNvSpPr>
            <a:spLocks noGrp="1"/>
          </p:cNvSpPr>
          <p:nvPr>
            <p:ph type="title"/>
          </p:nvPr>
        </p:nvSpPr>
        <p:spPr/>
        <p:txBody>
          <a:bodyPr/>
          <a:lstStyle/>
          <a:p>
            <a:r>
              <a:rPr lang="en-US" dirty="0"/>
              <a:t>2019 Compliance Supplement</a:t>
            </a:r>
          </a:p>
        </p:txBody>
      </p:sp>
      <p:sp>
        <p:nvSpPr>
          <p:cNvPr id="3" name="Content Placeholder 2">
            <a:extLst>
              <a:ext uri="{FF2B5EF4-FFF2-40B4-BE49-F238E27FC236}">
                <a16:creationId xmlns:a16="http://schemas.microsoft.com/office/drawing/2014/main" id="{F66BF465-FF9E-4158-86D4-01D444E5EA37}"/>
              </a:ext>
            </a:extLst>
          </p:cNvPr>
          <p:cNvSpPr>
            <a:spLocks noGrp="1"/>
          </p:cNvSpPr>
          <p:nvPr>
            <p:ph idx="1"/>
          </p:nvPr>
        </p:nvSpPr>
        <p:spPr/>
        <p:txBody>
          <a:bodyPr>
            <a:normAutofit fontScale="92500" lnSpcReduction="20000"/>
          </a:bodyPr>
          <a:lstStyle/>
          <a:p>
            <a:r>
              <a:rPr lang="en-US" dirty="0"/>
              <a:t>OMB is considering some interesting concepts:</a:t>
            </a:r>
          </a:p>
          <a:p>
            <a:pPr lvl="1"/>
            <a:r>
              <a:rPr lang="en-US" dirty="0"/>
              <a:t>20 percent of agency programs are being examined for scrubbing and streamlining</a:t>
            </a:r>
          </a:p>
          <a:p>
            <a:pPr lvl="1"/>
            <a:r>
              <a:rPr lang="en-US" dirty="0"/>
              <a:t>Compliance review areas limited to 6 compliance areas</a:t>
            </a:r>
          </a:p>
          <a:p>
            <a:pPr lvl="2"/>
            <a:r>
              <a:rPr lang="en-US" dirty="0"/>
              <a:t>All 12 compliance areas remain applicable</a:t>
            </a:r>
          </a:p>
          <a:p>
            <a:pPr lvl="2"/>
            <a:r>
              <a:rPr lang="en-US" dirty="0"/>
              <a:t>Program specific</a:t>
            </a:r>
          </a:p>
          <a:p>
            <a:pPr lvl="2"/>
            <a:r>
              <a:rPr lang="en-US" dirty="0"/>
              <a:t>Rotate on a year to year basis</a:t>
            </a:r>
          </a:p>
          <a:p>
            <a:pPr lvl="1"/>
            <a:r>
              <a:rPr lang="en-US" dirty="0"/>
              <a:t>Timing:</a:t>
            </a:r>
          </a:p>
          <a:p>
            <a:pPr lvl="2"/>
            <a:r>
              <a:rPr lang="en-US" dirty="0"/>
              <a:t>Vett Draft in December 2018</a:t>
            </a:r>
          </a:p>
          <a:p>
            <a:pPr lvl="2"/>
            <a:r>
              <a:rPr lang="en-US" dirty="0"/>
              <a:t>Final in February 2019</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146F9864-B635-413E-AE60-AA7233DF2238}"/>
              </a:ext>
            </a:extLst>
          </p:cNvPr>
          <p:cNvSpPr>
            <a:spLocks noGrp="1"/>
          </p:cNvSpPr>
          <p:nvPr>
            <p:ph type="sldNum" sz="quarter" idx="12"/>
          </p:nvPr>
        </p:nvSpPr>
        <p:spPr/>
        <p:txBody>
          <a:bodyPr/>
          <a:lstStyle/>
          <a:p>
            <a:pPr>
              <a:defRPr/>
            </a:pPr>
            <a:fld id="{DE9FACE9-9E5D-4266-83D0-DD6A053B8078}" type="slidenum">
              <a:rPr lang="en-US" altLang="en-US" smtClean="0"/>
              <a:pPr>
                <a:defRPr/>
              </a:pPr>
              <a:t>53</a:t>
            </a:fld>
            <a:endParaRPr lang="en-US" altLang="en-US"/>
          </a:p>
        </p:txBody>
      </p:sp>
    </p:spTree>
    <p:extLst>
      <p:ext uri="{BB962C8B-B14F-4D97-AF65-F5344CB8AC3E}">
        <p14:creationId xmlns:p14="http://schemas.microsoft.com/office/powerpoint/2010/main" val="2154938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91" y="1263444"/>
            <a:ext cx="6833567" cy="1362075"/>
          </a:xfrm>
        </p:spPr>
        <p:txBody>
          <a:bodyPr/>
          <a:lstStyle/>
          <a:p>
            <a:r>
              <a:rPr lang="en-US" sz="5400" dirty="0"/>
              <a:t>Transparency Issues</a:t>
            </a:r>
          </a:p>
        </p:txBody>
      </p:sp>
      <p:sp>
        <p:nvSpPr>
          <p:cNvPr id="4" name="Text Placeholder 3"/>
          <p:cNvSpPr>
            <a:spLocks noGrp="1"/>
          </p:cNvSpPr>
          <p:nvPr>
            <p:ph type="body" idx="1"/>
          </p:nvPr>
        </p:nvSpPr>
        <p:spPr>
          <a:xfrm>
            <a:off x="654865" y="2360017"/>
            <a:ext cx="5539342" cy="1366631"/>
          </a:xfrm>
        </p:spPr>
        <p:txBody>
          <a:bodyPr/>
          <a:lstStyle/>
          <a:p>
            <a:r>
              <a:rPr lang="en-US" sz="4000" dirty="0"/>
              <a:t>FFATA, DATA, GREAT Act</a:t>
            </a:r>
          </a:p>
        </p:txBody>
      </p:sp>
      <p:sp>
        <p:nvSpPr>
          <p:cNvPr id="3" name="Slide Number Placeholder 2">
            <a:extLst>
              <a:ext uri="{FF2B5EF4-FFF2-40B4-BE49-F238E27FC236}">
                <a16:creationId xmlns:a16="http://schemas.microsoft.com/office/drawing/2014/main" id="{333CF002-C5B6-4583-B89B-BF12A6031ED7}"/>
              </a:ext>
            </a:extLst>
          </p:cNvPr>
          <p:cNvSpPr>
            <a:spLocks noGrp="1"/>
          </p:cNvSpPr>
          <p:nvPr>
            <p:ph type="sldNum" sz="quarter" idx="12"/>
          </p:nvPr>
        </p:nvSpPr>
        <p:spPr/>
        <p:txBody>
          <a:bodyPr/>
          <a:lstStyle/>
          <a:p>
            <a:pPr>
              <a:defRPr/>
            </a:pPr>
            <a:fld id="{17DDC9FF-501D-498A-AC25-068144FCD0E1}" type="slidenum">
              <a:rPr lang="en-US" altLang="en-US" smtClean="0"/>
              <a:pPr>
                <a:defRPr/>
              </a:pPr>
              <a:t>54</a:t>
            </a:fld>
            <a:endParaRPr lang="en-US" altLang="en-US"/>
          </a:p>
        </p:txBody>
      </p:sp>
    </p:spTree>
    <p:extLst>
      <p:ext uri="{BB962C8B-B14F-4D97-AF65-F5344CB8AC3E}">
        <p14:creationId xmlns:p14="http://schemas.microsoft.com/office/powerpoint/2010/main" val="325822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Transparency: The Continuing Story</a:t>
            </a:r>
          </a:p>
        </p:txBody>
      </p:sp>
      <p:sp>
        <p:nvSpPr>
          <p:cNvPr id="3" name="Content Placeholder 2"/>
          <p:cNvSpPr>
            <a:spLocks noGrp="1"/>
          </p:cNvSpPr>
          <p:nvPr>
            <p:ph idx="1"/>
          </p:nvPr>
        </p:nvSpPr>
        <p:spPr>
          <a:xfrm>
            <a:off x="1391478" y="1600200"/>
            <a:ext cx="7295322" cy="4983161"/>
          </a:xfrm>
        </p:spPr>
        <p:txBody>
          <a:bodyPr>
            <a:normAutofit/>
          </a:bodyPr>
          <a:lstStyle/>
          <a:p>
            <a:r>
              <a:rPr lang="en-US" dirty="0"/>
              <a:t>FFATA (2006)</a:t>
            </a:r>
          </a:p>
          <a:p>
            <a:pPr lvl="1"/>
            <a:r>
              <a:rPr lang="en-US" dirty="0"/>
              <a:t>Ongoing monthly reporting of federal awards and contracts at prime/first-tier sub levels </a:t>
            </a:r>
          </a:p>
          <a:p>
            <a:r>
              <a:rPr lang="en-US" dirty="0"/>
              <a:t>DATA (2014)</a:t>
            </a:r>
            <a:endParaRPr lang="en-US" dirty="0">
              <a:latin typeface="Arial" charset="0"/>
              <a:cs typeface="Arial" charset="0"/>
            </a:endParaRPr>
          </a:p>
          <a:p>
            <a:pPr lvl="1"/>
            <a:r>
              <a:rPr lang="en-US" dirty="0">
                <a:latin typeface="Arial" charset="0"/>
                <a:cs typeface="Arial" charset="0"/>
              </a:rPr>
              <a:t>Amends FFATA</a:t>
            </a:r>
          </a:p>
          <a:p>
            <a:r>
              <a:rPr lang="en-US" dirty="0">
                <a:latin typeface="Arial" charset="0"/>
                <a:cs typeface="Arial" charset="0"/>
              </a:rPr>
              <a:t>GREAT (2018)</a:t>
            </a:r>
          </a:p>
          <a:p>
            <a:pPr lvl="1"/>
            <a:r>
              <a:rPr lang="en-US" dirty="0">
                <a:latin typeface="Arial" charset="0"/>
                <a:cs typeface="Arial" charset="0"/>
              </a:rPr>
              <a:t>Proposed legislation to further DATA</a:t>
            </a:r>
          </a:p>
          <a:p>
            <a:pPr lvl="1"/>
            <a:endParaRPr lang="en-US" dirty="0">
              <a:latin typeface="Arial" charset="0"/>
              <a:cs typeface="Arial" charset="0"/>
            </a:endParaRPr>
          </a:p>
          <a:p>
            <a:pPr lvl="2"/>
            <a:endParaRPr lang="en-US" dirty="0">
              <a:latin typeface="Arial" charset="0"/>
              <a:cs typeface="Arial"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18ED9A8-788D-4030-BB09-D883CC19049D}" type="slidenum">
              <a:rPr lang="en-US" altLang="en-US" smtClean="0"/>
              <a:pPr>
                <a:defRPr/>
              </a:pPr>
              <a:t>55</a:t>
            </a:fld>
            <a:endParaRPr lang="en-US" altLang="en-US"/>
          </a:p>
        </p:txBody>
      </p:sp>
    </p:spTree>
    <p:extLst>
      <p:ext uri="{BB962C8B-B14F-4D97-AF65-F5344CB8AC3E}">
        <p14:creationId xmlns:p14="http://schemas.microsoft.com/office/powerpoint/2010/main" val="524495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Act: Timeline/Deadlines</a:t>
            </a:r>
          </a:p>
        </p:txBody>
      </p:sp>
      <p:sp>
        <p:nvSpPr>
          <p:cNvPr id="3" name="Content Placeholder 2"/>
          <p:cNvSpPr>
            <a:spLocks noGrp="1"/>
          </p:cNvSpPr>
          <p:nvPr>
            <p:ph idx="1"/>
          </p:nvPr>
        </p:nvSpPr>
        <p:spPr/>
        <p:txBody>
          <a:bodyPr>
            <a:normAutofit fontScale="92500" lnSpcReduction="20000"/>
          </a:bodyPr>
          <a:lstStyle/>
          <a:p>
            <a:r>
              <a:rPr lang="en-US" dirty="0"/>
              <a:t>May 2015</a:t>
            </a:r>
          </a:p>
          <a:p>
            <a:pPr lvl="1"/>
            <a:r>
              <a:rPr lang="en-US" dirty="0"/>
              <a:t>Establish data standards</a:t>
            </a:r>
          </a:p>
          <a:p>
            <a:r>
              <a:rPr lang="en-US" dirty="0"/>
              <a:t>May 2017</a:t>
            </a:r>
          </a:p>
          <a:p>
            <a:pPr lvl="1"/>
            <a:r>
              <a:rPr lang="en-US" dirty="0"/>
              <a:t>Federal agencies must report spending data using data standards</a:t>
            </a:r>
          </a:p>
          <a:p>
            <a:r>
              <a:rPr lang="en-US" dirty="0"/>
              <a:t>August 2017</a:t>
            </a:r>
          </a:p>
          <a:p>
            <a:pPr lvl="1"/>
            <a:r>
              <a:rPr lang="en-US" dirty="0"/>
              <a:t>OMB must report Section 5 pilot results</a:t>
            </a:r>
          </a:p>
          <a:p>
            <a:r>
              <a:rPr lang="en-US" dirty="0"/>
              <a:t>May 2018</a:t>
            </a:r>
          </a:p>
          <a:p>
            <a:pPr lvl="1"/>
            <a:r>
              <a:rPr lang="en-US" dirty="0"/>
              <a:t>Federal agencies must post spending data in machine-readable formats</a:t>
            </a:r>
          </a:p>
        </p:txBody>
      </p:sp>
      <p:sp>
        <p:nvSpPr>
          <p:cNvPr id="4" name="Slide Number Placeholder 3"/>
          <p:cNvSpPr>
            <a:spLocks noGrp="1"/>
          </p:cNvSpPr>
          <p:nvPr>
            <p:ph type="sldNum" sz="quarter" idx="12"/>
          </p:nvPr>
        </p:nvSpPr>
        <p:spPr/>
        <p:txBody>
          <a:bodyPr/>
          <a:lstStyle/>
          <a:p>
            <a:pPr>
              <a:defRPr/>
            </a:pPr>
            <a:fld id="{C49B873F-81DF-49A1-ACD1-3280EBB4C77B}" type="slidenum">
              <a:rPr lang="en-US" altLang="en-US" smtClean="0"/>
              <a:pPr>
                <a:defRPr/>
              </a:pPr>
              <a:t>56</a:t>
            </a:fld>
            <a:endParaRPr lang="en-US" altLang="en-US"/>
          </a:p>
        </p:txBody>
      </p:sp>
    </p:spTree>
    <p:extLst>
      <p:ext uri="{BB962C8B-B14F-4D97-AF65-F5344CB8AC3E}">
        <p14:creationId xmlns:p14="http://schemas.microsoft.com/office/powerpoint/2010/main" val="1000518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AC92-F4ED-43B9-97D8-85ACC8D5A56B}"/>
              </a:ext>
            </a:extLst>
          </p:cNvPr>
          <p:cNvSpPr>
            <a:spLocks noGrp="1"/>
          </p:cNvSpPr>
          <p:nvPr>
            <p:ph type="title"/>
          </p:nvPr>
        </p:nvSpPr>
        <p:spPr/>
        <p:txBody>
          <a:bodyPr/>
          <a:lstStyle/>
          <a:p>
            <a:r>
              <a:rPr lang="en-US" dirty="0"/>
              <a:t>Strategies to Reduce Grant Recipient Reporting Burden</a:t>
            </a:r>
            <a:br>
              <a:rPr lang="en-US" dirty="0"/>
            </a:br>
            <a:endParaRPr lang="en-US" dirty="0"/>
          </a:p>
        </p:txBody>
      </p:sp>
      <p:sp>
        <p:nvSpPr>
          <p:cNvPr id="3" name="Content Placeholder 2">
            <a:extLst>
              <a:ext uri="{FF2B5EF4-FFF2-40B4-BE49-F238E27FC236}">
                <a16:creationId xmlns:a16="http://schemas.microsoft.com/office/drawing/2014/main" id="{BD0AF1FD-2D93-4AAE-A9D1-46AA80758E55}"/>
              </a:ext>
            </a:extLst>
          </p:cNvPr>
          <p:cNvSpPr>
            <a:spLocks noGrp="1"/>
          </p:cNvSpPr>
          <p:nvPr>
            <p:ph idx="1"/>
          </p:nvPr>
        </p:nvSpPr>
        <p:spPr/>
        <p:txBody>
          <a:bodyPr>
            <a:normAutofit fontScale="92500" lnSpcReduction="10000"/>
          </a:bodyPr>
          <a:lstStyle/>
          <a:p>
            <a:r>
              <a:rPr lang="en-US" dirty="0">
                <a:hlinkClick r:id="rId3"/>
              </a:rPr>
              <a:t>OMB M-18-24</a:t>
            </a:r>
            <a:endParaRPr lang="en-US" dirty="0"/>
          </a:p>
          <a:p>
            <a:pPr lvl="1"/>
            <a:r>
              <a:rPr lang="en-US" dirty="0"/>
              <a:t>Released September 5, 2018</a:t>
            </a:r>
          </a:p>
          <a:p>
            <a:pPr lvl="1"/>
            <a:r>
              <a:rPr lang="en-US" dirty="0"/>
              <a:t>DATA Act required OMB to provide guidance to Federal agencies to implement lessons learned from Section 5 pilot</a:t>
            </a:r>
          </a:p>
          <a:p>
            <a:pPr lvl="1"/>
            <a:r>
              <a:rPr lang="en-US" dirty="0"/>
              <a:t>Applies to all CFO Act agencies</a:t>
            </a:r>
          </a:p>
          <a:p>
            <a:pPr lvl="1"/>
            <a:r>
              <a:rPr lang="en-US" dirty="0"/>
              <a:t>Intended to align with the results of the pilot and other agency grant-related reform initiatives with the President’s Management Agenda (PMA)</a:t>
            </a:r>
          </a:p>
          <a:p>
            <a:endParaRPr lang="en-US" dirty="0"/>
          </a:p>
        </p:txBody>
      </p:sp>
      <p:sp>
        <p:nvSpPr>
          <p:cNvPr id="4" name="Slide Number Placeholder 3">
            <a:extLst>
              <a:ext uri="{FF2B5EF4-FFF2-40B4-BE49-F238E27FC236}">
                <a16:creationId xmlns:a16="http://schemas.microsoft.com/office/drawing/2014/main" id="{A0C3EF5F-3410-431F-B44D-AF4C543844E5}"/>
              </a:ext>
            </a:extLst>
          </p:cNvPr>
          <p:cNvSpPr>
            <a:spLocks noGrp="1"/>
          </p:cNvSpPr>
          <p:nvPr>
            <p:ph type="sldNum" sz="quarter" idx="12"/>
          </p:nvPr>
        </p:nvSpPr>
        <p:spPr/>
        <p:txBody>
          <a:bodyPr/>
          <a:lstStyle/>
          <a:p>
            <a:pPr>
              <a:defRPr/>
            </a:pPr>
            <a:fld id="{CA176970-E371-4F59-A21B-7B96BEB8AEA2}" type="slidenum">
              <a:rPr lang="en-US" altLang="en-US" smtClean="0"/>
              <a:pPr>
                <a:defRPr/>
              </a:pPr>
              <a:t>57</a:t>
            </a:fld>
            <a:endParaRPr lang="en-US" altLang="en-US"/>
          </a:p>
        </p:txBody>
      </p:sp>
    </p:spTree>
    <p:extLst>
      <p:ext uri="{BB962C8B-B14F-4D97-AF65-F5344CB8AC3E}">
        <p14:creationId xmlns:p14="http://schemas.microsoft.com/office/powerpoint/2010/main" val="1613414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AC92-F4ED-43B9-97D8-85ACC8D5A56B}"/>
              </a:ext>
            </a:extLst>
          </p:cNvPr>
          <p:cNvSpPr>
            <a:spLocks noGrp="1"/>
          </p:cNvSpPr>
          <p:nvPr>
            <p:ph type="title"/>
          </p:nvPr>
        </p:nvSpPr>
        <p:spPr/>
        <p:txBody>
          <a:bodyPr/>
          <a:lstStyle/>
          <a:p>
            <a:r>
              <a:rPr lang="en-US" dirty="0"/>
              <a:t>Strategies to Reduce Grant Recipient Reporting Burden</a:t>
            </a:r>
            <a:br>
              <a:rPr lang="en-US" dirty="0"/>
            </a:br>
            <a:endParaRPr lang="en-US" dirty="0"/>
          </a:p>
        </p:txBody>
      </p:sp>
      <p:sp>
        <p:nvSpPr>
          <p:cNvPr id="3" name="Content Placeholder 2">
            <a:extLst>
              <a:ext uri="{FF2B5EF4-FFF2-40B4-BE49-F238E27FC236}">
                <a16:creationId xmlns:a16="http://schemas.microsoft.com/office/drawing/2014/main" id="{BD0AF1FD-2D93-4AAE-A9D1-46AA80758E55}"/>
              </a:ext>
            </a:extLst>
          </p:cNvPr>
          <p:cNvSpPr>
            <a:spLocks noGrp="1"/>
          </p:cNvSpPr>
          <p:nvPr>
            <p:ph idx="1"/>
          </p:nvPr>
        </p:nvSpPr>
        <p:spPr/>
        <p:txBody>
          <a:bodyPr>
            <a:normAutofit fontScale="92500"/>
          </a:bodyPr>
          <a:lstStyle/>
          <a:p>
            <a:r>
              <a:rPr lang="en-US" dirty="0"/>
              <a:t>Among the requirements:</a:t>
            </a:r>
          </a:p>
          <a:p>
            <a:pPr lvl="1"/>
            <a:r>
              <a:rPr lang="en-US" dirty="0"/>
              <a:t>Use government-wide data standards to modify existing or design new grant systems</a:t>
            </a:r>
          </a:p>
          <a:p>
            <a:pPr lvl="1"/>
            <a:r>
              <a:rPr lang="en-US" dirty="0"/>
              <a:t>Work with other agencies and OMB to reduce the number of existing legacy systems and grant recipient burden via sharing quality services and systems</a:t>
            </a:r>
          </a:p>
          <a:p>
            <a:pPr lvl="1"/>
            <a:r>
              <a:rPr lang="en-US" dirty="0"/>
              <a:t>Assess existing grant making policies to identify unnecessary or duplicate data collection or reporting requirements</a:t>
            </a:r>
          </a:p>
          <a:p>
            <a:pPr lvl="1"/>
            <a:endParaRPr lang="en-US" dirty="0"/>
          </a:p>
          <a:p>
            <a:endParaRPr lang="en-US" dirty="0"/>
          </a:p>
        </p:txBody>
      </p:sp>
      <p:sp>
        <p:nvSpPr>
          <p:cNvPr id="4" name="Slide Number Placeholder 3">
            <a:extLst>
              <a:ext uri="{FF2B5EF4-FFF2-40B4-BE49-F238E27FC236}">
                <a16:creationId xmlns:a16="http://schemas.microsoft.com/office/drawing/2014/main" id="{A0C3EF5F-3410-431F-B44D-AF4C543844E5}"/>
              </a:ext>
            </a:extLst>
          </p:cNvPr>
          <p:cNvSpPr>
            <a:spLocks noGrp="1"/>
          </p:cNvSpPr>
          <p:nvPr>
            <p:ph type="sldNum" sz="quarter" idx="12"/>
          </p:nvPr>
        </p:nvSpPr>
        <p:spPr/>
        <p:txBody>
          <a:bodyPr/>
          <a:lstStyle/>
          <a:p>
            <a:pPr>
              <a:defRPr/>
            </a:pPr>
            <a:fld id="{CA176970-E371-4F59-A21B-7B96BEB8AEA2}" type="slidenum">
              <a:rPr lang="en-US" altLang="en-US" smtClean="0"/>
              <a:pPr>
                <a:defRPr/>
              </a:pPr>
              <a:t>58</a:t>
            </a:fld>
            <a:endParaRPr lang="en-US" altLang="en-US"/>
          </a:p>
        </p:txBody>
      </p:sp>
    </p:spTree>
    <p:extLst>
      <p:ext uri="{BB962C8B-B14F-4D97-AF65-F5344CB8AC3E}">
        <p14:creationId xmlns:p14="http://schemas.microsoft.com/office/powerpoint/2010/main" val="98042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AC92-F4ED-43B9-97D8-85ACC8D5A56B}"/>
              </a:ext>
            </a:extLst>
          </p:cNvPr>
          <p:cNvSpPr>
            <a:spLocks noGrp="1"/>
          </p:cNvSpPr>
          <p:nvPr>
            <p:ph type="title"/>
          </p:nvPr>
        </p:nvSpPr>
        <p:spPr/>
        <p:txBody>
          <a:bodyPr/>
          <a:lstStyle/>
          <a:p>
            <a:r>
              <a:rPr lang="en-US" dirty="0"/>
              <a:t>Strategies to Reduce Grant Recipient Reporting Burden</a:t>
            </a:r>
          </a:p>
        </p:txBody>
      </p:sp>
      <p:sp>
        <p:nvSpPr>
          <p:cNvPr id="3" name="Content Placeholder 2">
            <a:extLst>
              <a:ext uri="{FF2B5EF4-FFF2-40B4-BE49-F238E27FC236}">
                <a16:creationId xmlns:a16="http://schemas.microsoft.com/office/drawing/2014/main" id="{BD0AF1FD-2D93-4AAE-A9D1-46AA80758E55}"/>
              </a:ext>
            </a:extLst>
          </p:cNvPr>
          <p:cNvSpPr>
            <a:spLocks noGrp="1"/>
          </p:cNvSpPr>
          <p:nvPr>
            <p:ph idx="1"/>
          </p:nvPr>
        </p:nvSpPr>
        <p:spPr/>
        <p:txBody>
          <a:bodyPr>
            <a:normAutofit fontScale="92500" lnSpcReduction="20000"/>
          </a:bodyPr>
          <a:lstStyle/>
          <a:p>
            <a:r>
              <a:rPr lang="en-US" dirty="0"/>
              <a:t>Centralized Certifications and Representations</a:t>
            </a:r>
          </a:p>
          <a:p>
            <a:pPr lvl="1"/>
            <a:r>
              <a:rPr lang="en-US" dirty="0"/>
              <a:t>Effective January 1, 2019, the SF-424B will become optional and agencies shall make plans to phase out its use in Funding Opportunity Announcements</a:t>
            </a:r>
          </a:p>
          <a:p>
            <a:pPr lvl="1"/>
            <a:r>
              <a:rPr lang="en-US" dirty="0"/>
              <a:t>Effective January 1, 2020, SAM will become the central repository</a:t>
            </a:r>
          </a:p>
          <a:p>
            <a:pPr lvl="2"/>
            <a:r>
              <a:rPr lang="en-US" dirty="0"/>
              <a:t>Registration in SAM is required annually</a:t>
            </a:r>
          </a:p>
          <a:p>
            <a:pPr lvl="2"/>
            <a:r>
              <a:rPr lang="en-US" dirty="0"/>
              <a:t>Agencies will use SAM information to comply with award requirements and avoid increased burden and costs of separate requests</a:t>
            </a:r>
          </a:p>
          <a:p>
            <a:endParaRPr lang="en-US" dirty="0"/>
          </a:p>
        </p:txBody>
      </p:sp>
      <p:sp>
        <p:nvSpPr>
          <p:cNvPr id="4" name="Slide Number Placeholder 3">
            <a:extLst>
              <a:ext uri="{FF2B5EF4-FFF2-40B4-BE49-F238E27FC236}">
                <a16:creationId xmlns:a16="http://schemas.microsoft.com/office/drawing/2014/main" id="{A0C3EF5F-3410-431F-B44D-AF4C543844E5}"/>
              </a:ext>
            </a:extLst>
          </p:cNvPr>
          <p:cNvSpPr>
            <a:spLocks noGrp="1"/>
          </p:cNvSpPr>
          <p:nvPr>
            <p:ph type="sldNum" sz="quarter" idx="12"/>
          </p:nvPr>
        </p:nvSpPr>
        <p:spPr/>
        <p:txBody>
          <a:bodyPr/>
          <a:lstStyle/>
          <a:p>
            <a:pPr>
              <a:defRPr/>
            </a:pPr>
            <a:fld id="{CA176970-E371-4F59-A21B-7B96BEB8AEA2}" type="slidenum">
              <a:rPr lang="en-US" altLang="en-US" smtClean="0"/>
              <a:pPr>
                <a:defRPr/>
              </a:pPr>
              <a:t>59</a:t>
            </a:fld>
            <a:endParaRPr lang="en-US" altLang="en-US"/>
          </a:p>
        </p:txBody>
      </p:sp>
    </p:spTree>
    <p:extLst>
      <p:ext uri="{BB962C8B-B14F-4D97-AF65-F5344CB8AC3E}">
        <p14:creationId xmlns:p14="http://schemas.microsoft.com/office/powerpoint/2010/main" val="331908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2"/>
          <p:cNvSpPr txBox="1">
            <a:spLocks/>
          </p:cNvSpPr>
          <p:nvPr/>
        </p:nvSpPr>
        <p:spPr>
          <a:xfrm>
            <a:off x="416597" y="1854178"/>
            <a:ext cx="2552700" cy="15090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sz="1600" dirty="0">
                <a:latin typeface="Arial" panose="020B0604020202020204" pitchFamily="34" charset="0"/>
                <a:cs typeface="Arial" panose="020B0604020202020204" pitchFamily="34" charset="0"/>
              </a:rPr>
              <a:t>Governors’ budgets for fiscal 2019 recommend a general fund spending increase of </a:t>
            </a:r>
            <a:r>
              <a:rPr lang="en-US" altLang="en-US" sz="1600" b="1" dirty="0">
                <a:latin typeface="Arial" panose="020B0604020202020204" pitchFamily="34" charset="0"/>
                <a:cs typeface="Arial" panose="020B0604020202020204" pitchFamily="34" charset="0"/>
              </a:rPr>
              <a:t>3.2 percent</a:t>
            </a:r>
            <a:r>
              <a:rPr lang="en-US" altLang="en-US" sz="1600" dirty="0">
                <a:latin typeface="Arial" panose="020B0604020202020204" pitchFamily="34" charset="0"/>
                <a:cs typeface="Arial" panose="020B0604020202020204" pitchFamily="34" charset="0"/>
              </a:rPr>
              <a:t>, as fiscal conditions have improved compared to this time last year.</a:t>
            </a:r>
            <a:endParaRPr lang="en-US" altLang="en-US" sz="1600" b="1" u="sng" dirty="0">
              <a:latin typeface="Arial" panose="020B0604020202020204" pitchFamily="34" charset="0"/>
              <a:cs typeface="Arial" panose="020B0604020202020204" pitchFamily="34" charset="0"/>
            </a:endParaRPr>
          </a:p>
        </p:txBody>
      </p:sp>
      <p:sp>
        <p:nvSpPr>
          <p:cNvPr id="4" name="Content Placeholder 13"/>
          <p:cNvSpPr txBox="1">
            <a:spLocks/>
          </p:cNvSpPr>
          <p:nvPr/>
        </p:nvSpPr>
        <p:spPr>
          <a:xfrm>
            <a:off x="6036691" y="1838196"/>
            <a:ext cx="2819395" cy="15150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sz="1600" dirty="0">
                <a:latin typeface="Arial" panose="020B0604020202020204" pitchFamily="34" charset="0"/>
                <a:cs typeface="Arial" panose="020B0604020202020204" pitchFamily="34" charset="0"/>
              </a:rPr>
              <a:t>Only </a:t>
            </a:r>
            <a:r>
              <a:rPr lang="en-US" altLang="en-US" sz="1600" b="1" dirty="0">
                <a:latin typeface="Arial" panose="020B0604020202020204" pitchFamily="34" charset="0"/>
                <a:cs typeface="Arial" panose="020B0604020202020204" pitchFamily="34" charset="0"/>
              </a:rPr>
              <a:t>9 states </a:t>
            </a:r>
            <a:r>
              <a:rPr lang="en-US" altLang="en-US" sz="1600" dirty="0">
                <a:latin typeface="Arial" panose="020B0604020202020204" pitchFamily="34" charset="0"/>
                <a:cs typeface="Arial" panose="020B0604020202020204" pitchFamily="34" charset="0"/>
              </a:rPr>
              <a:t>have had to make mid-year budget cuts, and </a:t>
            </a:r>
            <a:r>
              <a:rPr lang="en-US" altLang="en-US" sz="1600" b="1" dirty="0">
                <a:latin typeface="Arial" panose="020B0604020202020204" pitchFamily="34" charset="0"/>
                <a:cs typeface="Arial" panose="020B0604020202020204" pitchFamily="34" charset="0"/>
              </a:rPr>
              <a:t>47 states </a:t>
            </a:r>
            <a:r>
              <a:rPr lang="en-US" altLang="en-US" sz="1600" dirty="0">
                <a:latin typeface="Arial" panose="020B0604020202020204" pitchFamily="34" charset="0"/>
                <a:cs typeface="Arial" panose="020B0604020202020204" pitchFamily="34" charset="0"/>
              </a:rPr>
              <a:t>reported meeting or exceeding budgeted revenue projections for fiscal 2018.</a:t>
            </a:r>
          </a:p>
        </p:txBody>
      </p:sp>
      <p:cxnSp>
        <p:nvCxnSpPr>
          <p:cNvPr id="9" name="Straight Connector 8"/>
          <p:cNvCxnSpPr/>
          <p:nvPr/>
        </p:nvCxnSpPr>
        <p:spPr>
          <a:xfrm>
            <a:off x="3020054" y="2072278"/>
            <a:ext cx="0" cy="1072809"/>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304800" y="4127868"/>
            <a:ext cx="2667000" cy="1701431"/>
          </a:xfrm>
          <a:prstGeom prst="rect">
            <a:avLst/>
          </a:prstGeom>
        </p:spPr>
        <p:txBody>
          <a:bodyPr/>
          <a:lstStyle>
            <a:lvl1pPr marL="0" indent="0" algn="l" defTabSz="914400" rtl="0" eaLnBrk="1" latinLnBrk="0" hangingPunct="1">
              <a:spcBef>
                <a:spcPct val="200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90000"/>
              </a:lnSpc>
            </a:pPr>
            <a:r>
              <a:rPr lang="en-US" sz="1600" dirty="0"/>
              <a:t>Governors proposed mostly modest tax changes for fiscal 2019, some in response to the new federal tax law, with a net revenue impact of </a:t>
            </a:r>
            <a:r>
              <a:rPr lang="en-US" sz="1600" b="1" dirty="0"/>
              <a:t>+$2.8 billion</a:t>
            </a:r>
            <a:r>
              <a:rPr lang="en-US" sz="1600" dirty="0"/>
              <a:t>.</a:t>
            </a:r>
          </a:p>
        </p:txBody>
      </p:sp>
      <p:cxnSp>
        <p:nvCxnSpPr>
          <p:cNvPr id="13" name="Straight Connector 12"/>
          <p:cNvCxnSpPr/>
          <p:nvPr/>
        </p:nvCxnSpPr>
        <p:spPr>
          <a:xfrm>
            <a:off x="5882985" y="2045829"/>
            <a:ext cx="0" cy="1072809"/>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21" name="Content Placeholder 12"/>
          <p:cNvSpPr txBox="1">
            <a:spLocks/>
          </p:cNvSpPr>
          <p:nvPr/>
        </p:nvSpPr>
        <p:spPr>
          <a:xfrm>
            <a:off x="3037114" y="4127868"/>
            <a:ext cx="2845871" cy="183480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sz="1600" dirty="0">
                <a:latin typeface="Arial" panose="020B0604020202020204" pitchFamily="34" charset="0"/>
                <a:cs typeface="Arial" panose="020B0604020202020204" pitchFamily="34" charset="0"/>
              </a:rPr>
              <a:t>Most states continue to strengthen their rainy day funds, with the forecasted median balance as a share of general fund spending rising to </a:t>
            </a:r>
            <a:r>
              <a:rPr lang="en-US" altLang="en-US" sz="1600" b="1" dirty="0">
                <a:latin typeface="Arial" panose="020B0604020202020204" pitchFamily="34" charset="0"/>
                <a:cs typeface="Arial" panose="020B0604020202020204" pitchFamily="34" charset="0"/>
              </a:rPr>
              <a:t>6.2 percent </a:t>
            </a:r>
            <a:r>
              <a:rPr lang="en-US" altLang="en-US" sz="1600" dirty="0">
                <a:latin typeface="Arial" panose="020B0604020202020204" pitchFamily="34" charset="0"/>
                <a:cs typeface="Arial" panose="020B0604020202020204" pitchFamily="34" charset="0"/>
              </a:rPr>
              <a:t>in fiscal 2019, from a recent low of 1.9 percent in fiscal 2011.</a:t>
            </a:r>
          </a:p>
        </p:txBody>
      </p:sp>
      <p:sp>
        <p:nvSpPr>
          <p:cNvPr id="22" name="Content Placeholder 13"/>
          <p:cNvSpPr txBox="1">
            <a:spLocks/>
          </p:cNvSpPr>
          <p:nvPr/>
        </p:nvSpPr>
        <p:spPr>
          <a:xfrm>
            <a:off x="6116303" y="4127868"/>
            <a:ext cx="2936195" cy="198720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altLang="en-US" sz="1600" dirty="0">
                <a:latin typeface="Arial" panose="020B0604020202020204" pitchFamily="34" charset="0"/>
                <a:cs typeface="Arial" panose="020B0604020202020204" pitchFamily="34" charset="0"/>
              </a:rPr>
              <a:t>Medicaid spending is projected to slow in fiscal 2019, with a median growth rate of </a:t>
            </a:r>
            <a:r>
              <a:rPr lang="en-US" altLang="en-US" sz="1600" b="1" dirty="0">
                <a:latin typeface="Arial" panose="020B0604020202020204" pitchFamily="34" charset="0"/>
                <a:cs typeface="Arial" panose="020B0604020202020204" pitchFamily="34" charset="0"/>
              </a:rPr>
              <a:t>1.9 percent </a:t>
            </a:r>
            <a:r>
              <a:rPr lang="en-US" altLang="en-US" sz="1600" dirty="0">
                <a:latin typeface="Arial" panose="020B0604020202020204" pitchFamily="34" charset="0"/>
                <a:cs typeface="Arial" panose="020B0604020202020204" pitchFamily="34" charset="0"/>
              </a:rPr>
              <a:t>from all funds (</a:t>
            </a:r>
            <a:r>
              <a:rPr lang="en-US" altLang="en-US" sz="1600" b="1" dirty="0">
                <a:latin typeface="Arial" panose="020B0604020202020204" pitchFamily="34" charset="0"/>
                <a:cs typeface="Arial" panose="020B0604020202020204" pitchFamily="34" charset="0"/>
              </a:rPr>
              <a:t>1.5 percent </a:t>
            </a:r>
            <a:r>
              <a:rPr lang="en-US" altLang="en-US" sz="1600" dirty="0">
                <a:latin typeface="Arial" panose="020B0604020202020204" pitchFamily="34" charset="0"/>
                <a:cs typeface="Arial" panose="020B0604020202020204" pitchFamily="34" charset="0"/>
              </a:rPr>
              <a:t>state funds), but the program continues to pose spending pressures over the long term.</a:t>
            </a:r>
          </a:p>
        </p:txBody>
      </p:sp>
      <p:cxnSp>
        <p:nvCxnSpPr>
          <p:cNvPr id="24" name="Straight Connector 23"/>
          <p:cNvCxnSpPr/>
          <p:nvPr/>
        </p:nvCxnSpPr>
        <p:spPr>
          <a:xfrm>
            <a:off x="2971800" y="4413591"/>
            <a:ext cx="0" cy="996609"/>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25" name="Content Placeholder 3"/>
          <p:cNvSpPr txBox="1">
            <a:spLocks/>
          </p:cNvSpPr>
          <p:nvPr/>
        </p:nvSpPr>
        <p:spPr>
          <a:xfrm>
            <a:off x="3215985" y="1825625"/>
            <a:ext cx="2588049" cy="1685036"/>
          </a:xfrm>
          <a:prstGeom prst="rect">
            <a:avLst/>
          </a:prstGeom>
        </p:spPr>
        <p:txBody>
          <a:bodyPr/>
          <a:lstStyle>
            <a:lvl1pPr marL="0" indent="0" algn="l" defTabSz="914400" rtl="0" eaLnBrk="1" latinLnBrk="0" hangingPunct="1">
              <a:spcBef>
                <a:spcPct val="200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90000"/>
              </a:lnSpc>
            </a:pPr>
            <a:r>
              <a:rPr lang="en-US" altLang="en-US" sz="1600" dirty="0"/>
              <a:t>Revenue growth picked up in fiscal 2018 after 2 years of weakness, and is estimated at </a:t>
            </a:r>
            <a:r>
              <a:rPr lang="en-US" altLang="en-US" sz="1600" b="1" dirty="0"/>
              <a:t>4.9 percent</a:t>
            </a:r>
            <a:r>
              <a:rPr lang="en-US" altLang="en-US" sz="1600" dirty="0"/>
              <a:t>, though growth varies by state and the median is lower at </a:t>
            </a:r>
            <a:r>
              <a:rPr lang="en-US" altLang="en-US" sz="1600" b="1" dirty="0"/>
              <a:t>2.7 percent</a:t>
            </a:r>
            <a:r>
              <a:rPr lang="en-US" altLang="en-US" sz="1600" dirty="0"/>
              <a:t>. </a:t>
            </a:r>
          </a:p>
        </p:txBody>
      </p:sp>
      <p:cxnSp>
        <p:nvCxnSpPr>
          <p:cNvPr id="28" name="Straight Connector 27"/>
          <p:cNvCxnSpPr/>
          <p:nvPr/>
        </p:nvCxnSpPr>
        <p:spPr>
          <a:xfrm>
            <a:off x="5867400" y="4413591"/>
            <a:ext cx="0" cy="996609"/>
          </a:xfrm>
          <a:prstGeom prst="line">
            <a:avLst/>
          </a:prstGeom>
          <a:ln>
            <a:solidFill>
              <a:srgbClr val="005177"/>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1" y="831572"/>
            <a:ext cx="3311853" cy="870025"/>
          </a:xfrm>
          <a:prstGeom prst="rect">
            <a:avLst/>
          </a:prstGeom>
          <a:solidFill>
            <a:srgbClr val="005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  STATE OVERVIEW</a:t>
            </a:r>
          </a:p>
        </p:txBody>
      </p:sp>
      <p:pic>
        <p:nvPicPr>
          <p:cNvPr id="16" name="Picture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4135" y="411459"/>
            <a:ext cx="1879214" cy="1447800"/>
          </a:xfrm>
          <a:prstGeom prst="rect">
            <a:avLst/>
          </a:prstGeom>
        </p:spPr>
      </p:pic>
      <p:sp>
        <p:nvSpPr>
          <p:cNvPr id="2" name="Slide Number Placeholder 1">
            <a:extLst>
              <a:ext uri="{FF2B5EF4-FFF2-40B4-BE49-F238E27FC236}">
                <a16:creationId xmlns:a16="http://schemas.microsoft.com/office/drawing/2014/main" id="{AC18839F-3579-4EDB-87A7-C63BB9522A5E}"/>
              </a:ext>
            </a:extLst>
          </p:cNvPr>
          <p:cNvSpPr>
            <a:spLocks noGrp="1"/>
          </p:cNvSpPr>
          <p:nvPr>
            <p:ph type="sldNum" sz="quarter" idx="16"/>
          </p:nvPr>
        </p:nvSpPr>
        <p:spPr/>
        <p:txBody>
          <a:bodyPr/>
          <a:lstStyle/>
          <a:p>
            <a:pPr>
              <a:defRPr/>
            </a:pPr>
            <a:fld id="{17DDC9FF-501D-498A-AC25-068144FCD0E1}" type="slidenum">
              <a:rPr lang="en-US" altLang="en-US" smtClean="0"/>
              <a:pPr>
                <a:defRPr/>
              </a:pPr>
              <a:t>6</a:t>
            </a:fld>
            <a:endParaRPr lang="en-US" altLang="en-US"/>
          </a:p>
        </p:txBody>
      </p:sp>
      <p:sp>
        <p:nvSpPr>
          <p:cNvPr id="17" name="TextBox 16">
            <a:extLst>
              <a:ext uri="{FF2B5EF4-FFF2-40B4-BE49-F238E27FC236}">
                <a16:creationId xmlns:a16="http://schemas.microsoft.com/office/drawing/2014/main" id="{BC0046D7-3C32-4AC2-873D-08F3148FA7B3}"/>
              </a:ext>
            </a:extLst>
          </p:cNvPr>
          <p:cNvSpPr txBox="1"/>
          <p:nvPr/>
        </p:nvSpPr>
        <p:spPr>
          <a:xfrm>
            <a:off x="685800" y="6333357"/>
            <a:ext cx="3028335" cy="246221"/>
          </a:xfrm>
          <a:prstGeom prst="rect">
            <a:avLst/>
          </a:prstGeom>
          <a:noFill/>
        </p:spPr>
        <p:txBody>
          <a:bodyPr wrap="square" rtlCol="0">
            <a:spAutoFit/>
          </a:bodyPr>
          <a:lstStyle/>
          <a:p>
            <a:r>
              <a:rPr lang="en-US" sz="1000" dirty="0">
                <a:latin typeface="+mj-lt"/>
              </a:rPr>
              <a:t>Source: NASBO Spring 2018 Fiscal Survey</a:t>
            </a:r>
          </a:p>
        </p:txBody>
      </p:sp>
    </p:spTree>
    <p:extLst>
      <p:ext uri="{BB962C8B-B14F-4D97-AF65-F5344CB8AC3E}">
        <p14:creationId xmlns:p14="http://schemas.microsoft.com/office/powerpoint/2010/main" val="1842143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AC92-F4ED-43B9-97D8-85ACC8D5A56B}"/>
              </a:ext>
            </a:extLst>
          </p:cNvPr>
          <p:cNvSpPr>
            <a:spLocks noGrp="1"/>
          </p:cNvSpPr>
          <p:nvPr>
            <p:ph type="title"/>
          </p:nvPr>
        </p:nvSpPr>
        <p:spPr/>
        <p:txBody>
          <a:bodyPr/>
          <a:lstStyle/>
          <a:p>
            <a:r>
              <a:rPr lang="en-US" dirty="0"/>
              <a:t>Strategies to Reduce Grant Recipient Reporting Burden</a:t>
            </a:r>
          </a:p>
        </p:txBody>
      </p:sp>
      <p:sp>
        <p:nvSpPr>
          <p:cNvPr id="3" name="Content Placeholder 2">
            <a:extLst>
              <a:ext uri="{FF2B5EF4-FFF2-40B4-BE49-F238E27FC236}">
                <a16:creationId xmlns:a16="http://schemas.microsoft.com/office/drawing/2014/main" id="{BD0AF1FD-2D93-4AAE-A9D1-46AA80758E55}"/>
              </a:ext>
            </a:extLst>
          </p:cNvPr>
          <p:cNvSpPr>
            <a:spLocks noGrp="1"/>
          </p:cNvSpPr>
          <p:nvPr>
            <p:ph idx="1"/>
          </p:nvPr>
        </p:nvSpPr>
        <p:spPr/>
        <p:txBody>
          <a:bodyPr>
            <a:normAutofit lnSpcReduction="10000"/>
          </a:bodyPr>
          <a:lstStyle/>
          <a:p>
            <a:r>
              <a:rPr lang="en-US" dirty="0"/>
              <a:t>Agency Evaluation of Recipient Data</a:t>
            </a:r>
          </a:p>
          <a:p>
            <a:pPr lvl="1"/>
            <a:r>
              <a:rPr lang="en-US" dirty="0"/>
              <a:t>By April 30, 2019:</a:t>
            </a:r>
          </a:p>
          <a:p>
            <a:pPr lvl="2"/>
            <a:r>
              <a:rPr lang="en-US" dirty="0"/>
              <a:t>Each agency must evaluate all systems and other methods currently used to collect info from grant recipients and determine if the same data is being collected by the agency multiple times</a:t>
            </a:r>
          </a:p>
          <a:p>
            <a:pPr lvl="2"/>
            <a:r>
              <a:rPr lang="en-US" dirty="0"/>
              <a:t>Use information from this review to construct a strategy (in conjunction with the objectives of CAP Goal #8) to eliminate duplicative requests with the agency.</a:t>
            </a:r>
          </a:p>
          <a:p>
            <a:endParaRPr lang="en-US" dirty="0"/>
          </a:p>
        </p:txBody>
      </p:sp>
      <p:sp>
        <p:nvSpPr>
          <p:cNvPr id="4" name="Slide Number Placeholder 3">
            <a:extLst>
              <a:ext uri="{FF2B5EF4-FFF2-40B4-BE49-F238E27FC236}">
                <a16:creationId xmlns:a16="http://schemas.microsoft.com/office/drawing/2014/main" id="{A0C3EF5F-3410-431F-B44D-AF4C543844E5}"/>
              </a:ext>
            </a:extLst>
          </p:cNvPr>
          <p:cNvSpPr>
            <a:spLocks noGrp="1"/>
          </p:cNvSpPr>
          <p:nvPr>
            <p:ph type="sldNum" sz="quarter" idx="12"/>
          </p:nvPr>
        </p:nvSpPr>
        <p:spPr/>
        <p:txBody>
          <a:bodyPr/>
          <a:lstStyle/>
          <a:p>
            <a:pPr>
              <a:defRPr/>
            </a:pPr>
            <a:fld id="{CA176970-E371-4F59-A21B-7B96BEB8AEA2}" type="slidenum">
              <a:rPr lang="en-US" altLang="en-US" smtClean="0"/>
              <a:pPr>
                <a:defRPr/>
              </a:pPr>
              <a:t>60</a:t>
            </a:fld>
            <a:endParaRPr lang="en-US" altLang="en-US"/>
          </a:p>
        </p:txBody>
      </p:sp>
    </p:spTree>
    <p:extLst>
      <p:ext uri="{BB962C8B-B14F-4D97-AF65-F5344CB8AC3E}">
        <p14:creationId xmlns:p14="http://schemas.microsoft.com/office/powerpoint/2010/main" val="4113482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FEC2-BA63-45C3-9EAC-CB5720596D79}"/>
              </a:ext>
            </a:extLst>
          </p:cNvPr>
          <p:cNvSpPr>
            <a:spLocks noGrp="1"/>
          </p:cNvSpPr>
          <p:nvPr>
            <p:ph type="title"/>
          </p:nvPr>
        </p:nvSpPr>
        <p:spPr/>
        <p:txBody>
          <a:bodyPr/>
          <a:lstStyle/>
          <a:p>
            <a:r>
              <a:rPr lang="en-US" dirty="0"/>
              <a:t>GREAT Act</a:t>
            </a:r>
          </a:p>
        </p:txBody>
      </p:sp>
      <p:sp>
        <p:nvSpPr>
          <p:cNvPr id="3" name="Content Placeholder 2">
            <a:extLst>
              <a:ext uri="{FF2B5EF4-FFF2-40B4-BE49-F238E27FC236}">
                <a16:creationId xmlns:a16="http://schemas.microsoft.com/office/drawing/2014/main" id="{1EE3135A-F2AC-446E-8FC7-AC3A345DAC41}"/>
              </a:ext>
            </a:extLst>
          </p:cNvPr>
          <p:cNvSpPr>
            <a:spLocks noGrp="1"/>
          </p:cNvSpPr>
          <p:nvPr>
            <p:ph idx="1"/>
          </p:nvPr>
        </p:nvSpPr>
        <p:spPr/>
        <p:txBody>
          <a:bodyPr>
            <a:normAutofit/>
          </a:bodyPr>
          <a:lstStyle/>
          <a:p>
            <a:r>
              <a:rPr lang="en-US" dirty="0"/>
              <a:t>The Grant Reporting Efficiency and Agreements Transparency (GREAT) Act</a:t>
            </a:r>
          </a:p>
          <a:p>
            <a:pPr lvl="1"/>
            <a:r>
              <a:rPr lang="en-US" dirty="0"/>
              <a:t>Continuation of the vision of the DATA Act</a:t>
            </a:r>
          </a:p>
          <a:p>
            <a:pPr lvl="1"/>
            <a:r>
              <a:rPr lang="en-US" dirty="0"/>
              <a:t>Requires data structure (taxonomy) to cover all the data elements required of </a:t>
            </a:r>
            <a:r>
              <a:rPr lang="en-US" b="1" dirty="0"/>
              <a:t>recipients</a:t>
            </a:r>
            <a:r>
              <a:rPr lang="en-US" dirty="0"/>
              <a:t> of federal funds</a:t>
            </a:r>
          </a:p>
        </p:txBody>
      </p:sp>
      <p:sp>
        <p:nvSpPr>
          <p:cNvPr id="4" name="Slide Number Placeholder 3">
            <a:extLst>
              <a:ext uri="{FF2B5EF4-FFF2-40B4-BE49-F238E27FC236}">
                <a16:creationId xmlns:a16="http://schemas.microsoft.com/office/drawing/2014/main" id="{0E9D5D76-DF22-41BD-81C0-E1322567084F}"/>
              </a:ext>
            </a:extLst>
          </p:cNvPr>
          <p:cNvSpPr>
            <a:spLocks noGrp="1"/>
          </p:cNvSpPr>
          <p:nvPr>
            <p:ph type="sldNum" sz="quarter" idx="12"/>
          </p:nvPr>
        </p:nvSpPr>
        <p:spPr/>
        <p:txBody>
          <a:bodyPr/>
          <a:lstStyle/>
          <a:p>
            <a:pPr>
              <a:defRPr/>
            </a:pPr>
            <a:fld id="{CA176970-E371-4F59-A21B-7B96BEB8AEA2}" type="slidenum">
              <a:rPr lang="en-US" altLang="en-US" smtClean="0"/>
              <a:pPr>
                <a:defRPr/>
              </a:pPr>
              <a:t>61</a:t>
            </a:fld>
            <a:endParaRPr lang="en-US" altLang="en-US"/>
          </a:p>
        </p:txBody>
      </p:sp>
    </p:spTree>
    <p:extLst>
      <p:ext uri="{BB962C8B-B14F-4D97-AF65-F5344CB8AC3E}">
        <p14:creationId xmlns:p14="http://schemas.microsoft.com/office/powerpoint/2010/main" val="2534561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F3A6-D6EB-44A9-B431-8BC9BB9A701C}"/>
              </a:ext>
            </a:extLst>
          </p:cNvPr>
          <p:cNvSpPr>
            <a:spLocks noGrp="1"/>
          </p:cNvSpPr>
          <p:nvPr>
            <p:ph type="title"/>
          </p:nvPr>
        </p:nvSpPr>
        <p:spPr/>
        <p:txBody>
          <a:bodyPr/>
          <a:lstStyle/>
          <a:p>
            <a:r>
              <a:rPr lang="en-US" dirty="0"/>
              <a:t>GREAT Act</a:t>
            </a:r>
          </a:p>
        </p:txBody>
      </p:sp>
      <p:sp>
        <p:nvSpPr>
          <p:cNvPr id="3" name="Content Placeholder 2">
            <a:extLst>
              <a:ext uri="{FF2B5EF4-FFF2-40B4-BE49-F238E27FC236}">
                <a16:creationId xmlns:a16="http://schemas.microsoft.com/office/drawing/2014/main" id="{D5F5F365-B033-4ECA-9B17-F87363BA3790}"/>
              </a:ext>
            </a:extLst>
          </p:cNvPr>
          <p:cNvSpPr>
            <a:spLocks noGrp="1"/>
          </p:cNvSpPr>
          <p:nvPr>
            <p:ph idx="1"/>
          </p:nvPr>
        </p:nvSpPr>
        <p:spPr/>
        <p:txBody>
          <a:bodyPr/>
          <a:lstStyle/>
          <a:p>
            <a:r>
              <a:rPr lang="en-US" dirty="0"/>
              <a:t>Legislative Update</a:t>
            </a:r>
          </a:p>
          <a:p>
            <a:pPr lvl="1"/>
            <a:r>
              <a:rPr lang="en-US" dirty="0"/>
              <a:t>House (H.R. 4887) </a:t>
            </a:r>
          </a:p>
          <a:p>
            <a:pPr lvl="2"/>
            <a:r>
              <a:rPr lang="en-US" dirty="0"/>
              <a:t>Introduced January 29, 2018</a:t>
            </a:r>
          </a:p>
          <a:p>
            <a:pPr lvl="2"/>
            <a:r>
              <a:rPr lang="en-US" dirty="0"/>
              <a:t>Passed House on September 26, 2018</a:t>
            </a:r>
          </a:p>
          <a:p>
            <a:pPr lvl="1"/>
            <a:r>
              <a:rPr lang="en-US" dirty="0"/>
              <a:t>Senate (S. 3484, the companion bill) </a:t>
            </a:r>
          </a:p>
          <a:p>
            <a:pPr lvl="2"/>
            <a:r>
              <a:rPr lang="en-US" dirty="0"/>
              <a:t>Introduced on September 24, 2018</a:t>
            </a:r>
          </a:p>
          <a:p>
            <a:pPr lvl="2"/>
            <a:r>
              <a:rPr lang="en-US" dirty="0"/>
              <a:t>Passed out of Committee on Homeland Security and Government Affairs by voice vote on September 26, 2018</a:t>
            </a:r>
          </a:p>
        </p:txBody>
      </p:sp>
      <p:sp>
        <p:nvSpPr>
          <p:cNvPr id="4" name="Slide Number Placeholder 3">
            <a:extLst>
              <a:ext uri="{FF2B5EF4-FFF2-40B4-BE49-F238E27FC236}">
                <a16:creationId xmlns:a16="http://schemas.microsoft.com/office/drawing/2014/main" id="{E97F0AF7-A355-46CC-91B9-CCCC18C5403A}"/>
              </a:ext>
            </a:extLst>
          </p:cNvPr>
          <p:cNvSpPr>
            <a:spLocks noGrp="1"/>
          </p:cNvSpPr>
          <p:nvPr>
            <p:ph type="sldNum" sz="quarter" idx="12"/>
          </p:nvPr>
        </p:nvSpPr>
        <p:spPr/>
        <p:txBody>
          <a:bodyPr/>
          <a:lstStyle/>
          <a:p>
            <a:pPr>
              <a:defRPr/>
            </a:pPr>
            <a:fld id="{CA176970-E371-4F59-A21B-7B96BEB8AEA2}" type="slidenum">
              <a:rPr lang="en-US" altLang="en-US" smtClean="0"/>
              <a:pPr>
                <a:defRPr/>
              </a:pPr>
              <a:t>62</a:t>
            </a:fld>
            <a:endParaRPr lang="en-US" altLang="en-US"/>
          </a:p>
        </p:txBody>
      </p:sp>
    </p:spTree>
    <p:extLst>
      <p:ext uri="{BB962C8B-B14F-4D97-AF65-F5344CB8AC3E}">
        <p14:creationId xmlns:p14="http://schemas.microsoft.com/office/powerpoint/2010/main" val="3446979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DB7FB-8FA6-4854-806B-A3A12A9C1790}"/>
              </a:ext>
            </a:extLst>
          </p:cNvPr>
          <p:cNvSpPr>
            <a:spLocks noGrp="1"/>
          </p:cNvSpPr>
          <p:nvPr>
            <p:ph type="title"/>
          </p:nvPr>
        </p:nvSpPr>
        <p:spPr/>
        <p:txBody>
          <a:bodyPr/>
          <a:lstStyle/>
          <a:p>
            <a:r>
              <a:rPr lang="en-US" dirty="0"/>
              <a:t>GREAT Act</a:t>
            </a:r>
          </a:p>
        </p:txBody>
      </p:sp>
      <p:sp>
        <p:nvSpPr>
          <p:cNvPr id="3" name="Content Placeholder 2">
            <a:extLst>
              <a:ext uri="{FF2B5EF4-FFF2-40B4-BE49-F238E27FC236}">
                <a16:creationId xmlns:a16="http://schemas.microsoft.com/office/drawing/2014/main" id="{0E50D4D3-0E36-4F9A-A214-53B7A79B7D0C}"/>
              </a:ext>
            </a:extLst>
          </p:cNvPr>
          <p:cNvSpPr>
            <a:spLocks noGrp="1"/>
          </p:cNvSpPr>
          <p:nvPr>
            <p:ph idx="1"/>
          </p:nvPr>
        </p:nvSpPr>
        <p:spPr/>
        <p:txBody>
          <a:bodyPr>
            <a:normAutofit fontScale="92500" lnSpcReduction="10000"/>
          </a:bodyPr>
          <a:lstStyle/>
          <a:p>
            <a:r>
              <a:rPr lang="en-US" sz="2800" dirty="0"/>
              <a:t>House and Senate bills have same requirements:</a:t>
            </a:r>
          </a:p>
          <a:p>
            <a:pPr lvl="1"/>
            <a:r>
              <a:rPr lang="en-US" sz="2400" dirty="0"/>
              <a:t>Establish government-wide data standards for information related to federal awards reported by recipients of federal awards (within 1 year).</a:t>
            </a:r>
          </a:p>
          <a:p>
            <a:pPr lvl="1"/>
            <a:r>
              <a:rPr lang="en-US" sz="2400" dirty="0"/>
              <a:t>Issue guidance to grantmaking agencies on how to utilize new technologies and implement new data standards into existing reporting practices with minimum disruption (within 2 years).</a:t>
            </a:r>
          </a:p>
          <a:p>
            <a:pPr lvl="1"/>
            <a:r>
              <a:rPr lang="en-US" sz="2400" dirty="0"/>
              <a:t>Amends the Single Audit Act to provide for grantee audits to be reported in an electronic format consistent with the data standards (guidance to be issued within 2 years)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EAFFAED-454F-42B1-AB83-6F373354758B}"/>
              </a:ext>
            </a:extLst>
          </p:cNvPr>
          <p:cNvSpPr>
            <a:spLocks noGrp="1"/>
          </p:cNvSpPr>
          <p:nvPr>
            <p:ph type="sldNum" sz="quarter" idx="12"/>
          </p:nvPr>
        </p:nvSpPr>
        <p:spPr/>
        <p:txBody>
          <a:bodyPr/>
          <a:lstStyle/>
          <a:p>
            <a:pPr>
              <a:defRPr/>
            </a:pPr>
            <a:fld id="{CA176970-E371-4F59-A21B-7B96BEB8AEA2}" type="slidenum">
              <a:rPr lang="en-US" altLang="en-US" smtClean="0"/>
              <a:pPr>
                <a:defRPr/>
              </a:pPr>
              <a:t>63</a:t>
            </a:fld>
            <a:endParaRPr lang="en-US" altLang="en-US"/>
          </a:p>
        </p:txBody>
      </p:sp>
    </p:spTree>
    <p:extLst>
      <p:ext uri="{BB962C8B-B14F-4D97-AF65-F5344CB8AC3E}">
        <p14:creationId xmlns:p14="http://schemas.microsoft.com/office/powerpoint/2010/main" val="682570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Issues</a:t>
            </a:r>
          </a:p>
        </p:txBody>
      </p:sp>
      <p:sp>
        <p:nvSpPr>
          <p:cNvPr id="6" name="Text Placeholder 5">
            <a:extLst>
              <a:ext uri="{FF2B5EF4-FFF2-40B4-BE49-F238E27FC236}">
                <a16:creationId xmlns:a16="http://schemas.microsoft.com/office/drawing/2014/main" id="{A3A2BE8B-C32C-4BD1-9BE4-03C8E31C5F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237AEB-058A-4EBE-AD75-65EA91874546}"/>
              </a:ext>
            </a:extLst>
          </p:cNvPr>
          <p:cNvSpPr>
            <a:spLocks noGrp="1"/>
          </p:cNvSpPr>
          <p:nvPr>
            <p:ph type="sldNum" sz="quarter" idx="12"/>
          </p:nvPr>
        </p:nvSpPr>
        <p:spPr/>
        <p:txBody>
          <a:bodyPr/>
          <a:lstStyle/>
          <a:p>
            <a:pPr>
              <a:defRPr/>
            </a:pPr>
            <a:fld id="{17DDC9FF-501D-498A-AC25-068144FCD0E1}" type="slidenum">
              <a:rPr lang="en-US" altLang="en-US" smtClean="0"/>
              <a:pPr>
                <a:defRPr/>
              </a:pPr>
              <a:t>64</a:t>
            </a:fld>
            <a:endParaRPr lang="en-US" altLang="en-US"/>
          </a:p>
        </p:txBody>
      </p:sp>
    </p:spTree>
    <p:extLst>
      <p:ext uri="{BB962C8B-B14F-4D97-AF65-F5344CB8AC3E}">
        <p14:creationId xmlns:p14="http://schemas.microsoft.com/office/powerpoint/2010/main" val="1934780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9205-C01A-479C-A96B-39D25B55470E}"/>
              </a:ext>
            </a:extLst>
          </p:cNvPr>
          <p:cNvSpPr>
            <a:spLocks noGrp="1"/>
          </p:cNvSpPr>
          <p:nvPr>
            <p:ph type="title"/>
          </p:nvPr>
        </p:nvSpPr>
        <p:spPr/>
        <p:txBody>
          <a:bodyPr/>
          <a:lstStyle/>
          <a:p>
            <a:r>
              <a:rPr lang="en-US" dirty="0"/>
              <a:t>GASB’s Current Projects – The “Big Three”</a:t>
            </a:r>
          </a:p>
        </p:txBody>
      </p:sp>
      <p:sp>
        <p:nvSpPr>
          <p:cNvPr id="3" name="Content Placeholder 2">
            <a:extLst>
              <a:ext uri="{FF2B5EF4-FFF2-40B4-BE49-F238E27FC236}">
                <a16:creationId xmlns:a16="http://schemas.microsoft.com/office/drawing/2014/main" id="{59973AC0-642F-467D-947C-4AF661C2C880}"/>
              </a:ext>
            </a:extLst>
          </p:cNvPr>
          <p:cNvSpPr>
            <a:spLocks noGrp="1"/>
          </p:cNvSpPr>
          <p:nvPr>
            <p:ph idx="1"/>
          </p:nvPr>
        </p:nvSpPr>
        <p:spPr/>
        <p:txBody>
          <a:bodyPr/>
          <a:lstStyle/>
          <a:p>
            <a:r>
              <a:rPr lang="en-US" dirty="0"/>
              <a:t>In 2018, the GASB is working on three related efforts that will help reshape state and local governmental accounting and financial reporting </a:t>
            </a:r>
          </a:p>
          <a:p>
            <a:pPr marL="971550" lvl="1" indent="-514350">
              <a:buFont typeface="+mj-lt"/>
              <a:buAutoNum type="arabicPeriod"/>
            </a:pPr>
            <a:r>
              <a:rPr lang="en-US" dirty="0"/>
              <a:t>The financial reporting model reexamination</a:t>
            </a:r>
          </a:p>
          <a:p>
            <a:pPr marL="971550" lvl="1" indent="-514350">
              <a:buFont typeface="+mj-lt"/>
              <a:buAutoNum type="arabicPeriod"/>
            </a:pPr>
            <a:r>
              <a:rPr lang="en-US" dirty="0"/>
              <a:t>Revenue and expense recognition, and</a:t>
            </a:r>
          </a:p>
          <a:p>
            <a:pPr marL="971550" lvl="1" indent="-514350">
              <a:buFont typeface="+mj-lt"/>
              <a:buAutoNum type="arabicPeriod"/>
            </a:pPr>
            <a:r>
              <a:rPr lang="en-US" dirty="0"/>
              <a:t>Research reexamining most existing note disclosure</a:t>
            </a:r>
          </a:p>
          <a:p>
            <a:endParaRPr lang="en-US" dirty="0"/>
          </a:p>
        </p:txBody>
      </p:sp>
      <p:sp>
        <p:nvSpPr>
          <p:cNvPr id="4" name="Slide Number Placeholder 3">
            <a:extLst>
              <a:ext uri="{FF2B5EF4-FFF2-40B4-BE49-F238E27FC236}">
                <a16:creationId xmlns:a16="http://schemas.microsoft.com/office/drawing/2014/main" id="{CEC63515-767A-4214-897B-BA9640F50B7C}"/>
              </a:ext>
            </a:extLst>
          </p:cNvPr>
          <p:cNvSpPr>
            <a:spLocks noGrp="1"/>
          </p:cNvSpPr>
          <p:nvPr>
            <p:ph type="sldNum" sz="quarter" idx="12"/>
          </p:nvPr>
        </p:nvSpPr>
        <p:spPr/>
        <p:txBody>
          <a:bodyPr/>
          <a:lstStyle/>
          <a:p>
            <a:pPr>
              <a:defRPr/>
            </a:pPr>
            <a:fld id="{A71E08C2-A93A-4D19-8003-8C82963F4E20}" type="slidenum">
              <a:rPr lang="en-US" altLang="en-US" smtClean="0"/>
              <a:pPr>
                <a:defRPr/>
              </a:pPr>
              <a:t>65</a:t>
            </a:fld>
            <a:endParaRPr lang="en-US" altLang="en-US"/>
          </a:p>
        </p:txBody>
      </p:sp>
    </p:spTree>
    <p:extLst>
      <p:ext uri="{BB962C8B-B14F-4D97-AF65-F5344CB8AC3E}">
        <p14:creationId xmlns:p14="http://schemas.microsoft.com/office/powerpoint/2010/main" val="607566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GASB’s Reexamination of the Reporting Model: Governmental Funds</a:t>
            </a:r>
          </a:p>
        </p:txBody>
      </p:sp>
      <p:sp>
        <p:nvSpPr>
          <p:cNvPr id="3" name="Content Placeholder 2"/>
          <p:cNvSpPr>
            <a:spLocks noGrp="1"/>
          </p:cNvSpPr>
          <p:nvPr>
            <p:ph idx="1"/>
          </p:nvPr>
        </p:nvSpPr>
        <p:spPr/>
        <p:txBody>
          <a:bodyPr>
            <a:normAutofit fontScale="92500" lnSpcReduction="20000"/>
          </a:bodyPr>
          <a:lstStyle/>
          <a:p>
            <a:r>
              <a:rPr lang="en-US" dirty="0"/>
              <a:t>ITC introduces three alternative recognition approaches for governmental fund financial statements:</a:t>
            </a:r>
          </a:p>
          <a:p>
            <a:pPr lvl="1"/>
            <a:r>
              <a:rPr lang="en-US" dirty="0"/>
              <a:t>Near-term financial resources</a:t>
            </a:r>
          </a:p>
          <a:p>
            <a:pPr lvl="1"/>
            <a:r>
              <a:rPr lang="en-US" dirty="0"/>
              <a:t>Short-term financial resources, and</a:t>
            </a:r>
          </a:p>
          <a:p>
            <a:pPr lvl="1"/>
            <a:r>
              <a:rPr lang="en-US" dirty="0"/>
              <a:t>Long-term financial resources</a:t>
            </a:r>
          </a:p>
          <a:p>
            <a:r>
              <a:rPr lang="en-US" dirty="0"/>
              <a:t>These three approaches fall on a continuum—from a closer-to-cash approach at one end to a closer-to-economic resources approach on the other </a:t>
            </a:r>
          </a:p>
        </p:txBody>
      </p:sp>
      <p:sp>
        <p:nvSpPr>
          <p:cNvPr id="4" name="Slide Number Placeholder 3"/>
          <p:cNvSpPr>
            <a:spLocks noGrp="1"/>
          </p:cNvSpPr>
          <p:nvPr>
            <p:ph type="sldNum" sz="quarter" idx="12"/>
          </p:nvPr>
        </p:nvSpPr>
        <p:spPr/>
        <p:txBody>
          <a:bodyPr/>
          <a:lstStyle/>
          <a:p>
            <a:pPr>
              <a:defRPr/>
            </a:pPr>
            <a:fld id="{A71E08C2-A93A-4D19-8003-8C82963F4E20}" type="slidenum">
              <a:rPr lang="en-US" altLang="en-US" smtClean="0"/>
              <a:pPr>
                <a:defRPr/>
              </a:pPr>
              <a:t>66</a:t>
            </a:fld>
            <a:endParaRPr lang="en-US" altLang="en-US"/>
          </a:p>
        </p:txBody>
      </p:sp>
    </p:spTree>
    <p:extLst>
      <p:ext uri="{BB962C8B-B14F-4D97-AF65-F5344CB8AC3E}">
        <p14:creationId xmlns:p14="http://schemas.microsoft.com/office/powerpoint/2010/main" val="3848138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AEF5-C982-4B54-A8F1-41EBFDAB7327}"/>
              </a:ext>
            </a:extLst>
          </p:cNvPr>
          <p:cNvSpPr>
            <a:spLocks noGrp="1"/>
          </p:cNvSpPr>
          <p:nvPr>
            <p:ph type="title"/>
          </p:nvPr>
        </p:nvSpPr>
        <p:spPr/>
        <p:txBody>
          <a:bodyPr/>
          <a:lstStyle/>
          <a:p>
            <a:r>
              <a:rPr lang="en-US" dirty="0"/>
              <a:t>GASB’s Reexamination of the Reporting Model</a:t>
            </a:r>
          </a:p>
        </p:txBody>
      </p:sp>
      <p:sp>
        <p:nvSpPr>
          <p:cNvPr id="3" name="Content Placeholder 2">
            <a:extLst>
              <a:ext uri="{FF2B5EF4-FFF2-40B4-BE49-F238E27FC236}">
                <a16:creationId xmlns:a16="http://schemas.microsoft.com/office/drawing/2014/main" id="{103F7858-56D3-457B-A71D-7C05821A1AEF}"/>
              </a:ext>
            </a:extLst>
          </p:cNvPr>
          <p:cNvSpPr>
            <a:spLocks noGrp="1"/>
          </p:cNvSpPr>
          <p:nvPr>
            <p:ph idx="1"/>
          </p:nvPr>
        </p:nvSpPr>
        <p:spPr/>
        <p:txBody>
          <a:bodyPr>
            <a:normAutofit fontScale="92500" lnSpcReduction="10000"/>
          </a:bodyPr>
          <a:lstStyle/>
          <a:p>
            <a:r>
              <a:rPr lang="en-US" dirty="0"/>
              <a:t>Second phase of the project</a:t>
            </a:r>
          </a:p>
          <a:p>
            <a:r>
              <a:rPr lang="en-US" dirty="0"/>
              <a:t>Two Preliminary Views (PV) documents released on September 28, 2018:</a:t>
            </a:r>
          </a:p>
          <a:p>
            <a:pPr lvl="1"/>
            <a:r>
              <a:rPr lang="en-US" i="1" dirty="0"/>
              <a:t>Financial Reporting Model Improvements</a:t>
            </a:r>
          </a:p>
          <a:p>
            <a:pPr lvl="1"/>
            <a:r>
              <a:rPr lang="en-US" i="1" dirty="0"/>
              <a:t>Recognition of Elements of Financial Statements</a:t>
            </a:r>
          </a:p>
          <a:p>
            <a:pPr lvl="2"/>
            <a:r>
              <a:rPr lang="en-US" dirty="0"/>
              <a:t>A separate, related document that proposes new concepts intended to guide the Board in developing standards on recognition</a:t>
            </a:r>
          </a:p>
          <a:p>
            <a:r>
              <a:rPr lang="en-US" dirty="0"/>
              <a:t>Comments due by February 15, 2019</a:t>
            </a:r>
          </a:p>
          <a:p>
            <a:endParaRPr lang="en-US" dirty="0"/>
          </a:p>
          <a:p>
            <a:pPr lvl="1"/>
            <a:endParaRPr lang="en-US" dirty="0"/>
          </a:p>
        </p:txBody>
      </p:sp>
      <p:sp>
        <p:nvSpPr>
          <p:cNvPr id="4" name="Slide Number Placeholder 3">
            <a:extLst>
              <a:ext uri="{FF2B5EF4-FFF2-40B4-BE49-F238E27FC236}">
                <a16:creationId xmlns:a16="http://schemas.microsoft.com/office/drawing/2014/main" id="{E0EDC47B-EBAB-42E0-BD4D-0B8EB21EFF4E}"/>
              </a:ext>
            </a:extLst>
          </p:cNvPr>
          <p:cNvSpPr>
            <a:spLocks noGrp="1"/>
          </p:cNvSpPr>
          <p:nvPr>
            <p:ph type="sldNum" sz="quarter" idx="12"/>
          </p:nvPr>
        </p:nvSpPr>
        <p:spPr/>
        <p:txBody>
          <a:bodyPr/>
          <a:lstStyle/>
          <a:p>
            <a:pPr>
              <a:defRPr/>
            </a:pPr>
            <a:fld id="{A71E08C2-A93A-4D19-8003-8C82963F4E20}" type="slidenum">
              <a:rPr lang="en-US" altLang="en-US" smtClean="0"/>
              <a:pPr>
                <a:defRPr/>
              </a:pPr>
              <a:t>67</a:t>
            </a:fld>
            <a:endParaRPr lang="en-US" altLang="en-US"/>
          </a:p>
        </p:txBody>
      </p:sp>
    </p:spTree>
    <p:extLst>
      <p:ext uri="{BB962C8B-B14F-4D97-AF65-F5344CB8AC3E}">
        <p14:creationId xmlns:p14="http://schemas.microsoft.com/office/powerpoint/2010/main" val="1585115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AEF5-C982-4B54-A8F1-41EBFDAB7327}"/>
              </a:ext>
            </a:extLst>
          </p:cNvPr>
          <p:cNvSpPr>
            <a:spLocks noGrp="1"/>
          </p:cNvSpPr>
          <p:nvPr>
            <p:ph type="title"/>
          </p:nvPr>
        </p:nvSpPr>
        <p:spPr/>
        <p:txBody>
          <a:bodyPr/>
          <a:lstStyle/>
          <a:p>
            <a:r>
              <a:rPr lang="en-US" dirty="0"/>
              <a:t>Financial Reporting Model Improvements PV</a:t>
            </a:r>
          </a:p>
        </p:txBody>
      </p:sp>
      <p:sp>
        <p:nvSpPr>
          <p:cNvPr id="3" name="Content Placeholder 2">
            <a:extLst>
              <a:ext uri="{FF2B5EF4-FFF2-40B4-BE49-F238E27FC236}">
                <a16:creationId xmlns:a16="http://schemas.microsoft.com/office/drawing/2014/main" id="{103F7858-56D3-457B-A71D-7C05821A1AEF}"/>
              </a:ext>
            </a:extLst>
          </p:cNvPr>
          <p:cNvSpPr>
            <a:spLocks noGrp="1"/>
          </p:cNvSpPr>
          <p:nvPr>
            <p:ph idx="1"/>
          </p:nvPr>
        </p:nvSpPr>
        <p:spPr/>
        <p:txBody>
          <a:bodyPr>
            <a:normAutofit fontScale="92500" lnSpcReduction="10000"/>
          </a:bodyPr>
          <a:lstStyle/>
          <a:p>
            <a:r>
              <a:rPr lang="en-US" dirty="0"/>
              <a:t>Proposed changes:</a:t>
            </a:r>
          </a:p>
          <a:p>
            <a:pPr lvl="1"/>
            <a:r>
              <a:rPr lang="en-US" dirty="0"/>
              <a:t>A short-term financial resources measurement focus for governmental funds that recognizes short-term transactions and other events when incurred and long-term transactions and other events when due</a:t>
            </a:r>
          </a:p>
          <a:p>
            <a:pPr lvl="1"/>
            <a:r>
              <a:rPr lang="en-US" dirty="0"/>
              <a:t>A format for governmental fund financial statements that distinguishes between current and long-term resource flows</a:t>
            </a:r>
          </a:p>
          <a:p>
            <a:pPr lvl="1"/>
            <a:r>
              <a:rPr lang="en-US" dirty="0"/>
              <a:t>Clarified explanations of operating and nonoperating revenues and expenses</a:t>
            </a:r>
          </a:p>
          <a:p>
            <a:pPr marL="457200" lvl="1" indent="0">
              <a:buNone/>
            </a:pPr>
            <a:endParaRPr lang="en-US" dirty="0"/>
          </a:p>
          <a:p>
            <a:pPr lvl="1"/>
            <a:endParaRPr lang="en-US" dirty="0"/>
          </a:p>
          <a:p>
            <a:endParaRPr lang="en-US" dirty="0"/>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E0EDC47B-EBAB-42E0-BD4D-0B8EB21EFF4E}"/>
              </a:ext>
            </a:extLst>
          </p:cNvPr>
          <p:cNvSpPr>
            <a:spLocks noGrp="1"/>
          </p:cNvSpPr>
          <p:nvPr>
            <p:ph type="sldNum" sz="quarter" idx="12"/>
          </p:nvPr>
        </p:nvSpPr>
        <p:spPr/>
        <p:txBody>
          <a:bodyPr/>
          <a:lstStyle/>
          <a:p>
            <a:pPr>
              <a:defRPr/>
            </a:pPr>
            <a:fld id="{A71E08C2-A93A-4D19-8003-8C82963F4E20}" type="slidenum">
              <a:rPr lang="en-US" altLang="en-US" smtClean="0"/>
              <a:pPr>
                <a:defRPr/>
              </a:pPr>
              <a:t>68</a:t>
            </a:fld>
            <a:endParaRPr lang="en-US" altLang="en-US"/>
          </a:p>
        </p:txBody>
      </p:sp>
    </p:spTree>
    <p:extLst>
      <p:ext uri="{BB962C8B-B14F-4D97-AF65-F5344CB8AC3E}">
        <p14:creationId xmlns:p14="http://schemas.microsoft.com/office/powerpoint/2010/main" val="820827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AEF5-C982-4B54-A8F1-41EBFDAB7327}"/>
              </a:ext>
            </a:extLst>
          </p:cNvPr>
          <p:cNvSpPr>
            <a:spLocks noGrp="1"/>
          </p:cNvSpPr>
          <p:nvPr>
            <p:ph type="title"/>
          </p:nvPr>
        </p:nvSpPr>
        <p:spPr/>
        <p:txBody>
          <a:bodyPr/>
          <a:lstStyle/>
          <a:p>
            <a:r>
              <a:rPr lang="en-US" dirty="0"/>
              <a:t>Recognition of Elements of Financial Statements</a:t>
            </a:r>
          </a:p>
        </p:txBody>
      </p:sp>
      <p:sp>
        <p:nvSpPr>
          <p:cNvPr id="3" name="Content Placeholder 2">
            <a:extLst>
              <a:ext uri="{FF2B5EF4-FFF2-40B4-BE49-F238E27FC236}">
                <a16:creationId xmlns:a16="http://schemas.microsoft.com/office/drawing/2014/main" id="{103F7858-56D3-457B-A71D-7C05821A1AEF}"/>
              </a:ext>
            </a:extLst>
          </p:cNvPr>
          <p:cNvSpPr>
            <a:spLocks noGrp="1"/>
          </p:cNvSpPr>
          <p:nvPr>
            <p:ph idx="1"/>
          </p:nvPr>
        </p:nvSpPr>
        <p:spPr/>
        <p:txBody>
          <a:bodyPr>
            <a:normAutofit/>
          </a:bodyPr>
          <a:lstStyle/>
          <a:p>
            <a:r>
              <a:rPr lang="en-US" dirty="0"/>
              <a:t>Recognition concepts encompass two aspects of state and local government financial statements: </a:t>
            </a:r>
          </a:p>
          <a:p>
            <a:pPr lvl="1"/>
            <a:r>
              <a:rPr lang="en-US" dirty="0"/>
              <a:t>The </a:t>
            </a:r>
            <a:r>
              <a:rPr lang="en-US" i="1" dirty="0"/>
              <a:t>measurement focus</a:t>
            </a:r>
            <a:r>
              <a:rPr lang="en-US" dirty="0"/>
              <a:t> of a specific financial statement determines </a:t>
            </a:r>
            <a:r>
              <a:rPr lang="en-US" i="1" dirty="0"/>
              <a:t>what</a:t>
            </a:r>
            <a:r>
              <a:rPr lang="en-US" dirty="0"/>
              <a:t> items should be reported.</a:t>
            </a:r>
          </a:p>
          <a:p>
            <a:pPr lvl="1"/>
            <a:r>
              <a:rPr lang="en-US" dirty="0"/>
              <a:t>The related </a:t>
            </a:r>
            <a:r>
              <a:rPr lang="en-US" i="1" dirty="0"/>
              <a:t>basis of accounting</a:t>
            </a:r>
            <a:r>
              <a:rPr lang="en-US" dirty="0"/>
              <a:t> determines </a:t>
            </a:r>
            <a:r>
              <a:rPr lang="en-US" i="1" dirty="0"/>
              <a:t>when</a:t>
            </a:r>
            <a:r>
              <a:rPr lang="en-US" dirty="0"/>
              <a:t> those items should be reported. </a:t>
            </a:r>
          </a:p>
          <a:p>
            <a:pPr marL="457200" lvl="1" indent="0">
              <a:buNone/>
            </a:pPr>
            <a:endParaRPr lang="en-US" dirty="0"/>
          </a:p>
          <a:p>
            <a:pPr lvl="1"/>
            <a:endParaRPr lang="en-US" dirty="0"/>
          </a:p>
          <a:p>
            <a:endParaRPr lang="en-US" dirty="0"/>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E0EDC47B-EBAB-42E0-BD4D-0B8EB21EFF4E}"/>
              </a:ext>
            </a:extLst>
          </p:cNvPr>
          <p:cNvSpPr>
            <a:spLocks noGrp="1"/>
          </p:cNvSpPr>
          <p:nvPr>
            <p:ph type="sldNum" sz="quarter" idx="12"/>
          </p:nvPr>
        </p:nvSpPr>
        <p:spPr/>
        <p:txBody>
          <a:bodyPr/>
          <a:lstStyle/>
          <a:p>
            <a:pPr>
              <a:defRPr/>
            </a:pPr>
            <a:fld id="{A71E08C2-A93A-4D19-8003-8C82963F4E20}" type="slidenum">
              <a:rPr lang="en-US" altLang="en-US" smtClean="0"/>
              <a:pPr>
                <a:defRPr/>
              </a:pPr>
              <a:t>69</a:t>
            </a:fld>
            <a:endParaRPr lang="en-US" altLang="en-US"/>
          </a:p>
        </p:txBody>
      </p:sp>
    </p:spTree>
    <p:extLst>
      <p:ext uri="{BB962C8B-B14F-4D97-AF65-F5344CB8AC3E}">
        <p14:creationId xmlns:p14="http://schemas.microsoft.com/office/powerpoint/2010/main" val="211625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6DCE-3334-40BE-A484-53666937391B}"/>
              </a:ext>
            </a:extLst>
          </p:cNvPr>
          <p:cNvSpPr>
            <a:spLocks noGrp="1"/>
          </p:cNvSpPr>
          <p:nvPr>
            <p:ph type="title"/>
          </p:nvPr>
        </p:nvSpPr>
        <p:spPr>
          <a:xfrm>
            <a:off x="457200" y="128506"/>
            <a:ext cx="6984694" cy="1371600"/>
          </a:xfrm>
        </p:spPr>
        <p:txBody>
          <a:bodyPr/>
          <a:lstStyle/>
          <a:p>
            <a:r>
              <a:rPr lang="en-US" b="0" dirty="0">
                <a:solidFill>
                  <a:schemeClr val="tx1"/>
                </a:solidFill>
              </a:rPr>
              <a:t>Midterms Are a Boon for Stocks—No Matter Who Wins</a:t>
            </a:r>
          </a:p>
        </p:txBody>
      </p:sp>
      <p:sp>
        <p:nvSpPr>
          <p:cNvPr id="4" name="Content Placeholder 3">
            <a:extLst>
              <a:ext uri="{FF2B5EF4-FFF2-40B4-BE49-F238E27FC236}">
                <a16:creationId xmlns:a16="http://schemas.microsoft.com/office/drawing/2014/main" id="{97D72485-6CA5-4C11-8F1A-AD276EA8F55D}"/>
              </a:ext>
            </a:extLst>
          </p:cNvPr>
          <p:cNvSpPr>
            <a:spLocks noGrp="1"/>
          </p:cNvSpPr>
          <p:nvPr>
            <p:ph sz="half" idx="2"/>
          </p:nvPr>
        </p:nvSpPr>
        <p:spPr>
          <a:xfrm>
            <a:off x="4572000" y="1600200"/>
            <a:ext cx="4114800" cy="4530725"/>
          </a:xfrm>
        </p:spPr>
        <p:txBody>
          <a:bodyPr>
            <a:normAutofit fontScale="70000" lnSpcReduction="20000"/>
          </a:bodyPr>
          <a:lstStyle/>
          <a:p>
            <a:r>
              <a:rPr lang="en-US" dirty="0"/>
              <a:t>The year after the midterms has historically been the best of the four-year cycle for stocks</a:t>
            </a:r>
          </a:p>
          <a:p>
            <a:pPr lvl="1"/>
            <a:r>
              <a:rPr lang="en-US" dirty="0"/>
              <a:t>The S&amp;P 500 hasn’t declined in the year after midterm elections since the 1946 cycle and has climbed 15% on average regardless of which party won or lost control of Congress</a:t>
            </a:r>
          </a:p>
          <a:p>
            <a:pPr lvl="1"/>
            <a:r>
              <a:rPr lang="en-US" dirty="0"/>
              <a:t>In comparison, the average annual gain in every year going back to 1946 is 8.8%, and it has slumped in 20 of those years, according to Dow Jones Market Data.</a:t>
            </a:r>
          </a:p>
        </p:txBody>
      </p:sp>
      <p:sp>
        <p:nvSpPr>
          <p:cNvPr id="5" name="Slide Number Placeholder 4">
            <a:extLst>
              <a:ext uri="{FF2B5EF4-FFF2-40B4-BE49-F238E27FC236}">
                <a16:creationId xmlns:a16="http://schemas.microsoft.com/office/drawing/2014/main" id="{DA681003-2838-43C1-AF96-F2974B7079B6}"/>
              </a:ext>
            </a:extLst>
          </p:cNvPr>
          <p:cNvSpPr>
            <a:spLocks noGrp="1"/>
          </p:cNvSpPr>
          <p:nvPr>
            <p:ph type="sldNum" sz="quarter" idx="10"/>
          </p:nvPr>
        </p:nvSpPr>
        <p:spPr/>
        <p:txBody>
          <a:bodyPr/>
          <a:lstStyle/>
          <a:p>
            <a:pPr>
              <a:defRPr/>
            </a:pPr>
            <a:fld id="{0D523E27-0EBB-437E-B40E-E41F7667FEED}" type="slidenum">
              <a:rPr lang="en-US" smtClean="0"/>
              <a:pPr>
                <a:defRPr/>
              </a:pPr>
              <a:t>7</a:t>
            </a:fld>
            <a:endParaRPr lang="en-US"/>
          </a:p>
        </p:txBody>
      </p:sp>
      <p:pic>
        <p:nvPicPr>
          <p:cNvPr id="1030" name="Picture 6" descr="Winning Streak &#10;S&amp;P 500 performance in the 12-month period &#10;following midterm elections &#10;Source; Strategas Securities ">
            <a:extLst>
              <a:ext uri="{FF2B5EF4-FFF2-40B4-BE49-F238E27FC236}">
                <a16:creationId xmlns:a16="http://schemas.microsoft.com/office/drawing/2014/main" id="{22AE8496-164E-4BA7-B3E4-F6BE30E3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93" y="1512270"/>
            <a:ext cx="36861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9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GASB’s Reexamination of the Reporting Model – What’s Next?</a:t>
            </a:r>
          </a:p>
        </p:txBody>
      </p:sp>
      <p:sp>
        <p:nvSpPr>
          <p:cNvPr id="3" name="Content Placeholder 2"/>
          <p:cNvSpPr>
            <a:spLocks noGrp="1"/>
          </p:cNvSpPr>
          <p:nvPr>
            <p:ph idx="1"/>
          </p:nvPr>
        </p:nvSpPr>
        <p:spPr/>
        <p:txBody>
          <a:bodyPr>
            <a:normAutofit fontScale="70000" lnSpcReduction="20000"/>
          </a:bodyPr>
          <a:lstStyle/>
          <a:p>
            <a:r>
              <a:rPr lang="en-US" dirty="0"/>
              <a:t>Items that will be included in the </a:t>
            </a:r>
            <a:r>
              <a:rPr lang="en-US" b="1" dirty="0"/>
              <a:t>Exposure Draft</a:t>
            </a:r>
            <a:r>
              <a:rPr lang="en-US" dirty="0"/>
              <a:t>:</a:t>
            </a:r>
          </a:p>
          <a:p>
            <a:pPr lvl="1"/>
            <a:r>
              <a:rPr lang="en-US" dirty="0"/>
              <a:t>Management’s Discussion and Analysis</a:t>
            </a:r>
          </a:p>
          <a:p>
            <a:pPr lvl="2"/>
            <a:r>
              <a:rPr lang="en-US" dirty="0"/>
              <a:t>Consider alternatives for enhancing financial statement analysis, eliminating boilerplate components that are no longer necessary for understanding the financial reporting model, and</a:t>
            </a:r>
          </a:p>
          <a:p>
            <a:pPr lvl="2"/>
            <a:r>
              <a:rPr lang="en-US" dirty="0"/>
              <a:t>Clarify guidance for presenting currently known facts, decisions, or conditions that are expected to have a significant effect.</a:t>
            </a:r>
            <a:endParaRPr lang="en-US" sz="3200" dirty="0"/>
          </a:p>
          <a:p>
            <a:pPr lvl="1"/>
            <a:r>
              <a:rPr lang="en-US" dirty="0"/>
              <a:t>Debt Service Fund Presentation</a:t>
            </a:r>
          </a:p>
          <a:p>
            <a:pPr lvl="2"/>
            <a:r>
              <a:rPr lang="en-US" dirty="0"/>
              <a:t>Consider alternatives for providing additional information about debt service funds (either individually or in aggregate).</a:t>
            </a:r>
            <a:endParaRPr lang="en-US" sz="3200" dirty="0"/>
          </a:p>
          <a:p>
            <a:pPr lvl="1"/>
            <a:r>
              <a:rPr lang="en-US" dirty="0"/>
              <a:t>Extraordinary and Special Items</a:t>
            </a:r>
          </a:p>
          <a:p>
            <a:pPr lvl="2"/>
            <a:r>
              <a:rPr lang="en-US" dirty="0"/>
              <a:t>Consider alternatives to improve the consistency of application of the guidance for reporting extraordinary and special items.</a:t>
            </a:r>
            <a:endParaRPr lang="en-US" sz="3200" dirty="0"/>
          </a:p>
          <a:p>
            <a:pPr lvl="1"/>
            <a:r>
              <a:rPr lang="en-US" dirty="0"/>
              <a:t>Other Issues</a:t>
            </a:r>
          </a:p>
          <a:p>
            <a:pPr lvl="2"/>
            <a:r>
              <a:rPr lang="en-US" dirty="0"/>
              <a:t>Consider alternatives that could permit more timely financial reporting or that could reduce complexity overall.</a:t>
            </a:r>
            <a:endParaRPr lang="en-US" sz="3200" dirty="0"/>
          </a:p>
          <a:p>
            <a:pPr lvl="1"/>
            <a:endParaRPr lang="en-US" dirty="0"/>
          </a:p>
        </p:txBody>
      </p:sp>
      <p:sp>
        <p:nvSpPr>
          <p:cNvPr id="4" name="Slide Number Placeholder 3"/>
          <p:cNvSpPr>
            <a:spLocks noGrp="1"/>
          </p:cNvSpPr>
          <p:nvPr>
            <p:ph type="sldNum" sz="quarter" idx="12"/>
          </p:nvPr>
        </p:nvSpPr>
        <p:spPr/>
        <p:txBody>
          <a:bodyPr/>
          <a:lstStyle/>
          <a:p>
            <a:pPr>
              <a:defRPr/>
            </a:pPr>
            <a:fld id="{A71E08C2-A93A-4D19-8003-8C82963F4E20}" type="slidenum">
              <a:rPr lang="en-US" altLang="en-US" smtClean="0"/>
              <a:pPr>
                <a:defRPr/>
              </a:pPr>
              <a:t>70</a:t>
            </a:fld>
            <a:endParaRPr lang="en-US" altLang="en-US"/>
          </a:p>
        </p:txBody>
      </p:sp>
    </p:spTree>
    <p:extLst>
      <p:ext uri="{BB962C8B-B14F-4D97-AF65-F5344CB8AC3E}">
        <p14:creationId xmlns:p14="http://schemas.microsoft.com/office/powerpoint/2010/main" val="410693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GASB’s Reexamination of the Reporting Model – What’s Next?</a:t>
            </a:r>
          </a:p>
        </p:txBody>
      </p:sp>
      <p:sp>
        <p:nvSpPr>
          <p:cNvPr id="3" name="Content Placeholder 2"/>
          <p:cNvSpPr>
            <a:spLocks noGrp="1"/>
          </p:cNvSpPr>
          <p:nvPr>
            <p:ph idx="1"/>
          </p:nvPr>
        </p:nvSpPr>
        <p:spPr/>
        <p:txBody>
          <a:bodyPr>
            <a:normAutofit/>
          </a:bodyPr>
          <a:lstStyle/>
          <a:p>
            <a:r>
              <a:rPr lang="en-US" dirty="0"/>
              <a:t>Timing</a:t>
            </a:r>
          </a:p>
          <a:p>
            <a:pPr lvl="1"/>
            <a:r>
              <a:rPr lang="en-US" dirty="0"/>
              <a:t>Deliberations begin in October 2015</a:t>
            </a:r>
          </a:p>
          <a:p>
            <a:pPr lvl="1"/>
            <a:r>
              <a:rPr lang="en-US" dirty="0"/>
              <a:t>December 2016: Invitation to Comment</a:t>
            </a:r>
          </a:p>
          <a:p>
            <a:pPr lvl="1"/>
            <a:r>
              <a:rPr lang="en-US" dirty="0"/>
              <a:t>September 2018: Preliminary Views</a:t>
            </a:r>
          </a:p>
          <a:p>
            <a:pPr lvl="1"/>
            <a:r>
              <a:rPr lang="en-US" dirty="0"/>
              <a:t>April 2020: Exposure Draft</a:t>
            </a:r>
          </a:p>
          <a:p>
            <a:pPr lvl="1"/>
            <a:r>
              <a:rPr lang="en-US" dirty="0"/>
              <a:t>November 2021: Final Statement</a:t>
            </a:r>
          </a:p>
          <a:p>
            <a:pPr lvl="1"/>
            <a:r>
              <a:rPr lang="en-US" dirty="0"/>
              <a:t>Implementation dates: sometime in 2022, 2023</a:t>
            </a:r>
          </a:p>
          <a:p>
            <a:pPr lvl="1"/>
            <a:endParaRPr lang="en-US" dirty="0"/>
          </a:p>
        </p:txBody>
      </p:sp>
      <p:sp>
        <p:nvSpPr>
          <p:cNvPr id="4" name="Slide Number Placeholder 3"/>
          <p:cNvSpPr>
            <a:spLocks noGrp="1"/>
          </p:cNvSpPr>
          <p:nvPr>
            <p:ph type="sldNum" sz="quarter" idx="12"/>
          </p:nvPr>
        </p:nvSpPr>
        <p:spPr/>
        <p:txBody>
          <a:bodyPr/>
          <a:lstStyle/>
          <a:p>
            <a:pPr>
              <a:defRPr/>
            </a:pPr>
            <a:fld id="{A71E08C2-A93A-4D19-8003-8C82963F4E20}" type="slidenum">
              <a:rPr lang="en-US" altLang="en-US" smtClean="0"/>
              <a:pPr>
                <a:defRPr/>
              </a:pPr>
              <a:t>71</a:t>
            </a:fld>
            <a:endParaRPr lang="en-US" altLang="en-US"/>
          </a:p>
        </p:txBody>
      </p:sp>
    </p:spTree>
    <p:extLst>
      <p:ext uri="{BB962C8B-B14F-4D97-AF65-F5344CB8AC3E}">
        <p14:creationId xmlns:p14="http://schemas.microsoft.com/office/powerpoint/2010/main" val="1063193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 Issues</a:t>
            </a:r>
          </a:p>
        </p:txBody>
      </p:sp>
      <p:sp>
        <p:nvSpPr>
          <p:cNvPr id="3" name="Text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997679-F797-46F8-BD17-9C3FF9BAACE9}"/>
              </a:ext>
            </a:extLst>
          </p:cNvPr>
          <p:cNvSpPr>
            <a:spLocks noGrp="1"/>
          </p:cNvSpPr>
          <p:nvPr>
            <p:ph type="sldNum" sz="quarter" idx="12"/>
          </p:nvPr>
        </p:nvSpPr>
        <p:spPr/>
        <p:txBody>
          <a:bodyPr/>
          <a:lstStyle/>
          <a:p>
            <a:pPr>
              <a:defRPr/>
            </a:pPr>
            <a:fld id="{17DDC9FF-501D-498A-AC25-068144FCD0E1}" type="slidenum">
              <a:rPr lang="en-US" altLang="en-US" smtClean="0"/>
              <a:pPr>
                <a:defRPr/>
              </a:pPr>
              <a:t>72</a:t>
            </a:fld>
            <a:endParaRPr lang="en-US" altLang="en-US"/>
          </a:p>
        </p:txBody>
      </p:sp>
    </p:spTree>
    <p:extLst>
      <p:ext uri="{BB962C8B-B14F-4D97-AF65-F5344CB8AC3E}">
        <p14:creationId xmlns:p14="http://schemas.microsoft.com/office/powerpoint/2010/main" val="968806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altLang="en-US" sz="3200" dirty="0">
                <a:latin typeface="Arial" charset="0"/>
                <a:cs typeface="Arial" charset="0"/>
              </a:rPr>
              <a:t>Update on the Developments in Government Auditing Standards</a:t>
            </a:r>
          </a:p>
        </p:txBody>
      </p:sp>
      <p:sp>
        <p:nvSpPr>
          <p:cNvPr id="89091" name="Subtitle 2"/>
          <p:cNvSpPr>
            <a:spLocks noGrp="1"/>
          </p:cNvSpPr>
          <p:nvPr>
            <p:ph idx="1"/>
          </p:nvPr>
        </p:nvSpPr>
        <p:spPr>
          <a:xfrm>
            <a:off x="1391478" y="1600200"/>
            <a:ext cx="3588146" cy="4341191"/>
          </a:xfrm>
        </p:spPr>
        <p:txBody>
          <a:bodyPr/>
          <a:lstStyle/>
          <a:p>
            <a:pPr algn="l" eaLnBrk="1" hangingPunct="1">
              <a:spcBef>
                <a:spcPct val="5000"/>
              </a:spcBef>
            </a:pPr>
            <a:r>
              <a:rPr altLang="en-US" sz="2400" dirty="0">
                <a:solidFill>
                  <a:schemeClr val="tx1"/>
                </a:solidFill>
                <a:latin typeface="Arial" charset="0"/>
                <a:cs typeface="Arial" charset="0"/>
              </a:rPr>
              <a:t>2018 </a:t>
            </a:r>
            <a:r>
              <a:rPr lang="en-US" altLang="en-US" sz="2400" i="1" dirty="0">
                <a:solidFill>
                  <a:schemeClr val="tx1"/>
                </a:solidFill>
                <a:latin typeface="Arial" charset="0"/>
                <a:cs typeface="Arial" charset="0"/>
              </a:rPr>
              <a:t>Government Auditing Standards </a:t>
            </a:r>
            <a:r>
              <a:rPr altLang="en-US" sz="2400" dirty="0">
                <a:solidFill>
                  <a:schemeClr val="tx1"/>
                </a:solidFill>
                <a:latin typeface="Arial" charset="0"/>
                <a:cs typeface="Arial" charset="0"/>
              </a:rPr>
              <a:t>Revision</a:t>
            </a:r>
            <a:r>
              <a:rPr lang="en-US" altLang="en-US" sz="2400" dirty="0">
                <a:solidFill>
                  <a:schemeClr val="tx1"/>
                </a:solidFill>
                <a:latin typeface="Arial" charset="0"/>
                <a:cs typeface="Arial" charset="0"/>
              </a:rPr>
              <a:t> (aka, Yellow Book or GAGAS)</a:t>
            </a:r>
            <a:endParaRPr lang="en-US" sz="2400" dirty="0">
              <a:solidFill>
                <a:schemeClr val="tx1"/>
              </a:solidFill>
            </a:endParaRPr>
          </a:p>
          <a:p>
            <a:pPr eaLnBrk="1" hangingPunct="1">
              <a:spcBef>
                <a:spcPct val="5000"/>
              </a:spcBef>
            </a:pPr>
            <a:r>
              <a:rPr lang="en-US" sz="2400" dirty="0">
                <a:solidFill>
                  <a:schemeClr val="tx1"/>
                </a:solidFill>
              </a:rPr>
              <a:t>Exposure Draft was issued on April 5, 2017</a:t>
            </a:r>
          </a:p>
          <a:p>
            <a:pPr lvl="1" eaLnBrk="1" hangingPunct="1">
              <a:spcBef>
                <a:spcPct val="5000"/>
              </a:spcBef>
            </a:pPr>
            <a:r>
              <a:rPr lang="en-US" sz="2000" dirty="0">
                <a:solidFill>
                  <a:schemeClr val="tx1"/>
                </a:solidFill>
              </a:rPr>
              <a:t>95 comment letters with over 1,700 individual comments received</a:t>
            </a:r>
          </a:p>
          <a:p>
            <a:pPr algn="l" eaLnBrk="1" hangingPunct="1">
              <a:spcBef>
                <a:spcPct val="5000"/>
              </a:spcBef>
            </a:pPr>
            <a:r>
              <a:rPr lang="en-US" altLang="en-US" sz="2400" dirty="0">
                <a:solidFill>
                  <a:schemeClr val="tx1"/>
                </a:solidFill>
                <a:latin typeface="Arial" charset="0"/>
                <a:cs typeface="Arial" charset="0"/>
              </a:rPr>
              <a:t>Final version issued July 17, 2018</a:t>
            </a:r>
          </a:p>
          <a:p>
            <a:pPr lvl="1" eaLnBrk="1" hangingPunct="1">
              <a:spcBef>
                <a:spcPct val="5000"/>
              </a:spcBef>
            </a:pPr>
            <a:r>
              <a:rPr lang="en-US" altLang="en-US" sz="2000" dirty="0">
                <a:solidFill>
                  <a:schemeClr val="tx1"/>
                </a:solidFill>
                <a:latin typeface="Arial" charset="0"/>
                <a:cs typeface="Arial" charset="0"/>
              </a:rPr>
              <a:t>First revision since 2011</a:t>
            </a:r>
            <a:endParaRPr altLang="en-US" sz="2000" dirty="0">
              <a:solidFill>
                <a:schemeClr val="tx1"/>
              </a:solidFill>
              <a:latin typeface="Arial" charset="0"/>
              <a:cs typeface="Arial" charset="0"/>
            </a:endParaRPr>
          </a:p>
          <a:p>
            <a:pPr algn="l" eaLnBrk="1" hangingPunct="1">
              <a:spcBef>
                <a:spcPct val="5000"/>
              </a:spcBef>
            </a:pPr>
            <a:endParaRPr lang="en-US" altLang="en-US" sz="2400" dirty="0">
              <a:latin typeface="Arial" charset="0"/>
              <a:cs typeface="Arial" charset="0"/>
            </a:endParaRPr>
          </a:p>
        </p:txBody>
      </p:sp>
      <p:grpSp>
        <p:nvGrpSpPr>
          <p:cNvPr id="89093" name="Group 2"/>
          <p:cNvGrpSpPr>
            <a:grpSpLocks/>
          </p:cNvGrpSpPr>
          <p:nvPr/>
        </p:nvGrpSpPr>
        <p:grpSpPr bwMode="auto">
          <a:xfrm>
            <a:off x="5332164" y="1600200"/>
            <a:ext cx="3095740" cy="3809082"/>
            <a:chOff x="5867400" y="2905126"/>
            <a:chExt cx="2438400" cy="3111500"/>
          </a:xfrm>
        </p:grpSpPr>
        <p:pic>
          <p:nvPicPr>
            <p:cNvPr id="6" name="Picture 5" descr="Yellow Cover.jpg"/>
            <p:cNvPicPr>
              <a:picLocks noChangeAspect="1"/>
            </p:cNvPicPr>
            <p:nvPr/>
          </p:nvPicPr>
          <p:blipFill rotWithShape="1">
            <a:blip r:embed="rId3"/>
            <a:srcRect t="39556" b="30222"/>
            <a:stretch/>
          </p:blipFill>
          <p:spPr>
            <a:xfrm>
              <a:off x="5867400" y="2905126"/>
              <a:ext cx="2438400" cy="3111500"/>
            </a:xfrm>
            <a:prstGeom prst="rect">
              <a:avLst/>
            </a:prstGeom>
            <a:ln w="15875">
              <a:solidFill>
                <a:schemeClr val="tx1"/>
              </a:solidFill>
            </a:ln>
            <a:effectLst>
              <a:outerShdw blurRad="50800" dist="38100" dir="2700000" sx="102000" sy="102000" algn="tl" rotWithShape="0">
                <a:prstClr val="black">
                  <a:alpha val="40000"/>
                </a:prstClr>
              </a:outerShdw>
            </a:effectLst>
          </p:spPr>
        </p:pic>
        <p:pic>
          <p:nvPicPr>
            <p:cNvPr id="89095"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7390" y="2905126"/>
              <a:ext cx="240434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gn="ctr" eaLnBrk="1" hangingPunct="1"/>
            <a:r>
              <a:rPr lang="en-US" altLang="en-US" sz="2800" dirty="0">
                <a:latin typeface="Arial" charset="0"/>
                <a:cs typeface="Arial" charset="0"/>
              </a:rPr>
              <a:t>Summary of Key Changes from 2011 Revision</a:t>
            </a:r>
          </a:p>
        </p:txBody>
      </p:sp>
      <p:sp>
        <p:nvSpPr>
          <p:cNvPr id="92163" name="Content Placeholder 2"/>
          <p:cNvSpPr>
            <a:spLocks noGrp="1"/>
          </p:cNvSpPr>
          <p:nvPr>
            <p:ph idx="1"/>
          </p:nvPr>
        </p:nvSpPr>
        <p:spPr/>
        <p:txBody>
          <a:bodyPr>
            <a:normAutofit fontScale="77500" lnSpcReduction="20000"/>
          </a:bodyPr>
          <a:lstStyle/>
          <a:p>
            <a:pPr eaLnBrk="1" hangingPunct="1">
              <a:spcBef>
                <a:spcPts val="1600"/>
              </a:spcBef>
            </a:pPr>
            <a:r>
              <a:rPr altLang="en-US" dirty="0">
                <a:solidFill>
                  <a:schemeClr val="tx1"/>
                </a:solidFill>
                <a:latin typeface="Arial" charset="0"/>
                <a:cs typeface="Arial" charset="0"/>
              </a:rPr>
              <a:t>New format and organization </a:t>
            </a:r>
          </a:p>
          <a:p>
            <a:pPr eaLnBrk="1" hangingPunct="1">
              <a:spcBef>
                <a:spcPts val="1600"/>
              </a:spcBef>
            </a:pPr>
            <a:r>
              <a:rPr lang="en-US" dirty="0">
                <a:solidFill>
                  <a:schemeClr val="tx1"/>
                </a:solidFill>
              </a:rPr>
              <a:t>Common terms and definitions</a:t>
            </a:r>
            <a:endParaRPr altLang="en-US" dirty="0">
              <a:solidFill>
                <a:schemeClr val="tx1"/>
              </a:solidFill>
              <a:latin typeface="Arial" charset="0"/>
              <a:cs typeface="Arial" charset="0"/>
            </a:endParaRPr>
          </a:p>
          <a:p>
            <a:pPr eaLnBrk="1" hangingPunct="1">
              <a:spcBef>
                <a:spcPts val="1600"/>
              </a:spcBef>
            </a:pPr>
            <a:r>
              <a:rPr altLang="en-US" dirty="0">
                <a:solidFill>
                  <a:schemeClr val="tx1"/>
                </a:solidFill>
                <a:latin typeface="Arial" charset="0"/>
                <a:cs typeface="Arial" charset="0"/>
              </a:rPr>
              <a:t>Independence threats related to preparing financial statements</a:t>
            </a:r>
          </a:p>
          <a:p>
            <a:pPr eaLnBrk="1" hangingPunct="1">
              <a:spcBef>
                <a:spcPts val="1600"/>
              </a:spcBef>
            </a:pPr>
            <a:r>
              <a:rPr lang="en-US" altLang="en-US" dirty="0">
                <a:solidFill>
                  <a:schemeClr val="tx1"/>
                </a:solidFill>
                <a:latin typeface="Arial" charset="0"/>
                <a:cs typeface="Arial" charset="0"/>
              </a:rPr>
              <a:t>Updates to </a:t>
            </a:r>
            <a:r>
              <a:rPr altLang="en-US" dirty="0">
                <a:solidFill>
                  <a:schemeClr val="tx1"/>
                </a:solidFill>
                <a:latin typeface="Arial" charset="0"/>
                <a:cs typeface="Arial" charset="0"/>
              </a:rPr>
              <a:t>independence guidance</a:t>
            </a:r>
          </a:p>
          <a:p>
            <a:pPr eaLnBrk="1" hangingPunct="1">
              <a:spcBef>
                <a:spcPts val="1600"/>
              </a:spcBef>
            </a:pPr>
            <a:r>
              <a:rPr lang="en-US" altLang="en-US" dirty="0">
                <a:solidFill>
                  <a:schemeClr val="tx1"/>
                </a:solidFill>
                <a:latin typeface="Arial" charset="0"/>
                <a:cs typeface="Arial" charset="0"/>
              </a:rPr>
              <a:t>Competence of auditors</a:t>
            </a:r>
          </a:p>
          <a:p>
            <a:pPr eaLnBrk="1" hangingPunct="1">
              <a:spcBef>
                <a:spcPts val="1600"/>
              </a:spcBef>
            </a:pPr>
            <a:r>
              <a:rPr altLang="en-US" dirty="0">
                <a:solidFill>
                  <a:schemeClr val="tx1"/>
                </a:solidFill>
                <a:latin typeface="Arial" charset="0"/>
                <a:cs typeface="Arial" charset="0"/>
              </a:rPr>
              <a:t>Guidance for CPE requirements</a:t>
            </a:r>
          </a:p>
          <a:p>
            <a:pPr eaLnBrk="1" hangingPunct="1">
              <a:spcBef>
                <a:spcPts val="1600"/>
              </a:spcBef>
            </a:pPr>
            <a:r>
              <a:rPr lang="en-US" altLang="en-US" dirty="0">
                <a:solidFill>
                  <a:schemeClr val="tx1"/>
                </a:solidFill>
                <a:latin typeface="Arial" charset="0"/>
                <a:cs typeface="Arial" charset="0"/>
              </a:rPr>
              <a:t>Competence of specialists</a:t>
            </a:r>
          </a:p>
          <a:p>
            <a:pPr eaLnBrk="1" hangingPunct="1">
              <a:spcBef>
                <a:spcPts val="1600"/>
              </a:spcBef>
            </a:pPr>
            <a:r>
              <a:rPr lang="en-US" altLang="en-US" dirty="0">
                <a:solidFill>
                  <a:schemeClr val="tx1"/>
                </a:solidFill>
                <a:latin typeface="Arial" charset="0"/>
                <a:cs typeface="Arial" charset="0"/>
              </a:rPr>
              <a:t>Peer review requirements</a:t>
            </a:r>
          </a:p>
          <a:p>
            <a:pPr eaLnBrk="1" hangingPunct="1">
              <a:spcBef>
                <a:spcPts val="1800"/>
              </a:spcBef>
            </a:pPr>
            <a:endParaRPr lang="en-US" altLang="en-US" dirty="0">
              <a:solidFill>
                <a:schemeClr val="tx2"/>
              </a:solidFill>
              <a:latin typeface="Arial" charset="0"/>
              <a:cs typeface="Arial" charset="0"/>
            </a:endParaRPr>
          </a:p>
          <a:p>
            <a:pPr eaLnBrk="1" hangingPunct="1">
              <a:spcBef>
                <a:spcPts val="1200"/>
              </a:spcBef>
            </a:pPr>
            <a:endParaRPr lang="en-US" altLang="en-US" dirty="0">
              <a:solidFill>
                <a:schemeClr val="tx2"/>
              </a:solidFill>
              <a:latin typeface="Arial" charset="0"/>
              <a:cs typeface="Arial" charset="0"/>
            </a:endParaRPr>
          </a:p>
          <a:p>
            <a:pPr eaLnBrk="1" hangingPunct="1">
              <a:spcBef>
                <a:spcPts val="1200"/>
              </a:spcBef>
            </a:pPr>
            <a:endParaRPr altLang="en-US" dirty="0">
              <a:solidFill>
                <a:schemeClr val="tx2"/>
              </a:solidFill>
              <a:latin typeface="Arial" charset="0"/>
              <a:cs typeface="Arial" charset="0"/>
            </a:endParaRPr>
          </a:p>
        </p:txBody>
      </p:sp>
      <p:sp>
        <p:nvSpPr>
          <p:cNvPr id="921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CA3638F8-4DEB-4142-AED3-4A7406862242}" type="slidenum">
              <a:rPr lang="en-US" altLang="en-US" sz="1400" smtClean="0"/>
              <a:pPr defTabSz="912813" eaLnBrk="1" fontAlgn="base" hangingPunct="1">
                <a:spcBef>
                  <a:spcPct val="0"/>
                </a:spcBef>
                <a:spcAft>
                  <a:spcPct val="0"/>
                </a:spcAft>
                <a:buFontTx/>
                <a:buNone/>
              </a:pPr>
              <a:t>74</a:t>
            </a:fld>
            <a:endParaRPr lang="en-US" altLang="en-US" sz="1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gn="ctr" eaLnBrk="1" hangingPunct="1"/>
            <a:r>
              <a:rPr lang="en-US" altLang="en-US" sz="2800" dirty="0">
                <a:latin typeface="Arial" charset="0"/>
                <a:cs typeface="Arial" charset="0"/>
              </a:rPr>
              <a:t>Summary of Key Changes from 2011 Revision</a:t>
            </a:r>
          </a:p>
        </p:txBody>
      </p:sp>
      <p:sp>
        <p:nvSpPr>
          <p:cNvPr id="93187" name="Content Placeholder 2"/>
          <p:cNvSpPr>
            <a:spLocks noGrp="1"/>
          </p:cNvSpPr>
          <p:nvPr>
            <p:ph idx="1"/>
          </p:nvPr>
        </p:nvSpPr>
        <p:spPr/>
        <p:txBody>
          <a:bodyPr>
            <a:normAutofit fontScale="85000" lnSpcReduction="10000"/>
          </a:bodyPr>
          <a:lstStyle/>
          <a:p>
            <a:pPr eaLnBrk="1" hangingPunct="1">
              <a:spcBef>
                <a:spcPts val="1600"/>
              </a:spcBef>
            </a:pPr>
            <a:r>
              <a:rPr lang="en-US" altLang="en-US" dirty="0">
                <a:solidFill>
                  <a:schemeClr val="tx1"/>
                </a:solidFill>
                <a:latin typeface="Arial" charset="0"/>
                <a:cs typeface="Arial" charset="0"/>
              </a:rPr>
              <a:t>Quality control and monitoring of quality</a:t>
            </a:r>
            <a:endParaRPr altLang="en-US" dirty="0">
              <a:solidFill>
                <a:schemeClr val="tx1"/>
              </a:solidFill>
              <a:latin typeface="Arial" charset="0"/>
              <a:cs typeface="Arial" charset="0"/>
            </a:endParaRPr>
          </a:p>
          <a:p>
            <a:pPr eaLnBrk="1" hangingPunct="1">
              <a:spcBef>
                <a:spcPts val="1600"/>
              </a:spcBef>
            </a:pPr>
            <a:r>
              <a:rPr altLang="en-US" dirty="0">
                <a:solidFill>
                  <a:schemeClr val="tx1"/>
                </a:solidFill>
                <a:latin typeface="Arial" charset="0"/>
                <a:cs typeface="Arial" charset="0"/>
              </a:rPr>
              <a:t>Internal control: financial audits and examination engagements</a:t>
            </a:r>
          </a:p>
          <a:p>
            <a:pPr eaLnBrk="1" hangingPunct="1">
              <a:spcBef>
                <a:spcPts val="1600"/>
              </a:spcBef>
            </a:pPr>
            <a:r>
              <a:rPr altLang="en-US" dirty="0">
                <a:solidFill>
                  <a:schemeClr val="tx1"/>
                </a:solidFill>
                <a:latin typeface="Arial" charset="0"/>
                <a:cs typeface="Arial" charset="0"/>
              </a:rPr>
              <a:t>Internal control: performance audits</a:t>
            </a:r>
          </a:p>
          <a:p>
            <a:pPr eaLnBrk="1" hangingPunct="1">
              <a:spcBef>
                <a:spcPts val="1600"/>
              </a:spcBef>
            </a:pPr>
            <a:r>
              <a:rPr altLang="en-US" dirty="0">
                <a:solidFill>
                  <a:schemeClr val="tx1"/>
                </a:solidFill>
                <a:latin typeface="Arial" charset="0"/>
                <a:cs typeface="Arial" charset="0"/>
              </a:rPr>
              <a:t>New considerations for addressing waste</a:t>
            </a:r>
          </a:p>
          <a:p>
            <a:pPr eaLnBrk="1" hangingPunct="1">
              <a:spcBef>
                <a:spcPts val="1600"/>
              </a:spcBef>
            </a:pPr>
            <a:r>
              <a:rPr altLang="en-US" dirty="0">
                <a:solidFill>
                  <a:schemeClr val="tx1"/>
                </a:solidFill>
                <a:latin typeface="Arial" charset="0"/>
                <a:cs typeface="Arial" charset="0"/>
              </a:rPr>
              <a:t>Standards for reviews of financial statements</a:t>
            </a:r>
          </a:p>
          <a:p>
            <a:pPr eaLnBrk="1" hangingPunct="1">
              <a:spcBef>
                <a:spcPts val="1600"/>
              </a:spcBef>
            </a:pPr>
            <a:r>
              <a:rPr lang="en-US" dirty="0">
                <a:solidFill>
                  <a:schemeClr val="tx1"/>
                </a:solidFill>
              </a:rPr>
              <a:t>Criteria for performance audits</a:t>
            </a:r>
          </a:p>
          <a:p>
            <a:pPr eaLnBrk="1" hangingPunct="1">
              <a:spcBef>
                <a:spcPts val="1600"/>
              </a:spcBef>
            </a:pPr>
            <a:r>
              <a:rPr altLang="en-US" dirty="0">
                <a:solidFill>
                  <a:schemeClr val="tx1"/>
                </a:solidFill>
                <a:latin typeface="Arial" charset="0"/>
                <a:cs typeface="Arial" charset="0"/>
              </a:rPr>
              <a:t>Management assertions</a:t>
            </a:r>
          </a:p>
        </p:txBody>
      </p:sp>
      <p:sp>
        <p:nvSpPr>
          <p:cNvPr id="931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5245352B-B5C2-4FD6-A743-EB17C7A395C5}" type="slidenum">
              <a:rPr lang="en-US" altLang="en-US" sz="1400" smtClean="0"/>
              <a:pPr defTabSz="912813" eaLnBrk="1" fontAlgn="base" hangingPunct="1">
                <a:spcBef>
                  <a:spcPct val="0"/>
                </a:spcBef>
                <a:spcAft>
                  <a:spcPct val="0"/>
                </a:spcAft>
                <a:buFontTx/>
                <a:buNone/>
              </a:pPr>
              <a:t>75</a:t>
            </a:fld>
            <a:endParaRPr lang="en-US" altLang="en-US" sz="1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2800" dirty="0">
                <a:latin typeface="Arial" charset="0"/>
                <a:cs typeface="Arial" charset="0"/>
              </a:rPr>
              <a:t>Independence Threats Related to Preparing Financial Statements &amp; Accounting Records</a:t>
            </a:r>
            <a:endParaRPr lang="en-US" sz="2800" dirty="0"/>
          </a:p>
        </p:txBody>
      </p:sp>
      <p:sp>
        <p:nvSpPr>
          <p:cNvPr id="3" name="Content Placeholder 2"/>
          <p:cNvSpPr>
            <a:spLocks noGrp="1"/>
          </p:cNvSpPr>
          <p:nvPr>
            <p:ph idx="1"/>
          </p:nvPr>
        </p:nvSpPr>
        <p:spPr/>
        <p:txBody>
          <a:bodyPr/>
          <a:lstStyle/>
          <a:p>
            <a:pPr marL="0" indent="0">
              <a:buNone/>
            </a:pPr>
            <a:r>
              <a:rPr lang="en-US" sz="2400" dirty="0" err="1">
                <a:solidFill>
                  <a:schemeClr val="tx1"/>
                </a:solidFill>
              </a:rPr>
              <a:t>Nonaudit</a:t>
            </a:r>
            <a:r>
              <a:rPr lang="en-US" sz="2400" dirty="0">
                <a:solidFill>
                  <a:schemeClr val="tx1"/>
                </a:solidFill>
              </a:rPr>
              <a:t> services performed by auditors related to financial statements and accounting records either: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r>
              <a:rPr lang="en-US" dirty="0"/>
              <a:t>  </a:t>
            </a:r>
            <a:fld id="{13D2D389-DB12-4E34-8DE1-05C034FF7A4D}" type="slidenum">
              <a:rPr lang="en-US" smtClean="0"/>
              <a:pPr>
                <a:defRPr/>
              </a:pPr>
              <a:t>76</a:t>
            </a:fld>
            <a:endParaRPr lang="en-US" dirty="0"/>
          </a:p>
        </p:txBody>
      </p:sp>
      <p:grpSp>
        <p:nvGrpSpPr>
          <p:cNvPr id="7" name="Group 6"/>
          <p:cNvGrpSpPr/>
          <p:nvPr/>
        </p:nvGrpSpPr>
        <p:grpSpPr>
          <a:xfrm>
            <a:off x="260109" y="2413668"/>
            <a:ext cx="8655291" cy="3505199"/>
            <a:chOff x="279987" y="2648576"/>
            <a:chExt cx="9108845" cy="2969815"/>
          </a:xfrm>
        </p:grpSpPr>
        <p:sp>
          <p:nvSpPr>
            <p:cNvPr id="8" name="Freeform 7"/>
            <p:cNvSpPr/>
            <p:nvPr/>
          </p:nvSpPr>
          <p:spPr>
            <a:xfrm>
              <a:off x="307419" y="2648576"/>
              <a:ext cx="1944234" cy="460800"/>
            </a:xfrm>
            <a:custGeom>
              <a:avLst/>
              <a:gdLst>
                <a:gd name="connsiteX0" fmla="*/ 0 w 2553890"/>
                <a:gd name="connsiteY0" fmla="*/ 0 h 460800"/>
                <a:gd name="connsiteX1" fmla="*/ 2553890 w 2553890"/>
                <a:gd name="connsiteY1" fmla="*/ 0 h 460800"/>
                <a:gd name="connsiteX2" fmla="*/ 2553890 w 2553890"/>
                <a:gd name="connsiteY2" fmla="*/ 460800 h 460800"/>
                <a:gd name="connsiteX3" fmla="*/ 0 w 2553890"/>
                <a:gd name="connsiteY3" fmla="*/ 460800 h 460800"/>
                <a:gd name="connsiteX4" fmla="*/ 0 w 2553890"/>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460800">
                  <a:moveTo>
                    <a:pt x="0" y="0"/>
                  </a:moveTo>
                  <a:lnTo>
                    <a:pt x="2553890" y="0"/>
                  </a:lnTo>
                  <a:lnTo>
                    <a:pt x="2553890" y="460800"/>
                  </a:lnTo>
                  <a:lnTo>
                    <a:pt x="0" y="460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Impair Independence</a:t>
              </a:r>
            </a:p>
          </p:txBody>
        </p:sp>
        <p:sp>
          <p:nvSpPr>
            <p:cNvPr id="10" name="Freeform 9"/>
            <p:cNvSpPr/>
            <p:nvPr/>
          </p:nvSpPr>
          <p:spPr>
            <a:xfrm>
              <a:off x="279987" y="3681555"/>
              <a:ext cx="1971666" cy="460800"/>
            </a:xfrm>
            <a:custGeom>
              <a:avLst/>
              <a:gdLst>
                <a:gd name="connsiteX0" fmla="*/ 0 w 2553890"/>
                <a:gd name="connsiteY0" fmla="*/ 0 h 460800"/>
                <a:gd name="connsiteX1" fmla="*/ 2553890 w 2553890"/>
                <a:gd name="connsiteY1" fmla="*/ 0 h 460800"/>
                <a:gd name="connsiteX2" fmla="*/ 2553890 w 2553890"/>
                <a:gd name="connsiteY2" fmla="*/ 460800 h 460800"/>
                <a:gd name="connsiteX3" fmla="*/ 0 w 2553890"/>
                <a:gd name="connsiteY3" fmla="*/ 460800 h 460800"/>
                <a:gd name="connsiteX4" fmla="*/ 0 w 2553890"/>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460800">
                  <a:moveTo>
                    <a:pt x="0" y="0"/>
                  </a:moveTo>
                  <a:lnTo>
                    <a:pt x="2553890" y="0"/>
                  </a:lnTo>
                  <a:lnTo>
                    <a:pt x="2553890" y="460800"/>
                  </a:lnTo>
                  <a:lnTo>
                    <a:pt x="0" y="460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Are Significant Threats</a:t>
              </a:r>
            </a:p>
          </p:txBody>
        </p:sp>
        <p:sp>
          <p:nvSpPr>
            <p:cNvPr id="11" name="Freeform 10"/>
            <p:cNvSpPr/>
            <p:nvPr/>
          </p:nvSpPr>
          <p:spPr>
            <a:xfrm>
              <a:off x="2893196" y="3165065"/>
              <a:ext cx="3836065" cy="1484908"/>
            </a:xfrm>
            <a:custGeom>
              <a:avLst/>
              <a:gdLst>
                <a:gd name="connsiteX0" fmla="*/ 0 w 2553890"/>
                <a:gd name="connsiteY0" fmla="*/ 0 h 2415600"/>
                <a:gd name="connsiteX1" fmla="*/ 2553890 w 2553890"/>
                <a:gd name="connsiteY1" fmla="*/ 0 h 2415600"/>
                <a:gd name="connsiteX2" fmla="*/ 2553890 w 2553890"/>
                <a:gd name="connsiteY2" fmla="*/ 2415600 h 2415600"/>
                <a:gd name="connsiteX3" fmla="*/ 0 w 2553890"/>
                <a:gd name="connsiteY3" fmla="*/ 2415600 h 2415600"/>
                <a:gd name="connsiteX4" fmla="*/ 0 w 2553890"/>
                <a:gd name="connsiteY4" fmla="*/ 0 h 241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2415600">
                  <a:moveTo>
                    <a:pt x="0" y="0"/>
                  </a:moveTo>
                  <a:lnTo>
                    <a:pt x="2553890" y="0"/>
                  </a:lnTo>
                  <a:lnTo>
                    <a:pt x="2553890" y="2415600"/>
                  </a:lnTo>
                  <a:lnTo>
                    <a:pt x="0" y="24156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82296" rIns="0" bIns="128016" numCol="1" spcCol="1270" anchor="t" anchorCtr="0">
              <a:noAutofit/>
            </a:bodyPr>
            <a:lstStyle/>
            <a:p>
              <a:pPr marL="0" lvl="1" indent="0" algn="l" defTabSz="711200">
                <a:lnSpc>
                  <a:spcPct val="90000"/>
                </a:lnSpc>
                <a:spcBef>
                  <a:spcPct val="0"/>
                </a:spcBef>
                <a:spcAft>
                  <a:spcPct val="15000"/>
                </a:spcAft>
              </a:pPr>
              <a:r>
                <a:rPr lang="en-US" sz="1600" kern="1200" dirty="0"/>
                <a:t>The auditor prepares financial statements in their entirety (para. 3.88)</a:t>
              </a:r>
              <a:r>
                <a:rPr lang="en-US" sz="1600" dirty="0"/>
                <a:t>.</a:t>
              </a:r>
            </a:p>
            <a:p>
              <a:pPr marL="0" lvl="1" indent="0" algn="l" defTabSz="711200">
                <a:lnSpc>
                  <a:spcPct val="90000"/>
                </a:lnSpc>
                <a:spcBef>
                  <a:spcPct val="0"/>
                </a:spcBef>
                <a:spcAft>
                  <a:spcPct val="15000"/>
                </a:spcAft>
              </a:pPr>
              <a:r>
                <a:rPr lang="en-US" sz="1600" b="1" dirty="0"/>
                <a:t>OR </a:t>
              </a:r>
            </a:p>
            <a:p>
              <a:pPr marL="0" lvl="1" indent="0" algn="l" defTabSz="711200">
                <a:lnSpc>
                  <a:spcPct val="90000"/>
                </a:lnSpc>
                <a:spcBef>
                  <a:spcPct val="0"/>
                </a:spcBef>
                <a:spcAft>
                  <a:spcPct val="15000"/>
                </a:spcAft>
              </a:pPr>
              <a:r>
                <a:rPr lang="en-US" sz="1600" kern="1200" dirty="0"/>
                <a:t>The auditor determines that a service related to preparing financial statements or accounting records is a significant threat (para. 3.93). </a:t>
              </a:r>
            </a:p>
          </p:txBody>
        </p:sp>
        <p:sp>
          <p:nvSpPr>
            <p:cNvPr id="12" name="Freeform 11"/>
            <p:cNvSpPr/>
            <p:nvPr/>
          </p:nvSpPr>
          <p:spPr>
            <a:xfrm>
              <a:off x="327020" y="4963907"/>
              <a:ext cx="1971666" cy="460800"/>
            </a:xfrm>
            <a:custGeom>
              <a:avLst/>
              <a:gdLst>
                <a:gd name="connsiteX0" fmla="*/ 0 w 2553890"/>
                <a:gd name="connsiteY0" fmla="*/ 0 h 460800"/>
                <a:gd name="connsiteX1" fmla="*/ 2553890 w 2553890"/>
                <a:gd name="connsiteY1" fmla="*/ 0 h 460800"/>
                <a:gd name="connsiteX2" fmla="*/ 2553890 w 2553890"/>
                <a:gd name="connsiteY2" fmla="*/ 460800 h 460800"/>
                <a:gd name="connsiteX3" fmla="*/ 0 w 2553890"/>
                <a:gd name="connsiteY3" fmla="*/ 460800 h 460800"/>
                <a:gd name="connsiteX4" fmla="*/ 0 w 2553890"/>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460800">
                  <a:moveTo>
                    <a:pt x="0" y="0"/>
                  </a:moveTo>
                  <a:lnTo>
                    <a:pt x="2553890" y="0"/>
                  </a:lnTo>
                  <a:lnTo>
                    <a:pt x="2553890" y="460800"/>
                  </a:lnTo>
                  <a:lnTo>
                    <a:pt x="0" y="460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Are Threats</a:t>
              </a:r>
            </a:p>
          </p:txBody>
        </p:sp>
        <p:sp>
          <p:nvSpPr>
            <p:cNvPr id="13" name="Freeform 12"/>
            <p:cNvSpPr/>
            <p:nvPr/>
          </p:nvSpPr>
          <p:spPr>
            <a:xfrm>
              <a:off x="2893197" y="4909257"/>
              <a:ext cx="6495635" cy="709134"/>
            </a:xfrm>
            <a:custGeom>
              <a:avLst/>
              <a:gdLst>
                <a:gd name="connsiteX0" fmla="*/ 0 w 2553890"/>
                <a:gd name="connsiteY0" fmla="*/ 0 h 2415600"/>
                <a:gd name="connsiteX1" fmla="*/ 2553890 w 2553890"/>
                <a:gd name="connsiteY1" fmla="*/ 0 h 2415600"/>
                <a:gd name="connsiteX2" fmla="*/ 2553890 w 2553890"/>
                <a:gd name="connsiteY2" fmla="*/ 2415600 h 2415600"/>
                <a:gd name="connsiteX3" fmla="*/ 0 w 2553890"/>
                <a:gd name="connsiteY3" fmla="*/ 2415600 h 2415600"/>
                <a:gd name="connsiteX4" fmla="*/ 0 w 2553890"/>
                <a:gd name="connsiteY4" fmla="*/ 0 h 241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2415600">
                  <a:moveTo>
                    <a:pt x="0" y="0"/>
                  </a:moveTo>
                  <a:lnTo>
                    <a:pt x="2553890" y="0"/>
                  </a:lnTo>
                  <a:lnTo>
                    <a:pt x="2553890" y="2415600"/>
                  </a:lnTo>
                  <a:lnTo>
                    <a:pt x="0" y="24156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sz="1600" kern="1200" dirty="0"/>
                <a:t>Evaluate threat</a:t>
              </a:r>
              <a:r>
                <a:rPr lang="en-US" sz="1600" dirty="0"/>
                <a:t> and d</a:t>
              </a:r>
              <a:r>
                <a:rPr lang="en-US" sz="1600" kern="1200" dirty="0"/>
                <a:t>ocument evaluation (para. </a:t>
              </a:r>
              <a:r>
                <a:rPr lang="en-US" sz="1600" dirty="0"/>
                <a:t>3.90).</a:t>
              </a:r>
              <a:endParaRPr lang="en-US" sz="1600" kern="1200" dirty="0"/>
            </a:p>
            <a:p>
              <a:pPr marL="285750" lvl="1" indent="-285750" algn="l" defTabSz="711200">
                <a:lnSpc>
                  <a:spcPct val="90000"/>
                </a:lnSpc>
                <a:spcBef>
                  <a:spcPct val="0"/>
                </a:spcBef>
                <a:spcAft>
                  <a:spcPct val="15000"/>
                </a:spcAft>
                <a:buFont typeface="Arial" panose="020B0604020202020204" pitchFamily="34" charset="0"/>
                <a:buChar char="•"/>
              </a:pPr>
              <a:r>
                <a:rPr lang="en-US" sz="1600" kern="1200" dirty="0"/>
                <a:t>Typing, formatting, printing</a:t>
              </a:r>
              <a:r>
                <a:rPr lang="en-US" sz="1600" dirty="0"/>
                <a:t>, binding</a:t>
              </a:r>
              <a:r>
                <a:rPr lang="en-US" sz="1600" kern="1200" dirty="0"/>
                <a:t>: not likely significant (para. 3.95)</a:t>
              </a:r>
            </a:p>
          </p:txBody>
        </p:sp>
      </p:grpSp>
      <p:sp>
        <p:nvSpPr>
          <p:cNvPr id="20" name="Freeform 19"/>
          <p:cNvSpPr/>
          <p:nvPr/>
        </p:nvSpPr>
        <p:spPr>
          <a:xfrm>
            <a:off x="2743199" y="2467895"/>
            <a:ext cx="4478175" cy="362923"/>
          </a:xfrm>
          <a:custGeom>
            <a:avLst/>
            <a:gdLst>
              <a:gd name="connsiteX0" fmla="*/ 0 w 2553890"/>
              <a:gd name="connsiteY0" fmla="*/ 0 h 2415600"/>
              <a:gd name="connsiteX1" fmla="*/ 2553890 w 2553890"/>
              <a:gd name="connsiteY1" fmla="*/ 0 h 2415600"/>
              <a:gd name="connsiteX2" fmla="*/ 2553890 w 2553890"/>
              <a:gd name="connsiteY2" fmla="*/ 2415600 h 2415600"/>
              <a:gd name="connsiteX3" fmla="*/ 0 w 2553890"/>
              <a:gd name="connsiteY3" fmla="*/ 2415600 h 2415600"/>
              <a:gd name="connsiteX4" fmla="*/ 0 w 2553890"/>
              <a:gd name="connsiteY4" fmla="*/ 0 h 241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2415600">
                <a:moveTo>
                  <a:pt x="0" y="0"/>
                </a:moveTo>
                <a:lnTo>
                  <a:pt x="2553890" y="0"/>
                </a:lnTo>
                <a:lnTo>
                  <a:pt x="2553890" y="2415600"/>
                </a:lnTo>
                <a:lnTo>
                  <a:pt x="0" y="24156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pPr>
            <a:r>
              <a:rPr lang="en-US" sz="1600" kern="1200" dirty="0"/>
              <a:t>No change from 2011 Yellow Book (para. 3.87)</a:t>
            </a:r>
          </a:p>
        </p:txBody>
      </p:sp>
      <p:sp>
        <p:nvSpPr>
          <p:cNvPr id="22" name="Right Arrow 21"/>
          <p:cNvSpPr/>
          <p:nvPr/>
        </p:nvSpPr>
        <p:spPr>
          <a:xfrm>
            <a:off x="2010284" y="5181829"/>
            <a:ext cx="7052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010283" y="2398538"/>
            <a:ext cx="7052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010284" y="3682434"/>
            <a:ext cx="7052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21721" y="3032111"/>
            <a:ext cx="2374338" cy="1958502"/>
          </a:xfrm>
          <a:custGeom>
            <a:avLst/>
            <a:gdLst>
              <a:gd name="connsiteX0" fmla="*/ 0 w 2553890"/>
              <a:gd name="connsiteY0" fmla="*/ 0 h 2415600"/>
              <a:gd name="connsiteX1" fmla="*/ 2553890 w 2553890"/>
              <a:gd name="connsiteY1" fmla="*/ 0 h 2415600"/>
              <a:gd name="connsiteX2" fmla="*/ 2553890 w 2553890"/>
              <a:gd name="connsiteY2" fmla="*/ 2415600 h 2415600"/>
              <a:gd name="connsiteX3" fmla="*/ 0 w 2553890"/>
              <a:gd name="connsiteY3" fmla="*/ 2415600 h 2415600"/>
              <a:gd name="connsiteX4" fmla="*/ 0 w 2553890"/>
              <a:gd name="connsiteY4" fmla="*/ 0 h 241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890" h="2415600">
                <a:moveTo>
                  <a:pt x="0" y="0"/>
                </a:moveTo>
                <a:lnTo>
                  <a:pt x="2553890" y="0"/>
                </a:lnTo>
                <a:lnTo>
                  <a:pt x="2553890" y="2415600"/>
                </a:lnTo>
                <a:lnTo>
                  <a:pt x="0" y="24156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82296" numCol="1" spcCol="1270" anchor="t" anchorCtr="0">
            <a:noAutofit/>
          </a:bodyPr>
          <a:lstStyle/>
          <a:p>
            <a:pPr marL="0" lvl="1" indent="0" defTabSz="711200">
              <a:lnSpc>
                <a:spcPct val="90000"/>
              </a:lnSpc>
              <a:spcAft>
                <a:spcPct val="15000"/>
              </a:spcAft>
            </a:pPr>
            <a:r>
              <a:rPr lang="en-US" sz="1600" dirty="0"/>
              <a:t>Document the threats and safeguards applied to eliminate and reduce threats to an acceptable level (para. 3.33).</a:t>
            </a:r>
          </a:p>
          <a:p>
            <a:pPr marL="0" lvl="1" indent="0" defTabSz="711200">
              <a:lnSpc>
                <a:spcPct val="90000"/>
              </a:lnSpc>
              <a:spcAft>
                <a:spcPct val="15000"/>
              </a:spcAft>
            </a:pPr>
            <a:r>
              <a:rPr lang="en-US" sz="1600" b="1" dirty="0"/>
              <a:t>OR</a:t>
            </a:r>
          </a:p>
          <a:p>
            <a:pPr marL="0" lvl="1" indent="0" defTabSz="711200">
              <a:lnSpc>
                <a:spcPct val="90000"/>
              </a:lnSpc>
              <a:spcAft>
                <a:spcPct val="15000"/>
              </a:spcAft>
            </a:pPr>
            <a:r>
              <a:rPr lang="en-US" sz="1600" dirty="0"/>
              <a:t>Decline to perform the service (para. 3.88). </a:t>
            </a:r>
          </a:p>
        </p:txBody>
      </p:sp>
      <p:sp>
        <p:nvSpPr>
          <p:cNvPr id="15" name="Right Arrow 14"/>
          <p:cNvSpPr/>
          <p:nvPr/>
        </p:nvSpPr>
        <p:spPr>
          <a:xfrm>
            <a:off x="6181938" y="3675677"/>
            <a:ext cx="4126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995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ltLang="en-US" sz="2800" dirty="0">
                <a:latin typeface="Arial" charset="0"/>
                <a:cs typeface="Arial" charset="0"/>
              </a:rPr>
              <a:t>Independence Considerations for Preparing Accounting Records &amp; Financial Statements</a:t>
            </a:r>
            <a:endParaRPr lang="en-US" sz="2800"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91509" y="1529719"/>
            <a:ext cx="4763084" cy="51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r>
              <a:rPr lang="en-US"/>
              <a:t>  </a:t>
            </a:r>
            <a:fld id="{793B05A4-983C-4580-BF81-DD16D975977E}" type="slidenum">
              <a:rPr lang="en-US" smtClean="0"/>
              <a:pPr>
                <a:defRPr/>
              </a:pPr>
              <a:t>77</a:t>
            </a:fld>
            <a:endParaRPr lang="en-US"/>
          </a:p>
        </p:txBody>
      </p:sp>
    </p:spTree>
    <p:extLst>
      <p:ext uri="{BB962C8B-B14F-4D97-AF65-F5344CB8AC3E}">
        <p14:creationId xmlns:p14="http://schemas.microsoft.com/office/powerpoint/2010/main" val="2341912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gn="ctr" eaLnBrk="1" hangingPunct="1"/>
            <a:r>
              <a:rPr lang="en-US" altLang="en-US" sz="2800" dirty="0">
                <a:latin typeface="Arial" charset="0"/>
                <a:cs typeface="Arial" charset="0"/>
              </a:rPr>
              <a:t>Additional Updates to Independence Guidance</a:t>
            </a:r>
          </a:p>
        </p:txBody>
      </p:sp>
      <p:sp>
        <p:nvSpPr>
          <p:cNvPr id="97283" name="Content Placeholder 2"/>
          <p:cNvSpPr>
            <a:spLocks noGrp="1"/>
          </p:cNvSpPr>
          <p:nvPr>
            <p:ph idx="1"/>
          </p:nvPr>
        </p:nvSpPr>
        <p:spPr/>
        <p:txBody>
          <a:bodyPr>
            <a:normAutofit fontScale="85000" lnSpcReduction="20000"/>
          </a:bodyPr>
          <a:lstStyle/>
          <a:p>
            <a:pPr eaLnBrk="1" hangingPunct="1">
              <a:defRPr/>
            </a:pPr>
            <a:r>
              <a:rPr altLang="en-US" dirty="0">
                <a:solidFill>
                  <a:schemeClr val="tx1"/>
                </a:solidFill>
                <a:latin typeface="Arial" charset="0"/>
                <a:cs typeface="Arial" charset="0"/>
              </a:rPr>
              <a:t>Added application guidance to define management's “Skills, Knowledge and Experience” (SKE)          an indicator is management’s ability to recognize a material error (para. 3.79).</a:t>
            </a:r>
          </a:p>
          <a:p>
            <a:pPr marL="0" indent="0" eaLnBrk="1" hangingPunct="1">
              <a:buFont typeface="Arial" charset="0"/>
              <a:buNone/>
              <a:defRPr/>
            </a:pPr>
            <a:endParaRPr altLang="en-US" dirty="0">
              <a:solidFill>
                <a:schemeClr val="tx1"/>
              </a:solidFill>
              <a:latin typeface="Arial" charset="0"/>
              <a:cs typeface="Arial" charset="0"/>
            </a:endParaRPr>
          </a:p>
          <a:p>
            <a:pPr eaLnBrk="1" hangingPunct="1">
              <a:defRPr/>
            </a:pPr>
            <a:r>
              <a:rPr altLang="en-US" dirty="0">
                <a:solidFill>
                  <a:schemeClr val="tx1"/>
                </a:solidFill>
                <a:latin typeface="Arial" charset="0"/>
                <a:cs typeface="Arial" charset="0"/>
              </a:rPr>
              <a:t>Updated application guidance to clarify that certain services provided by government audit organizations would generally not create threats to independence           allowability of certain functions such as investigations (para. 3.72).</a:t>
            </a:r>
          </a:p>
        </p:txBody>
      </p:sp>
      <p:sp>
        <p:nvSpPr>
          <p:cNvPr id="983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378E17D3-9F01-482A-8497-9F55DEBFB0A1}" type="slidenum">
              <a:rPr lang="en-US" altLang="en-US" sz="1400" smtClean="0"/>
              <a:pPr defTabSz="912813" eaLnBrk="1" fontAlgn="base" hangingPunct="1">
                <a:spcBef>
                  <a:spcPct val="0"/>
                </a:spcBef>
                <a:spcAft>
                  <a:spcPct val="0"/>
                </a:spcAft>
                <a:buFontTx/>
                <a:buNone/>
              </a:pPr>
              <a:t>78</a:t>
            </a:fld>
            <a:endParaRPr lang="en-US" altLang="en-US" sz="1400"/>
          </a:p>
        </p:txBody>
      </p:sp>
      <p:sp>
        <p:nvSpPr>
          <p:cNvPr id="2" name="Right Arrow 1"/>
          <p:cNvSpPr/>
          <p:nvPr/>
        </p:nvSpPr>
        <p:spPr>
          <a:xfrm>
            <a:off x="4696239" y="2255649"/>
            <a:ext cx="685800" cy="31394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553200" y="4740007"/>
            <a:ext cx="685800" cy="31394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defTabSz="913117" eaLnBrk="1" fontAlgn="auto" hangingPunct="1">
              <a:spcAft>
                <a:spcPts val="0"/>
              </a:spcAft>
              <a:defRPr/>
            </a:pPr>
            <a:r>
              <a:rPr lang="en-US" sz="3000" dirty="0"/>
              <a:t/>
            </a:r>
            <a:br>
              <a:rPr lang="en-US" sz="3000" dirty="0"/>
            </a:br>
            <a:r>
              <a:rPr lang="en-US" sz="3100" dirty="0"/>
              <a:t>Waste and Abuse</a:t>
            </a:r>
            <a:r>
              <a:rPr lang="en-US" sz="2700" dirty="0"/>
              <a:t/>
            </a:r>
            <a:br>
              <a:rPr lang="en-US" sz="2700" dirty="0"/>
            </a:br>
            <a:endParaRPr lang="en-US" sz="2700" dirty="0"/>
          </a:p>
        </p:txBody>
      </p:sp>
      <p:sp>
        <p:nvSpPr>
          <p:cNvPr id="3" name="Content Placeholder 2"/>
          <p:cNvSpPr>
            <a:spLocks noGrp="1"/>
          </p:cNvSpPr>
          <p:nvPr>
            <p:ph idx="1"/>
          </p:nvPr>
        </p:nvSpPr>
        <p:spPr/>
        <p:txBody>
          <a:bodyPr rtlCol="0">
            <a:noAutofit/>
          </a:bodyPr>
          <a:lstStyle/>
          <a:p>
            <a:pPr defTabSz="913117" eaLnBrk="1" hangingPunct="1">
              <a:spcBef>
                <a:spcPts val="673"/>
              </a:spcBef>
              <a:spcAft>
                <a:spcPts val="1200"/>
              </a:spcAft>
              <a:defRPr/>
            </a:pPr>
            <a:r>
              <a:rPr lang="en-US" sz="2800" dirty="0">
                <a:solidFill>
                  <a:schemeClr val="tx1"/>
                </a:solidFill>
              </a:rPr>
              <a:t>Auditor considerations related to waste and abuse </a:t>
            </a:r>
            <a:r>
              <a:rPr sz="2800" dirty="0">
                <a:solidFill>
                  <a:schemeClr val="tx1"/>
                </a:solidFill>
              </a:rPr>
              <a:t>are intended to be consistent</a:t>
            </a:r>
          </a:p>
          <a:p>
            <a:pPr defTabSz="913117" eaLnBrk="1" hangingPunct="1">
              <a:spcBef>
                <a:spcPts val="673"/>
              </a:spcBef>
              <a:spcAft>
                <a:spcPts val="1200"/>
              </a:spcAft>
              <a:defRPr/>
            </a:pPr>
            <a:r>
              <a:rPr sz="2800" dirty="0">
                <a:solidFill>
                  <a:schemeClr val="tx1"/>
                </a:solidFill>
              </a:rPr>
              <a:t>Auditors are </a:t>
            </a:r>
            <a:r>
              <a:rPr sz="2800" b="1" u="sng" dirty="0">
                <a:solidFill>
                  <a:schemeClr val="tx1"/>
                </a:solidFill>
              </a:rPr>
              <a:t>not</a:t>
            </a:r>
            <a:r>
              <a:rPr sz="2800" dirty="0">
                <a:solidFill>
                  <a:schemeClr val="tx1"/>
                </a:solidFill>
              </a:rPr>
              <a:t> required to perform procedures to detect waste or abuse</a:t>
            </a:r>
          </a:p>
          <a:p>
            <a:pPr defTabSz="913117" eaLnBrk="1" hangingPunct="1">
              <a:spcBef>
                <a:spcPts val="673"/>
              </a:spcBef>
              <a:spcAft>
                <a:spcPts val="1200"/>
              </a:spcAft>
              <a:defRPr/>
            </a:pPr>
            <a:r>
              <a:rPr sz="2800" dirty="0">
                <a:solidFill>
                  <a:schemeClr val="tx1"/>
                </a:solidFill>
              </a:rPr>
              <a:t>Evaluating internal control in a government environment may include </a:t>
            </a:r>
            <a:r>
              <a:rPr sz="2800" b="1" u="sng" dirty="0">
                <a:solidFill>
                  <a:schemeClr val="tx1"/>
                </a:solidFill>
              </a:rPr>
              <a:t>consideration of internal control deficiencies</a:t>
            </a:r>
            <a:r>
              <a:rPr sz="2800" b="1" dirty="0">
                <a:solidFill>
                  <a:schemeClr val="tx1"/>
                </a:solidFill>
              </a:rPr>
              <a:t> </a:t>
            </a:r>
            <a:r>
              <a:rPr sz="2800" dirty="0">
                <a:solidFill>
                  <a:schemeClr val="tx1"/>
                </a:solidFill>
              </a:rPr>
              <a:t>that result in waste or abuse</a:t>
            </a:r>
          </a:p>
          <a:p>
            <a:pPr marL="0" indent="0" algn="r" defTabSz="913117" eaLnBrk="1" hangingPunct="1">
              <a:spcBef>
                <a:spcPts val="673"/>
              </a:spcBef>
              <a:spcAft>
                <a:spcPts val="1200"/>
              </a:spcAft>
              <a:buNone/>
              <a:defRPr/>
            </a:pPr>
            <a:r>
              <a:rPr lang="en-US" sz="2800" dirty="0"/>
              <a:t>(paras. 6.20, 7.22, &amp; 8.119)</a:t>
            </a:r>
            <a:endParaRPr sz="2800" dirty="0"/>
          </a:p>
        </p:txBody>
      </p:sp>
      <p:sp>
        <p:nvSpPr>
          <p:cNvPr id="1146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B34185D7-A354-41A5-93A0-A54BF27E7475}" type="slidenum">
              <a:rPr lang="en-US" altLang="en-US" sz="1400" smtClean="0"/>
              <a:pPr defTabSz="912813" eaLnBrk="1" fontAlgn="base" hangingPunct="1">
                <a:spcBef>
                  <a:spcPct val="0"/>
                </a:spcBef>
                <a:spcAft>
                  <a:spcPct val="0"/>
                </a:spcAft>
                <a:buFontTx/>
                <a:buNone/>
              </a:pPr>
              <a:t>79</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sz="2800" dirty="0"/>
              <a:t>GENERAL FUND SPENDING TRENDS &amp; RECOMMENDED BUDGETS FOR FISCAL 2019</a:t>
            </a:r>
          </a:p>
        </p:txBody>
      </p:sp>
    </p:spTree>
    <p:extLst>
      <p:ext uri="{BB962C8B-B14F-4D97-AF65-F5344CB8AC3E}">
        <p14:creationId xmlns:p14="http://schemas.microsoft.com/office/powerpoint/2010/main" val="37129393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algn="ctr" eaLnBrk="1" hangingPunct="1"/>
            <a:r>
              <a:rPr lang="en-US" altLang="en-US" sz="2800" dirty="0">
                <a:latin typeface="Arial" charset="0"/>
                <a:cs typeface="Arial" charset="0"/>
              </a:rPr>
              <a:t>Effective Date</a:t>
            </a:r>
          </a:p>
        </p:txBody>
      </p:sp>
      <p:sp>
        <p:nvSpPr>
          <p:cNvPr id="3" name="Content Placeholder 2"/>
          <p:cNvSpPr>
            <a:spLocks noGrp="1"/>
          </p:cNvSpPr>
          <p:nvPr>
            <p:ph idx="1"/>
          </p:nvPr>
        </p:nvSpPr>
        <p:spPr/>
        <p:txBody>
          <a:bodyPr rtlCol="0">
            <a:normAutofit/>
          </a:bodyPr>
          <a:lstStyle/>
          <a:p>
            <a:pPr defTabSz="913117" eaLnBrk="1" hangingPunct="1">
              <a:spcBef>
                <a:spcPts val="673"/>
              </a:spcBef>
              <a:defRPr/>
            </a:pPr>
            <a:r>
              <a:rPr dirty="0">
                <a:solidFill>
                  <a:schemeClr val="tx1"/>
                </a:solidFill>
              </a:rPr>
              <a:t>2018 Revision is effective for</a:t>
            </a:r>
          </a:p>
          <a:p>
            <a:pPr marL="576263" lvl="1" indent="-176213" defTabSz="913117" eaLnBrk="1" hangingPunct="1">
              <a:lnSpc>
                <a:spcPct val="100000"/>
              </a:lnSpc>
              <a:spcBef>
                <a:spcPts val="673"/>
              </a:spcBef>
              <a:buNone/>
              <a:defRPr/>
            </a:pPr>
            <a:r>
              <a:rPr dirty="0">
                <a:solidFill>
                  <a:schemeClr val="tx1"/>
                </a:solidFill>
              </a:rPr>
              <a:t>- Financial audits, attestation engagements, </a:t>
            </a:r>
            <a:r>
              <a:rPr lang="en-US" dirty="0">
                <a:solidFill>
                  <a:schemeClr val="tx1"/>
                </a:solidFill>
              </a:rPr>
              <a:t>and reviews of financial statements</a:t>
            </a:r>
            <a:r>
              <a:rPr dirty="0">
                <a:solidFill>
                  <a:schemeClr val="tx1"/>
                </a:solidFill>
              </a:rPr>
              <a:t> for periods ending on or after June 30, 2020, and</a:t>
            </a:r>
          </a:p>
          <a:p>
            <a:pPr marL="628650" lvl="1" indent="-228600" defTabSz="913117" eaLnBrk="1" hangingPunct="1">
              <a:spcBef>
                <a:spcPts val="673"/>
              </a:spcBef>
              <a:buFont typeface="Arial" charset="0"/>
              <a:buNone/>
              <a:defRPr/>
            </a:pPr>
            <a:r>
              <a:rPr dirty="0">
                <a:solidFill>
                  <a:schemeClr val="tx1"/>
                </a:solidFill>
              </a:rPr>
              <a:t>- Performance audits beginning on or after July 1, 2019</a:t>
            </a:r>
          </a:p>
          <a:p>
            <a:pPr defTabSz="913117" eaLnBrk="1" hangingPunct="1">
              <a:spcBef>
                <a:spcPts val="673"/>
              </a:spcBef>
              <a:defRPr/>
            </a:pPr>
            <a:r>
              <a:rPr dirty="0">
                <a:solidFill>
                  <a:schemeClr val="tx1"/>
                </a:solidFill>
              </a:rPr>
              <a:t>Early implementation is not permitted</a:t>
            </a:r>
          </a:p>
          <a:p>
            <a:pPr marL="400050" lvl="1" indent="0" defTabSz="913117" eaLnBrk="1" hangingPunct="1">
              <a:spcBef>
                <a:spcPts val="673"/>
              </a:spcBef>
              <a:buFont typeface="Arial" charset="0"/>
              <a:buNone/>
              <a:defRPr/>
            </a:pPr>
            <a:endParaRPr dirty="0"/>
          </a:p>
          <a:p>
            <a:pPr marL="342419" indent="-342419" defTabSz="913117" eaLnBrk="1" hangingPunct="1">
              <a:spcBef>
                <a:spcPts val="673"/>
              </a:spcBef>
              <a:buFont typeface="Arial" pitchFamily="34" charset="0"/>
              <a:buChar char="•"/>
              <a:defRPr/>
            </a:pPr>
            <a:endParaRPr dirty="0">
              <a:solidFill>
                <a:srgbClr val="FF0000"/>
              </a:solidFill>
            </a:endParaRPr>
          </a:p>
        </p:txBody>
      </p:sp>
      <p:sp>
        <p:nvSpPr>
          <p:cNvPr id="1187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E6130CB0-9BEF-4EFB-B7EE-210380DF8FBE}" type="slidenum">
              <a:rPr lang="en-US" altLang="en-US" sz="1400" smtClean="0"/>
              <a:pPr defTabSz="912813" eaLnBrk="1" fontAlgn="base" hangingPunct="1">
                <a:spcBef>
                  <a:spcPct val="0"/>
                </a:spcBef>
                <a:spcAft>
                  <a:spcPct val="0"/>
                </a:spcAft>
                <a:buFontTx/>
                <a:buNone/>
              </a:pPr>
              <a:t>80</a:t>
            </a:fld>
            <a:endParaRPr lang="en-US" altLang="en-US" sz="1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ctr" eaLnBrk="1" hangingPunct="1"/>
            <a:r>
              <a:rPr lang="en-US" altLang="en-US" sz="2800" dirty="0">
                <a:latin typeface="Arial" charset="0"/>
                <a:cs typeface="Arial" charset="0"/>
              </a:rPr>
              <a:t>Where to Find the Yellow Book</a:t>
            </a:r>
          </a:p>
        </p:txBody>
      </p:sp>
      <p:sp>
        <p:nvSpPr>
          <p:cNvPr id="3" name="Content Placeholder 2"/>
          <p:cNvSpPr>
            <a:spLocks noGrp="1"/>
          </p:cNvSpPr>
          <p:nvPr>
            <p:ph idx="1"/>
          </p:nvPr>
        </p:nvSpPr>
        <p:spPr>
          <a:xfrm>
            <a:off x="1391478" y="1600200"/>
            <a:ext cx="4557630" cy="4341191"/>
          </a:xfrm>
        </p:spPr>
        <p:txBody>
          <a:bodyPr rtlCol="0">
            <a:normAutofit/>
          </a:bodyPr>
          <a:lstStyle/>
          <a:p>
            <a:pPr marL="169664" indent="0" defTabSz="913117" eaLnBrk="1" hangingPunct="1">
              <a:spcBef>
                <a:spcPts val="673"/>
              </a:spcBef>
              <a:buClr>
                <a:srgbClr val="FF0000"/>
              </a:buClr>
              <a:buFont typeface="Wingdings" pitchFamily="2" charset="2"/>
              <a:buChar char="ü"/>
              <a:defRPr/>
            </a:pPr>
            <a:endParaRPr sz="2400" dirty="0"/>
          </a:p>
          <a:p>
            <a:pPr marL="404340" indent="-169664" defTabSz="913117" eaLnBrk="1" hangingPunct="1">
              <a:spcBef>
                <a:spcPts val="673"/>
              </a:spcBef>
              <a:buFont typeface="Arial" pitchFamily="34" charset="0"/>
              <a:buChar char="•"/>
              <a:defRPr/>
            </a:pPr>
            <a:r>
              <a:rPr sz="2400" dirty="0"/>
              <a:t>The Yellow Book is available on GAO</a:t>
            </a:r>
            <a:r>
              <a:rPr lang="ja-JP" altLang="en-US" sz="2400" dirty="0">
                <a:cs typeface="ＭＳ Ｐゴシック"/>
              </a:rPr>
              <a:t>’</a:t>
            </a:r>
            <a:r>
              <a:rPr altLang="ja-JP" sz="2400" dirty="0">
                <a:cs typeface="ＭＳ Ｐゴシック"/>
              </a:rPr>
              <a:t>s website at:</a:t>
            </a:r>
          </a:p>
          <a:p>
            <a:pPr marL="404340" indent="0" defTabSz="913117" eaLnBrk="1" hangingPunct="1">
              <a:spcBef>
                <a:spcPts val="673"/>
              </a:spcBef>
              <a:buFont typeface="Arial" pitchFamily="34" charset="0"/>
              <a:buNone/>
              <a:defRPr/>
            </a:pPr>
            <a:r>
              <a:rPr sz="2400" dirty="0">
                <a:hlinkClick r:id="rId3"/>
              </a:rPr>
              <a:t>www.gao.gov/yellowbook</a:t>
            </a:r>
            <a:r>
              <a:rPr sz="2400" dirty="0"/>
              <a:t> </a:t>
            </a:r>
          </a:p>
          <a:p>
            <a:pPr marL="404340" indent="-169664" defTabSz="913117" eaLnBrk="1" hangingPunct="1">
              <a:spcBef>
                <a:spcPts val="673"/>
              </a:spcBef>
              <a:buFont typeface="Arial" pitchFamily="34" charset="0"/>
              <a:buChar char="•"/>
              <a:defRPr/>
            </a:pPr>
            <a:endParaRPr sz="2400" dirty="0"/>
          </a:p>
          <a:p>
            <a:pPr marL="404340" indent="-169664" defTabSz="913117" eaLnBrk="1" hangingPunct="1">
              <a:spcBef>
                <a:spcPts val="673"/>
              </a:spcBef>
              <a:buFont typeface="Arial" pitchFamily="34" charset="0"/>
              <a:buChar char="•"/>
              <a:defRPr/>
            </a:pPr>
            <a:r>
              <a:rPr sz="2400" dirty="0"/>
              <a:t>For technical assistance, contact us at:</a:t>
            </a:r>
          </a:p>
          <a:p>
            <a:pPr marL="404340" indent="0" defTabSz="913117" eaLnBrk="1" hangingPunct="1">
              <a:spcBef>
                <a:spcPts val="673"/>
              </a:spcBef>
              <a:buFont typeface="Arial" pitchFamily="34" charset="0"/>
              <a:buNone/>
              <a:defRPr/>
            </a:pPr>
            <a:r>
              <a:rPr sz="2400" dirty="0">
                <a:hlinkClick r:id="rId4"/>
              </a:rPr>
              <a:t>yellowbook@gao.gov</a:t>
            </a:r>
            <a:endParaRPr sz="2400" dirty="0"/>
          </a:p>
          <a:p>
            <a:pPr marL="404340" indent="0" defTabSz="913117" eaLnBrk="1" hangingPunct="1">
              <a:spcBef>
                <a:spcPts val="673"/>
              </a:spcBef>
              <a:buFont typeface="Arial" pitchFamily="34" charset="0"/>
              <a:buNone/>
              <a:defRPr/>
            </a:pPr>
            <a:r>
              <a:rPr sz="2400" dirty="0"/>
              <a:t>or call (202) 512-9535</a:t>
            </a:r>
          </a:p>
          <a:p>
            <a:pPr marL="342419" indent="-342419" defTabSz="913117" eaLnBrk="1" hangingPunct="1">
              <a:spcBef>
                <a:spcPts val="673"/>
              </a:spcBef>
              <a:buFont typeface="Arial" pitchFamily="34" charset="0"/>
              <a:buChar char="•"/>
              <a:defRPr/>
            </a:pPr>
            <a:endParaRPr dirty="0"/>
          </a:p>
        </p:txBody>
      </p:sp>
      <p:sp>
        <p:nvSpPr>
          <p:cNvPr id="11981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75"/>
              </a:spcBef>
              <a:buFont typeface="Arial" charset="0"/>
              <a:buChar char="•"/>
              <a:defRPr sz="2200">
                <a:solidFill>
                  <a:schemeClr val="tx1"/>
                </a:solidFill>
                <a:latin typeface="Arial" charset="0"/>
                <a:cs typeface="Arial" charset="0"/>
              </a:defRPr>
            </a:lvl1pPr>
            <a:lvl2pPr marL="742950" indent="-285750" eaLnBrk="0" hangingPunct="0">
              <a:lnSpc>
                <a:spcPct val="85000"/>
              </a:lnSpc>
              <a:spcBef>
                <a:spcPts val="675"/>
              </a:spcBef>
              <a:buFont typeface="Arial" charset="0"/>
              <a:buChar char="•"/>
              <a:defRPr sz="2200">
                <a:solidFill>
                  <a:schemeClr val="tx1"/>
                </a:solidFill>
                <a:latin typeface="Arial" charset="0"/>
                <a:cs typeface="Arial" charset="0"/>
              </a:defRPr>
            </a:lvl2pPr>
            <a:lvl3pPr marL="1143000" indent="-228600" eaLnBrk="0" hangingPunct="0">
              <a:lnSpc>
                <a:spcPct val="85000"/>
              </a:lnSpc>
              <a:spcBef>
                <a:spcPts val="675"/>
              </a:spcBef>
              <a:buFont typeface="Arial" charset="0"/>
              <a:buChar char="•"/>
              <a:defRPr sz="2200">
                <a:solidFill>
                  <a:schemeClr val="tx1"/>
                </a:solidFill>
                <a:latin typeface="Arial" charset="0"/>
                <a:cs typeface="Arial" charset="0"/>
              </a:defRPr>
            </a:lvl3pPr>
            <a:lvl4pPr marL="1600200" indent="-228600" eaLnBrk="0" hangingPunct="0">
              <a:lnSpc>
                <a:spcPct val="85000"/>
              </a:lnSpc>
              <a:spcBef>
                <a:spcPts val="400"/>
              </a:spcBef>
              <a:buFont typeface="Arial" charset="0"/>
              <a:buChar char="•"/>
              <a:defRPr sz="2200">
                <a:solidFill>
                  <a:schemeClr val="tx1"/>
                </a:solidFill>
                <a:latin typeface="Arial" charset="0"/>
                <a:cs typeface="Arial" charset="0"/>
              </a:defRPr>
            </a:lvl4pPr>
            <a:lvl5pPr marL="2057400" indent="-228600" eaLnBrk="0" hangingPunct="0">
              <a:spcBef>
                <a:spcPts val="400"/>
              </a:spcBef>
              <a:buFont typeface="Arial" charset="0"/>
              <a:buChar char="•"/>
              <a:defRPr sz="1600">
                <a:solidFill>
                  <a:schemeClr val="tx1"/>
                </a:solidFill>
                <a:latin typeface="Arial" charset="0"/>
                <a:cs typeface="Arial" charset="0"/>
              </a:defRPr>
            </a:lvl5pPr>
            <a:lvl6pPr marL="25146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6pPr>
            <a:lvl7pPr marL="29718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7pPr>
            <a:lvl8pPr marL="34290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8pPr>
            <a:lvl9pPr marL="3886200" indent="-228600" defTabSz="912813" eaLnBrk="0" fontAlgn="base" hangingPunct="0">
              <a:spcBef>
                <a:spcPts val="400"/>
              </a:spcBef>
              <a:spcAft>
                <a:spcPct val="0"/>
              </a:spcAft>
              <a:buFont typeface="Arial" charset="0"/>
              <a:buChar char="•"/>
              <a:defRPr sz="1600">
                <a:solidFill>
                  <a:schemeClr val="tx1"/>
                </a:solidFill>
                <a:latin typeface="Arial" charset="0"/>
                <a:cs typeface="Arial" charset="0"/>
              </a:defRPr>
            </a:lvl9pPr>
          </a:lstStyle>
          <a:p>
            <a:pPr defTabSz="912813" eaLnBrk="1" fontAlgn="base" hangingPunct="1">
              <a:spcBef>
                <a:spcPct val="0"/>
              </a:spcBef>
              <a:spcAft>
                <a:spcPct val="0"/>
              </a:spcAft>
              <a:buFontTx/>
              <a:buNone/>
            </a:pPr>
            <a:r>
              <a:rPr lang="en-US" altLang="en-US" sz="1400"/>
              <a:t>  </a:t>
            </a:r>
            <a:fld id="{F547CE8C-EBF6-40E8-B45D-56999CF38261}" type="slidenum">
              <a:rPr lang="en-US" altLang="en-US" sz="1400" smtClean="0"/>
              <a:pPr defTabSz="912813" eaLnBrk="1" fontAlgn="base" hangingPunct="1">
                <a:spcBef>
                  <a:spcPct val="0"/>
                </a:spcBef>
                <a:spcAft>
                  <a:spcPct val="0"/>
                </a:spcAft>
                <a:buFontTx/>
                <a:buNone/>
              </a:pPr>
              <a:t>81</a:t>
            </a:fld>
            <a:endParaRPr lang="en-US" altLang="en-US" sz="1400"/>
          </a:p>
        </p:txBody>
      </p:sp>
      <p:pic>
        <p:nvPicPr>
          <p:cNvPr id="5" name="Picture 4"/>
          <p:cNvPicPr>
            <a:picLocks noChangeAspect="1"/>
          </p:cNvPicPr>
          <p:nvPr/>
        </p:nvPicPr>
        <p:blipFill>
          <a:blip r:embed="rId5"/>
          <a:stretch>
            <a:fillRect/>
          </a:stretch>
        </p:blipFill>
        <p:spPr>
          <a:xfrm>
            <a:off x="5868770" y="2106078"/>
            <a:ext cx="2906164" cy="3666761"/>
          </a:xfrm>
          <a:prstGeom prst="rect">
            <a:avLst/>
          </a:prstGeom>
          <a:ln w="15875">
            <a:solidFill>
              <a:schemeClr val="tx1"/>
            </a:solidFill>
          </a:ln>
          <a:effectLst>
            <a:outerShdw blurRad="50800" dist="38100" dir="2700000" sx="102000" sy="102000" algn="tl" rotWithShape="0">
              <a:prstClr val="black">
                <a:alpha val="40000"/>
              </a:prst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D9B5-EB01-4AB1-A553-D6EA8E3663F2}"/>
              </a:ext>
            </a:extLst>
          </p:cNvPr>
          <p:cNvSpPr>
            <a:spLocks noGrp="1"/>
          </p:cNvSpPr>
          <p:nvPr>
            <p:ph type="title"/>
          </p:nvPr>
        </p:nvSpPr>
        <p:spPr/>
        <p:txBody>
          <a:bodyPr/>
          <a:lstStyle/>
          <a:p>
            <a:r>
              <a:rPr lang="en-US" dirty="0"/>
              <a:t>AICPA – Current Exposure Drafts</a:t>
            </a:r>
          </a:p>
        </p:txBody>
      </p:sp>
      <p:sp>
        <p:nvSpPr>
          <p:cNvPr id="3" name="Content Placeholder 2">
            <a:extLst>
              <a:ext uri="{FF2B5EF4-FFF2-40B4-BE49-F238E27FC236}">
                <a16:creationId xmlns:a16="http://schemas.microsoft.com/office/drawing/2014/main" id="{89B7F164-2585-4D5E-8A6F-209D71B2EC2F}"/>
              </a:ext>
            </a:extLst>
          </p:cNvPr>
          <p:cNvSpPr>
            <a:spLocks noGrp="1"/>
          </p:cNvSpPr>
          <p:nvPr>
            <p:ph idx="1"/>
          </p:nvPr>
        </p:nvSpPr>
        <p:spPr/>
        <p:txBody>
          <a:bodyPr>
            <a:normAutofit fontScale="92500" lnSpcReduction="10000"/>
          </a:bodyPr>
          <a:lstStyle/>
          <a:p>
            <a:r>
              <a:rPr lang="en-US" dirty="0"/>
              <a:t>Three issued in November 2017:</a:t>
            </a:r>
          </a:p>
          <a:p>
            <a:pPr lvl="1"/>
            <a:r>
              <a:rPr lang="en-US" i="1" dirty="0"/>
              <a:t>Auditor Reporting</a:t>
            </a:r>
          </a:p>
          <a:p>
            <a:pPr lvl="2"/>
            <a:r>
              <a:rPr lang="en-US" dirty="0"/>
              <a:t>Proposes four new SASs</a:t>
            </a:r>
          </a:p>
          <a:p>
            <a:pPr lvl="2"/>
            <a:r>
              <a:rPr lang="en-US" dirty="0"/>
              <a:t>Also includes proposed amendments </a:t>
            </a:r>
            <a:r>
              <a:rPr lang="en-US" i="1" dirty="0"/>
              <a:t>Addressing Disclosures in the Audit of Financial Statements</a:t>
            </a:r>
          </a:p>
          <a:p>
            <a:pPr lvl="2"/>
            <a:r>
              <a:rPr lang="en-US" dirty="0"/>
              <a:t>297 pages!</a:t>
            </a:r>
            <a:endParaRPr lang="en-US" i="1" dirty="0"/>
          </a:p>
          <a:p>
            <a:pPr lvl="1"/>
            <a:r>
              <a:rPr lang="en-US" i="1" dirty="0"/>
              <a:t> Auditor’s Responsibilities Relating to Other Information in Annual Reports</a:t>
            </a:r>
          </a:p>
          <a:p>
            <a:pPr lvl="1"/>
            <a:r>
              <a:rPr lang="en-US" i="1" dirty="0"/>
              <a:t>Omnibus Statement 2018</a:t>
            </a:r>
          </a:p>
          <a:p>
            <a:r>
              <a:rPr lang="en-US" dirty="0"/>
              <a:t>Comments due May 15, 2018</a:t>
            </a:r>
          </a:p>
          <a:p>
            <a:pPr lvl="1"/>
            <a:endParaRPr lang="en-US" i="1" dirty="0"/>
          </a:p>
        </p:txBody>
      </p:sp>
      <p:sp>
        <p:nvSpPr>
          <p:cNvPr id="4" name="Slide Number Placeholder 3">
            <a:extLst>
              <a:ext uri="{FF2B5EF4-FFF2-40B4-BE49-F238E27FC236}">
                <a16:creationId xmlns:a16="http://schemas.microsoft.com/office/drawing/2014/main" id="{5F1CB1B0-B239-496F-B036-3F04BB93CD0F}"/>
              </a:ext>
            </a:extLst>
          </p:cNvPr>
          <p:cNvSpPr>
            <a:spLocks noGrp="1"/>
          </p:cNvSpPr>
          <p:nvPr>
            <p:ph type="sldNum" sz="quarter" idx="12"/>
          </p:nvPr>
        </p:nvSpPr>
        <p:spPr/>
        <p:txBody>
          <a:bodyPr/>
          <a:lstStyle/>
          <a:p>
            <a:pPr>
              <a:defRPr/>
            </a:pPr>
            <a:fld id="{A71E08C2-A93A-4D19-8003-8C82963F4E20}" type="slidenum">
              <a:rPr lang="en-US" altLang="en-US" smtClean="0"/>
              <a:pPr>
                <a:defRPr/>
              </a:pPr>
              <a:t>82</a:t>
            </a:fld>
            <a:endParaRPr lang="en-US" altLang="en-US"/>
          </a:p>
        </p:txBody>
      </p:sp>
    </p:spTree>
    <p:extLst>
      <p:ext uri="{BB962C8B-B14F-4D97-AF65-F5344CB8AC3E}">
        <p14:creationId xmlns:p14="http://schemas.microsoft.com/office/powerpoint/2010/main" val="32588704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A11B-07C0-4927-AF5A-62CBEFCD5D63}"/>
              </a:ext>
            </a:extLst>
          </p:cNvPr>
          <p:cNvSpPr>
            <a:spLocks noGrp="1"/>
          </p:cNvSpPr>
          <p:nvPr>
            <p:ph type="title"/>
          </p:nvPr>
        </p:nvSpPr>
        <p:spPr/>
        <p:txBody>
          <a:bodyPr/>
          <a:lstStyle/>
          <a:p>
            <a:r>
              <a:rPr lang="en-US" i="1" dirty="0"/>
              <a:t>Auditor Reporting </a:t>
            </a:r>
          </a:p>
        </p:txBody>
      </p:sp>
      <p:sp>
        <p:nvSpPr>
          <p:cNvPr id="3" name="Content Placeholder 2">
            <a:extLst>
              <a:ext uri="{FF2B5EF4-FFF2-40B4-BE49-F238E27FC236}">
                <a16:creationId xmlns:a16="http://schemas.microsoft.com/office/drawing/2014/main" id="{1B6D0ABB-DC90-4DD8-8717-76C6BD7A83CF}"/>
              </a:ext>
            </a:extLst>
          </p:cNvPr>
          <p:cNvSpPr>
            <a:spLocks noGrp="1"/>
          </p:cNvSpPr>
          <p:nvPr>
            <p:ph idx="1"/>
          </p:nvPr>
        </p:nvSpPr>
        <p:spPr>
          <a:xfrm>
            <a:off x="1391478" y="1417639"/>
            <a:ext cx="7295322" cy="4523754"/>
          </a:xfrm>
        </p:spPr>
        <p:txBody>
          <a:bodyPr>
            <a:normAutofit fontScale="92500" lnSpcReduction="10000"/>
          </a:bodyPr>
          <a:lstStyle/>
          <a:p>
            <a:r>
              <a:rPr lang="en-US" dirty="0"/>
              <a:t>Key changes:</a:t>
            </a:r>
          </a:p>
          <a:p>
            <a:pPr lvl="1"/>
            <a:r>
              <a:rPr lang="en-US" dirty="0"/>
              <a:t>Moving the opinion to the first paragraph</a:t>
            </a:r>
          </a:p>
          <a:p>
            <a:pPr lvl="1"/>
            <a:r>
              <a:rPr lang="en-US" dirty="0"/>
              <a:t>Adding an affirmative statement about the auditor’s independence and compliance with ethical responsibilities</a:t>
            </a:r>
          </a:p>
          <a:p>
            <a:pPr lvl="1"/>
            <a:r>
              <a:rPr lang="en-US" dirty="0"/>
              <a:t>New Section </a:t>
            </a:r>
          </a:p>
          <a:p>
            <a:pPr lvl="2"/>
            <a:r>
              <a:rPr lang="en-US" dirty="0"/>
              <a:t>AU-C 701, </a:t>
            </a:r>
            <a:r>
              <a:rPr lang="en-US" i="1" dirty="0"/>
              <a:t>Communicating Key Audit Matters in the Independent Auditor’s Report</a:t>
            </a:r>
          </a:p>
          <a:p>
            <a:pPr lvl="2"/>
            <a:r>
              <a:rPr lang="en-US" dirty="0"/>
              <a:t>Required for issuers (of securities); however, might be required by </a:t>
            </a:r>
            <a:r>
              <a:rPr lang="en-US" dirty="0" err="1"/>
              <a:t>nonissuers</a:t>
            </a:r>
            <a:r>
              <a:rPr lang="en-US" dirty="0"/>
              <a:t> if required by law, regulation, or contractual agreement (e.g., included in the terms of the audit engagement)</a:t>
            </a:r>
          </a:p>
          <a:p>
            <a:pPr lvl="2"/>
            <a:endParaRPr lang="en-US" dirty="0"/>
          </a:p>
          <a:p>
            <a:pPr lvl="2"/>
            <a:endParaRPr lang="en-US" i="1" dirty="0"/>
          </a:p>
          <a:p>
            <a:pPr lvl="1"/>
            <a:endParaRPr lang="en-US" dirty="0"/>
          </a:p>
        </p:txBody>
      </p:sp>
      <p:sp>
        <p:nvSpPr>
          <p:cNvPr id="4" name="Slide Number Placeholder 3">
            <a:extLst>
              <a:ext uri="{FF2B5EF4-FFF2-40B4-BE49-F238E27FC236}">
                <a16:creationId xmlns:a16="http://schemas.microsoft.com/office/drawing/2014/main" id="{E6921823-0046-4BA8-984F-4CC55E3F95E8}"/>
              </a:ext>
            </a:extLst>
          </p:cNvPr>
          <p:cNvSpPr>
            <a:spLocks noGrp="1"/>
          </p:cNvSpPr>
          <p:nvPr>
            <p:ph type="sldNum" sz="quarter" idx="12"/>
          </p:nvPr>
        </p:nvSpPr>
        <p:spPr/>
        <p:txBody>
          <a:bodyPr/>
          <a:lstStyle/>
          <a:p>
            <a:pPr>
              <a:defRPr/>
            </a:pPr>
            <a:fld id="{A71E08C2-A93A-4D19-8003-8C82963F4E20}" type="slidenum">
              <a:rPr lang="en-US" altLang="en-US" smtClean="0"/>
              <a:pPr>
                <a:defRPr/>
              </a:pPr>
              <a:t>83</a:t>
            </a:fld>
            <a:endParaRPr lang="en-US" altLang="en-US"/>
          </a:p>
        </p:txBody>
      </p:sp>
    </p:spTree>
    <p:extLst>
      <p:ext uri="{BB962C8B-B14F-4D97-AF65-F5344CB8AC3E}">
        <p14:creationId xmlns:p14="http://schemas.microsoft.com/office/powerpoint/2010/main" val="2816364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A11B-07C0-4927-AF5A-62CBEFCD5D63}"/>
              </a:ext>
            </a:extLst>
          </p:cNvPr>
          <p:cNvSpPr>
            <a:spLocks noGrp="1"/>
          </p:cNvSpPr>
          <p:nvPr>
            <p:ph type="title"/>
          </p:nvPr>
        </p:nvSpPr>
        <p:spPr/>
        <p:txBody>
          <a:bodyPr/>
          <a:lstStyle/>
          <a:p>
            <a:r>
              <a:rPr lang="en-US" i="1" dirty="0"/>
              <a:t>Auditor Reporting </a:t>
            </a:r>
          </a:p>
        </p:txBody>
      </p:sp>
      <p:sp>
        <p:nvSpPr>
          <p:cNvPr id="3" name="Content Placeholder 2">
            <a:extLst>
              <a:ext uri="{FF2B5EF4-FFF2-40B4-BE49-F238E27FC236}">
                <a16:creationId xmlns:a16="http://schemas.microsoft.com/office/drawing/2014/main" id="{1B6D0ABB-DC90-4DD8-8717-76C6BD7A83CF}"/>
              </a:ext>
            </a:extLst>
          </p:cNvPr>
          <p:cNvSpPr>
            <a:spLocks noGrp="1"/>
          </p:cNvSpPr>
          <p:nvPr>
            <p:ph idx="1"/>
          </p:nvPr>
        </p:nvSpPr>
        <p:spPr/>
        <p:txBody>
          <a:bodyPr>
            <a:normAutofit/>
          </a:bodyPr>
          <a:lstStyle/>
          <a:p>
            <a:r>
              <a:rPr lang="en-US" dirty="0"/>
              <a:t>Key Audit Matters</a:t>
            </a:r>
          </a:p>
          <a:p>
            <a:pPr lvl="1"/>
            <a:r>
              <a:rPr lang="en-US" dirty="0"/>
              <a:t>Those matters that, in the auditor’s professional judgment, were of most significance in the audit of the financial statements of the current period </a:t>
            </a:r>
          </a:p>
          <a:p>
            <a:pPr lvl="1"/>
            <a:r>
              <a:rPr lang="en-US" dirty="0"/>
              <a:t>Key audit matters are selected from matters communicated with those charged with governance</a:t>
            </a:r>
          </a:p>
          <a:p>
            <a:pPr marL="457200" lvl="1" indent="0">
              <a:buNone/>
            </a:pPr>
            <a:r>
              <a:rPr lang="en-US" dirty="0"/>
              <a:t> </a:t>
            </a:r>
          </a:p>
          <a:p>
            <a:pPr lvl="2"/>
            <a:endParaRPr lang="en-US" dirty="0"/>
          </a:p>
          <a:p>
            <a:pPr lvl="2"/>
            <a:endParaRPr lang="en-US" i="1" dirty="0"/>
          </a:p>
          <a:p>
            <a:pPr lvl="1"/>
            <a:endParaRPr lang="en-US" dirty="0"/>
          </a:p>
        </p:txBody>
      </p:sp>
      <p:sp>
        <p:nvSpPr>
          <p:cNvPr id="4" name="Slide Number Placeholder 3">
            <a:extLst>
              <a:ext uri="{FF2B5EF4-FFF2-40B4-BE49-F238E27FC236}">
                <a16:creationId xmlns:a16="http://schemas.microsoft.com/office/drawing/2014/main" id="{E6921823-0046-4BA8-984F-4CC55E3F95E8}"/>
              </a:ext>
            </a:extLst>
          </p:cNvPr>
          <p:cNvSpPr>
            <a:spLocks noGrp="1"/>
          </p:cNvSpPr>
          <p:nvPr>
            <p:ph type="sldNum" sz="quarter" idx="12"/>
          </p:nvPr>
        </p:nvSpPr>
        <p:spPr/>
        <p:txBody>
          <a:bodyPr/>
          <a:lstStyle/>
          <a:p>
            <a:pPr>
              <a:defRPr/>
            </a:pPr>
            <a:fld id="{A71E08C2-A93A-4D19-8003-8C82963F4E20}" type="slidenum">
              <a:rPr lang="en-US" altLang="en-US" smtClean="0"/>
              <a:pPr>
                <a:defRPr/>
              </a:pPr>
              <a:t>84</a:t>
            </a:fld>
            <a:endParaRPr lang="en-US" altLang="en-US"/>
          </a:p>
        </p:txBody>
      </p:sp>
    </p:spTree>
    <p:extLst>
      <p:ext uri="{BB962C8B-B14F-4D97-AF65-F5344CB8AC3E}">
        <p14:creationId xmlns:p14="http://schemas.microsoft.com/office/powerpoint/2010/main" val="1165891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22A0-AC47-4604-9CD6-E71432753D5B}"/>
              </a:ext>
            </a:extLst>
          </p:cNvPr>
          <p:cNvSpPr>
            <a:spLocks noGrp="1"/>
          </p:cNvSpPr>
          <p:nvPr>
            <p:ph type="title"/>
          </p:nvPr>
        </p:nvSpPr>
        <p:spPr/>
        <p:txBody>
          <a:bodyPr/>
          <a:lstStyle/>
          <a:p>
            <a:r>
              <a:rPr lang="en-US" dirty="0"/>
              <a:t>AICPA Proposed SSAE: </a:t>
            </a:r>
            <a:r>
              <a:rPr lang="en-US" i="1" dirty="0"/>
              <a:t>Clarification and Recodification</a:t>
            </a:r>
            <a:r>
              <a:rPr lang="en-US" dirty="0"/>
              <a:t> </a:t>
            </a:r>
          </a:p>
        </p:txBody>
      </p:sp>
      <p:sp>
        <p:nvSpPr>
          <p:cNvPr id="3" name="Content Placeholder 2">
            <a:extLst>
              <a:ext uri="{FF2B5EF4-FFF2-40B4-BE49-F238E27FC236}">
                <a16:creationId xmlns:a16="http://schemas.microsoft.com/office/drawing/2014/main" id="{BF106AE7-A6F1-4926-A706-7EDEF1C8CD98}"/>
              </a:ext>
            </a:extLst>
          </p:cNvPr>
          <p:cNvSpPr>
            <a:spLocks noGrp="1"/>
          </p:cNvSpPr>
          <p:nvPr>
            <p:ph idx="1"/>
          </p:nvPr>
        </p:nvSpPr>
        <p:spPr/>
        <p:txBody>
          <a:bodyPr>
            <a:normAutofit fontScale="70000" lnSpcReduction="20000"/>
          </a:bodyPr>
          <a:lstStyle/>
          <a:p>
            <a:r>
              <a:rPr lang="en-US" dirty="0">
                <a:hlinkClick r:id="rId3"/>
              </a:rPr>
              <a:t>Exposure draft </a:t>
            </a:r>
            <a:r>
              <a:rPr lang="en-US" dirty="0"/>
              <a:t>issued July 11, 2018</a:t>
            </a:r>
          </a:p>
          <a:p>
            <a:pPr lvl="1"/>
            <a:r>
              <a:rPr lang="en-US" dirty="0"/>
              <a:t>Comments due October 11, 2018</a:t>
            </a:r>
          </a:p>
          <a:p>
            <a:r>
              <a:rPr lang="en-US" dirty="0"/>
              <a:t>Among the most significant changes:</a:t>
            </a:r>
          </a:p>
          <a:p>
            <a:pPr lvl="1"/>
            <a:r>
              <a:rPr lang="en-US" dirty="0"/>
              <a:t>For all attestation engagements</a:t>
            </a:r>
          </a:p>
          <a:p>
            <a:pPr lvl="2"/>
            <a:r>
              <a:rPr lang="en-US" dirty="0"/>
              <a:t>No longer requires the practitioner to request a written assertion from the responsible party when reporting directly on the subject matter</a:t>
            </a:r>
          </a:p>
          <a:p>
            <a:pPr lvl="2"/>
            <a:r>
              <a:rPr lang="en-US" dirty="0"/>
              <a:t>Adds a statement to the practitioner’s report regarding independence</a:t>
            </a:r>
          </a:p>
          <a:p>
            <a:pPr lvl="1"/>
            <a:r>
              <a:rPr lang="en-US" dirty="0"/>
              <a:t>For AT-C section 210 (review engagements)</a:t>
            </a:r>
          </a:p>
          <a:p>
            <a:pPr lvl="2"/>
            <a:r>
              <a:rPr lang="en-US" dirty="0"/>
              <a:t>More closely harmonize with the limited assurance provisions of International Standard on Assurance Engagements 3000, including changing the term “review” to “limited assurance”</a:t>
            </a:r>
          </a:p>
          <a:p>
            <a:pPr lvl="2"/>
            <a:r>
              <a:rPr lang="en-US" dirty="0"/>
              <a:t>Require the report to include an informative summary of the work performed as a basis for the practitioner’s conclusion</a:t>
            </a:r>
          </a:p>
        </p:txBody>
      </p:sp>
      <p:sp>
        <p:nvSpPr>
          <p:cNvPr id="4" name="Slide Number Placeholder 3">
            <a:extLst>
              <a:ext uri="{FF2B5EF4-FFF2-40B4-BE49-F238E27FC236}">
                <a16:creationId xmlns:a16="http://schemas.microsoft.com/office/drawing/2014/main" id="{8F4153C5-EC42-4424-AE10-341197A9C8C9}"/>
              </a:ext>
            </a:extLst>
          </p:cNvPr>
          <p:cNvSpPr>
            <a:spLocks noGrp="1"/>
          </p:cNvSpPr>
          <p:nvPr>
            <p:ph type="sldNum" sz="quarter" idx="12"/>
          </p:nvPr>
        </p:nvSpPr>
        <p:spPr/>
        <p:txBody>
          <a:bodyPr/>
          <a:lstStyle/>
          <a:p>
            <a:pPr>
              <a:defRPr/>
            </a:pPr>
            <a:fld id="{A71E08C2-A93A-4D19-8003-8C82963F4E20}" type="slidenum">
              <a:rPr lang="en-US" altLang="en-US" smtClean="0"/>
              <a:pPr>
                <a:defRPr/>
              </a:pPr>
              <a:t>85</a:t>
            </a:fld>
            <a:endParaRPr lang="en-US" altLang="en-US"/>
          </a:p>
        </p:txBody>
      </p:sp>
    </p:spTree>
    <p:extLst>
      <p:ext uri="{BB962C8B-B14F-4D97-AF65-F5344CB8AC3E}">
        <p14:creationId xmlns:p14="http://schemas.microsoft.com/office/powerpoint/2010/main" val="34002142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22A0-AC47-4604-9CD6-E71432753D5B}"/>
              </a:ext>
            </a:extLst>
          </p:cNvPr>
          <p:cNvSpPr>
            <a:spLocks noGrp="1"/>
          </p:cNvSpPr>
          <p:nvPr>
            <p:ph type="title"/>
          </p:nvPr>
        </p:nvSpPr>
        <p:spPr/>
        <p:txBody>
          <a:bodyPr/>
          <a:lstStyle/>
          <a:p>
            <a:r>
              <a:rPr lang="en-US" dirty="0"/>
              <a:t>AICPA Proposed SSAE: </a:t>
            </a:r>
            <a:r>
              <a:rPr lang="en-US" i="1" dirty="0"/>
              <a:t>Clarification and Recodification</a:t>
            </a:r>
            <a:r>
              <a:rPr lang="en-US" dirty="0"/>
              <a:t> </a:t>
            </a:r>
          </a:p>
        </p:txBody>
      </p:sp>
      <p:sp>
        <p:nvSpPr>
          <p:cNvPr id="3" name="Content Placeholder 2">
            <a:extLst>
              <a:ext uri="{FF2B5EF4-FFF2-40B4-BE49-F238E27FC236}">
                <a16:creationId xmlns:a16="http://schemas.microsoft.com/office/drawing/2014/main" id="{BF106AE7-A6F1-4926-A706-7EDEF1C8CD98}"/>
              </a:ext>
            </a:extLst>
          </p:cNvPr>
          <p:cNvSpPr>
            <a:spLocks noGrp="1"/>
          </p:cNvSpPr>
          <p:nvPr>
            <p:ph idx="1"/>
          </p:nvPr>
        </p:nvSpPr>
        <p:spPr/>
        <p:txBody>
          <a:bodyPr>
            <a:normAutofit fontScale="85000" lnSpcReduction="20000"/>
          </a:bodyPr>
          <a:lstStyle/>
          <a:p>
            <a:r>
              <a:rPr lang="en-US" dirty="0"/>
              <a:t>Among the most significant changes (cont.):</a:t>
            </a:r>
          </a:p>
          <a:p>
            <a:pPr lvl="1"/>
            <a:r>
              <a:rPr lang="en-US" dirty="0"/>
              <a:t>For AT-C section 215 (agreed-upon procedures)</a:t>
            </a:r>
          </a:p>
          <a:p>
            <a:pPr lvl="2"/>
            <a:r>
              <a:rPr lang="en-US" dirty="0"/>
              <a:t>No longer require that all of the parties to the engagement (the engaging party, the responsible party and users of the practitioner’s report) agree to the procedures to be performed and take responsibility for their </a:t>
            </a:r>
            <a:r>
              <a:rPr lang="en-US" i="1" dirty="0"/>
              <a:t>sufficiency</a:t>
            </a:r>
            <a:r>
              <a:rPr lang="en-US" dirty="0"/>
              <a:t>  </a:t>
            </a:r>
          </a:p>
          <a:p>
            <a:pPr lvl="2"/>
            <a:r>
              <a:rPr lang="en-US" dirty="0"/>
              <a:t>Instead the engaging party acknowledges in writing the </a:t>
            </a:r>
            <a:r>
              <a:rPr lang="en-US" i="1" dirty="0"/>
              <a:t>appropriateness</a:t>
            </a:r>
            <a:r>
              <a:rPr lang="en-US" dirty="0"/>
              <a:t> of the procedures and would explicitly allow the practitioner to develop, or assist in developing, the procedures</a:t>
            </a:r>
          </a:p>
          <a:p>
            <a:pPr lvl="2"/>
            <a:r>
              <a:rPr lang="en-US" dirty="0"/>
              <a:t>Expanded to incorporate </a:t>
            </a:r>
            <a:r>
              <a:rPr lang="en-US" i="1" dirty="0"/>
              <a:t>Selected Procedures </a:t>
            </a:r>
            <a:r>
              <a:rPr lang="en-US" dirty="0"/>
              <a:t>engagements</a:t>
            </a:r>
          </a:p>
          <a:p>
            <a:pPr lvl="2"/>
            <a:r>
              <a:rPr lang="en-US" dirty="0"/>
              <a:t>Allow the practitioner to issue a general use report (unless certain limitations apply)</a:t>
            </a:r>
          </a:p>
        </p:txBody>
      </p:sp>
      <p:sp>
        <p:nvSpPr>
          <p:cNvPr id="4" name="Slide Number Placeholder 3">
            <a:extLst>
              <a:ext uri="{FF2B5EF4-FFF2-40B4-BE49-F238E27FC236}">
                <a16:creationId xmlns:a16="http://schemas.microsoft.com/office/drawing/2014/main" id="{8F4153C5-EC42-4424-AE10-341197A9C8C9}"/>
              </a:ext>
            </a:extLst>
          </p:cNvPr>
          <p:cNvSpPr>
            <a:spLocks noGrp="1"/>
          </p:cNvSpPr>
          <p:nvPr>
            <p:ph type="sldNum" sz="quarter" idx="12"/>
          </p:nvPr>
        </p:nvSpPr>
        <p:spPr/>
        <p:txBody>
          <a:bodyPr/>
          <a:lstStyle/>
          <a:p>
            <a:pPr>
              <a:defRPr/>
            </a:pPr>
            <a:fld id="{A71E08C2-A93A-4D19-8003-8C82963F4E20}" type="slidenum">
              <a:rPr lang="en-US" altLang="en-US" smtClean="0"/>
              <a:pPr>
                <a:defRPr/>
              </a:pPr>
              <a:t>86</a:t>
            </a:fld>
            <a:endParaRPr lang="en-US" altLang="en-US"/>
          </a:p>
        </p:txBody>
      </p:sp>
    </p:spTree>
    <p:extLst>
      <p:ext uri="{BB962C8B-B14F-4D97-AF65-F5344CB8AC3E}">
        <p14:creationId xmlns:p14="http://schemas.microsoft.com/office/powerpoint/2010/main" val="12821551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6579-C483-4A47-8004-A13CCCD5CB15}"/>
              </a:ext>
            </a:extLst>
          </p:cNvPr>
          <p:cNvSpPr>
            <a:spLocks noGrp="1"/>
          </p:cNvSpPr>
          <p:nvPr>
            <p:ph type="title"/>
          </p:nvPr>
        </p:nvSpPr>
        <p:spPr/>
        <p:txBody>
          <a:bodyPr/>
          <a:lstStyle/>
          <a:p>
            <a:r>
              <a:rPr lang="en-US" dirty="0"/>
              <a:t>AICPA Professional Ethics Division: </a:t>
            </a:r>
            <a:r>
              <a:rPr lang="en-US" i="1" dirty="0"/>
              <a:t>State and Local Government Entities	</a:t>
            </a:r>
            <a:endParaRPr lang="en-US" dirty="0"/>
          </a:p>
        </p:txBody>
      </p:sp>
      <p:sp>
        <p:nvSpPr>
          <p:cNvPr id="3" name="Content Placeholder 2">
            <a:extLst>
              <a:ext uri="{FF2B5EF4-FFF2-40B4-BE49-F238E27FC236}">
                <a16:creationId xmlns:a16="http://schemas.microsoft.com/office/drawing/2014/main" id="{25A79F77-8530-4CC5-9852-18B24FA3636A}"/>
              </a:ext>
            </a:extLst>
          </p:cNvPr>
          <p:cNvSpPr>
            <a:spLocks noGrp="1"/>
          </p:cNvSpPr>
          <p:nvPr>
            <p:ph idx="1"/>
          </p:nvPr>
        </p:nvSpPr>
        <p:spPr/>
        <p:txBody>
          <a:bodyPr>
            <a:normAutofit fontScale="85000" lnSpcReduction="20000"/>
          </a:bodyPr>
          <a:lstStyle/>
          <a:p>
            <a:r>
              <a:rPr lang="en-US" dirty="0">
                <a:hlinkClick r:id="rId3"/>
              </a:rPr>
              <a:t>Exposure Draft </a:t>
            </a:r>
            <a:r>
              <a:rPr lang="en-US" dirty="0"/>
              <a:t>issued July 7, 2017</a:t>
            </a:r>
          </a:p>
          <a:p>
            <a:pPr lvl="1"/>
            <a:r>
              <a:rPr lang="en-US" dirty="0"/>
              <a:t>Formerly Entities Included in State and Local Government Financial Statements (ET sec. 1.224.020)</a:t>
            </a:r>
          </a:p>
          <a:p>
            <a:pPr lvl="1"/>
            <a:r>
              <a:rPr lang="en-US" dirty="0"/>
              <a:t>Addresses a member’s (of the AICPA) independence with respect to entities that are required to be included in a state or local government’s financial reporting entity</a:t>
            </a:r>
          </a:p>
          <a:p>
            <a:r>
              <a:rPr lang="en-US" dirty="0"/>
              <a:t>Final expected in late 2018</a:t>
            </a:r>
          </a:p>
          <a:p>
            <a:pPr lvl="1"/>
            <a:r>
              <a:rPr lang="en-US" dirty="0"/>
              <a:t>PEEC decided at November 2018 meeting to re-expose for 60 days to address questions about overall clarity</a:t>
            </a:r>
          </a:p>
          <a:p>
            <a:pPr lvl="2"/>
            <a:r>
              <a:rPr lang="en-US" dirty="0"/>
              <a:t>Expected to be released in December 2018</a:t>
            </a:r>
          </a:p>
        </p:txBody>
      </p:sp>
      <p:sp>
        <p:nvSpPr>
          <p:cNvPr id="4" name="Slide Number Placeholder 3">
            <a:extLst>
              <a:ext uri="{FF2B5EF4-FFF2-40B4-BE49-F238E27FC236}">
                <a16:creationId xmlns:a16="http://schemas.microsoft.com/office/drawing/2014/main" id="{A014B6B1-0C98-494F-B658-5367731CF448}"/>
              </a:ext>
            </a:extLst>
          </p:cNvPr>
          <p:cNvSpPr>
            <a:spLocks noGrp="1"/>
          </p:cNvSpPr>
          <p:nvPr>
            <p:ph type="sldNum" sz="quarter" idx="12"/>
          </p:nvPr>
        </p:nvSpPr>
        <p:spPr/>
        <p:txBody>
          <a:bodyPr/>
          <a:lstStyle/>
          <a:p>
            <a:pPr>
              <a:defRPr/>
            </a:pPr>
            <a:fld id="{A71E08C2-A93A-4D19-8003-8C82963F4E20}" type="slidenum">
              <a:rPr lang="en-US" altLang="en-US" smtClean="0"/>
              <a:pPr>
                <a:defRPr/>
              </a:pPr>
              <a:t>87</a:t>
            </a:fld>
            <a:endParaRPr lang="en-US" altLang="en-US"/>
          </a:p>
        </p:txBody>
      </p:sp>
    </p:spTree>
    <p:extLst>
      <p:ext uri="{BB962C8B-B14F-4D97-AF65-F5344CB8AC3E}">
        <p14:creationId xmlns:p14="http://schemas.microsoft.com/office/powerpoint/2010/main" val="961014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6579-C483-4A47-8004-A13CCCD5CB15}"/>
              </a:ext>
            </a:extLst>
          </p:cNvPr>
          <p:cNvSpPr>
            <a:spLocks noGrp="1"/>
          </p:cNvSpPr>
          <p:nvPr>
            <p:ph type="title"/>
          </p:nvPr>
        </p:nvSpPr>
        <p:spPr/>
        <p:txBody>
          <a:bodyPr/>
          <a:lstStyle/>
          <a:p>
            <a:r>
              <a:rPr lang="en-US" dirty="0"/>
              <a:t>AICPA Professional Ethics Division: </a:t>
            </a:r>
            <a:r>
              <a:rPr lang="en-US" i="1" dirty="0"/>
              <a:t>State and Local Government Entities	</a:t>
            </a:r>
            <a:endParaRPr lang="en-US" dirty="0"/>
          </a:p>
        </p:txBody>
      </p:sp>
      <p:sp>
        <p:nvSpPr>
          <p:cNvPr id="3" name="Content Placeholder 2">
            <a:extLst>
              <a:ext uri="{FF2B5EF4-FFF2-40B4-BE49-F238E27FC236}">
                <a16:creationId xmlns:a16="http://schemas.microsoft.com/office/drawing/2014/main" id="{25A79F77-8530-4CC5-9852-18B24FA3636A}"/>
              </a:ext>
            </a:extLst>
          </p:cNvPr>
          <p:cNvSpPr>
            <a:spLocks noGrp="1"/>
          </p:cNvSpPr>
          <p:nvPr>
            <p:ph idx="1"/>
          </p:nvPr>
        </p:nvSpPr>
        <p:spPr/>
        <p:txBody>
          <a:bodyPr>
            <a:normAutofit fontScale="70000" lnSpcReduction="20000"/>
          </a:bodyPr>
          <a:lstStyle/>
          <a:p>
            <a:r>
              <a:rPr lang="en-US" dirty="0"/>
              <a:t>Makes use of terms </a:t>
            </a:r>
            <a:r>
              <a:rPr lang="en-US" i="1" dirty="0"/>
              <a:t>downstream, upstream </a:t>
            </a:r>
            <a:r>
              <a:rPr lang="en-US" dirty="0"/>
              <a:t>and </a:t>
            </a:r>
            <a:r>
              <a:rPr lang="en-US" i="1" dirty="0"/>
              <a:t>brother-sister entities</a:t>
            </a:r>
          </a:p>
          <a:p>
            <a:pPr lvl="1"/>
            <a:r>
              <a:rPr lang="en-US" dirty="0"/>
              <a:t>Downstream: refers to those entities that are “below” the f/s attest client in its organization structure</a:t>
            </a:r>
          </a:p>
          <a:p>
            <a:pPr lvl="2"/>
            <a:r>
              <a:rPr lang="en-US" dirty="0"/>
              <a:t>e.g., financial statement attest client is the primary government, funds and component units to be evaluated are those required to be included in the primary government’s financial reporting entity</a:t>
            </a:r>
          </a:p>
          <a:p>
            <a:pPr lvl="1"/>
            <a:r>
              <a:rPr lang="en-US" dirty="0"/>
              <a:t>Upstream: refers to those entities that are “above” the f/s attest client</a:t>
            </a:r>
          </a:p>
          <a:p>
            <a:pPr lvl="2"/>
            <a:r>
              <a:rPr lang="en-US" dirty="0"/>
              <a:t>e.g., financial statement attest client is a fund or component unit</a:t>
            </a:r>
          </a:p>
          <a:p>
            <a:pPr lvl="1"/>
            <a:r>
              <a:rPr lang="en-US"/>
              <a:t>Brother-sister</a:t>
            </a:r>
            <a:r>
              <a:rPr lang="en-US" dirty="0"/>
              <a:t>: refers to other funds and component units that the member does not provide attest services to but are included in the same upstream financial reporting entity as the financial statement attest client</a:t>
            </a:r>
          </a:p>
          <a:p>
            <a:pPr lvl="1"/>
            <a:endParaRPr lang="en-US" dirty="0"/>
          </a:p>
        </p:txBody>
      </p:sp>
      <p:sp>
        <p:nvSpPr>
          <p:cNvPr id="4" name="Slide Number Placeholder 3">
            <a:extLst>
              <a:ext uri="{FF2B5EF4-FFF2-40B4-BE49-F238E27FC236}">
                <a16:creationId xmlns:a16="http://schemas.microsoft.com/office/drawing/2014/main" id="{A014B6B1-0C98-494F-B658-5367731CF448}"/>
              </a:ext>
            </a:extLst>
          </p:cNvPr>
          <p:cNvSpPr>
            <a:spLocks noGrp="1"/>
          </p:cNvSpPr>
          <p:nvPr>
            <p:ph type="sldNum" sz="quarter" idx="12"/>
          </p:nvPr>
        </p:nvSpPr>
        <p:spPr/>
        <p:txBody>
          <a:bodyPr/>
          <a:lstStyle/>
          <a:p>
            <a:pPr>
              <a:defRPr/>
            </a:pPr>
            <a:fld id="{A71E08C2-A93A-4D19-8003-8C82963F4E20}" type="slidenum">
              <a:rPr lang="en-US" altLang="en-US" smtClean="0"/>
              <a:pPr>
                <a:defRPr/>
              </a:pPr>
              <a:t>88</a:t>
            </a:fld>
            <a:endParaRPr lang="en-US" altLang="en-US"/>
          </a:p>
        </p:txBody>
      </p:sp>
    </p:spTree>
    <p:extLst>
      <p:ext uri="{BB962C8B-B14F-4D97-AF65-F5344CB8AC3E}">
        <p14:creationId xmlns:p14="http://schemas.microsoft.com/office/powerpoint/2010/main" val="548013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00" y="1430713"/>
            <a:ext cx="5227792" cy="1362075"/>
          </a:xfrm>
        </p:spPr>
        <p:txBody>
          <a:bodyPr/>
          <a:lstStyle/>
          <a:p>
            <a:r>
              <a:rPr lang="en-US" sz="5400" dirty="0"/>
              <a:t>Other Emerging Issues</a:t>
            </a:r>
          </a:p>
        </p:txBody>
      </p:sp>
      <p:sp>
        <p:nvSpPr>
          <p:cNvPr id="3" name="Text Placeholder 2"/>
          <p:cNvSpPr>
            <a:spLocks noGrp="1"/>
          </p:cNvSpPr>
          <p:nvPr>
            <p:ph type="body" idx="1"/>
          </p:nvPr>
        </p:nvSpPr>
        <p:spPr>
          <a:xfrm>
            <a:off x="648900" y="3374779"/>
            <a:ext cx="5539342" cy="1366631"/>
          </a:xfrm>
        </p:spPr>
        <p:txBody>
          <a:bodyPr/>
          <a:lstStyle/>
          <a:p>
            <a:r>
              <a:rPr lang="en-US" sz="3200" dirty="0"/>
              <a:t>Things on the radar…</a:t>
            </a:r>
          </a:p>
        </p:txBody>
      </p:sp>
      <p:sp>
        <p:nvSpPr>
          <p:cNvPr id="4" name="Slide Number Placeholder 3">
            <a:extLst>
              <a:ext uri="{FF2B5EF4-FFF2-40B4-BE49-F238E27FC236}">
                <a16:creationId xmlns:a16="http://schemas.microsoft.com/office/drawing/2014/main" id="{33BC6F4D-7621-43C0-9E62-E3A9EB5D735B}"/>
              </a:ext>
            </a:extLst>
          </p:cNvPr>
          <p:cNvSpPr>
            <a:spLocks noGrp="1"/>
          </p:cNvSpPr>
          <p:nvPr>
            <p:ph type="sldNum" sz="quarter" idx="12"/>
          </p:nvPr>
        </p:nvSpPr>
        <p:spPr/>
        <p:txBody>
          <a:bodyPr/>
          <a:lstStyle/>
          <a:p>
            <a:pPr>
              <a:defRPr/>
            </a:pPr>
            <a:fld id="{17DDC9FF-501D-498A-AC25-068144FCD0E1}" type="slidenum">
              <a:rPr lang="en-US" altLang="en-US" smtClean="0"/>
              <a:pPr>
                <a:defRPr/>
              </a:pPr>
              <a:t>89</a:t>
            </a:fld>
            <a:endParaRPr lang="en-US" altLang="en-US"/>
          </a:p>
        </p:txBody>
      </p:sp>
    </p:spTree>
    <p:extLst>
      <p:ext uri="{BB962C8B-B14F-4D97-AF65-F5344CB8AC3E}">
        <p14:creationId xmlns:p14="http://schemas.microsoft.com/office/powerpoint/2010/main" val="244783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idx="13"/>
          </p:nvPr>
        </p:nvSpPr>
        <p:spPr>
          <a:xfrm>
            <a:off x="762000" y="460397"/>
            <a:ext cx="7772400" cy="477295"/>
          </a:xfrm>
        </p:spPr>
        <p:txBody>
          <a:bodyPr/>
          <a:lstStyle/>
          <a:p>
            <a:r>
              <a:rPr lang="en-US" altLang="en-US" sz="2000" dirty="0"/>
              <a:t>FISCAL 2018 GENERAL FUND SPENDING </a:t>
            </a:r>
          </a:p>
          <a:p>
            <a:r>
              <a:rPr lang="en-US" sz="1800" b="0" dirty="0"/>
              <a:t>SLIGHTLY EXCEEDS INFLATION-ADJUSTED PRE-RECESSION PEAK</a:t>
            </a:r>
          </a:p>
        </p:txBody>
      </p:sp>
      <p:sp>
        <p:nvSpPr>
          <p:cNvPr id="19" name="Text Placeholder 18"/>
          <p:cNvSpPr>
            <a:spLocks noGrp="1"/>
          </p:cNvSpPr>
          <p:nvPr>
            <p:ph type="body" idx="1"/>
          </p:nvPr>
        </p:nvSpPr>
        <p:spPr>
          <a:xfrm>
            <a:off x="457200" y="1143000"/>
            <a:ext cx="7848600" cy="457200"/>
          </a:xfrm>
        </p:spPr>
        <p:txBody>
          <a:bodyPr/>
          <a:lstStyle/>
          <a:p>
            <a:r>
              <a:rPr lang="en-US" sz="1800" dirty="0"/>
              <a:t>General Fund Spending: FY 2008</a:t>
            </a:r>
            <a:r>
              <a:rPr lang="en-US" sz="1800" baseline="0" dirty="0"/>
              <a:t> – </a:t>
            </a:r>
            <a:r>
              <a:rPr lang="en-US" sz="1800" dirty="0"/>
              <a:t>FY 2019</a:t>
            </a:r>
          </a:p>
        </p:txBody>
      </p:sp>
      <p:graphicFrame>
        <p:nvGraphicFramePr>
          <p:cNvPr id="21" name="Content Placeholder 3"/>
          <p:cNvGraphicFramePr>
            <a:graphicFrameLocks noGrp="1"/>
          </p:cNvGraphicFramePr>
          <p:nvPr>
            <p:ph sz="half" idx="2"/>
            <p:extLst/>
          </p:nvPr>
        </p:nvGraphicFramePr>
        <p:xfrm>
          <a:off x="485775" y="1805508"/>
          <a:ext cx="7848600" cy="399256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5"/>
          <p:cNvSpPr txBox="1">
            <a:spLocks noChangeArrowheads="1"/>
          </p:cNvSpPr>
          <p:nvPr/>
        </p:nvSpPr>
        <p:spPr bwMode="auto">
          <a:xfrm>
            <a:off x="152400" y="5909102"/>
            <a:ext cx="8991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en-US" sz="1050" b="0" i="1" dirty="0">
                <a:cs typeface="Arial" panose="020B0604020202020204" pitchFamily="34" charset="0"/>
              </a:rPr>
              <a:t>Source: </a:t>
            </a:r>
            <a:r>
              <a:rPr lang="en-US" altLang="en-US" sz="1050" i="1" dirty="0">
                <a:cs typeface="Arial" panose="020B0604020202020204" pitchFamily="34" charset="0"/>
              </a:rPr>
              <a:t>NASBO Fiscal Survey of States; </a:t>
            </a:r>
            <a:r>
              <a:rPr lang="en-US" altLang="en-US" sz="1050" b="0" i="1" dirty="0">
                <a:cs typeface="Arial" panose="020B0604020202020204" pitchFamily="34" charset="0"/>
              </a:rPr>
              <a:t>Fiscal 2019 </a:t>
            </a:r>
            <a:r>
              <a:rPr lang="en-US" altLang="en-US" sz="1050" i="1" dirty="0">
                <a:cs typeface="Arial" panose="020B0604020202020204" pitchFamily="34" charset="0"/>
              </a:rPr>
              <a:t>figure is based on governors’ recommended budgets.</a:t>
            </a:r>
            <a:endParaRPr lang="en-US" altLang="en-US" sz="1050" b="0" i="1" dirty="0">
              <a:cs typeface="Arial" panose="020B0604020202020204" pitchFamily="34" charset="0"/>
            </a:endParaRPr>
          </a:p>
          <a:p>
            <a:pPr eaLnBrk="1" hangingPunct="1">
              <a:spcBef>
                <a:spcPct val="0"/>
              </a:spcBef>
              <a:buClrTx/>
              <a:buSzTx/>
              <a:buFontTx/>
              <a:buNone/>
            </a:pPr>
            <a:r>
              <a:rPr lang="en-US" altLang="en-US" sz="1050" b="0" i="1" dirty="0">
                <a:cs typeface="Arial" panose="020B0604020202020204" pitchFamily="34" charset="0"/>
              </a:rPr>
              <a:t>*Aggregate spending level needed to total at least $832 billion in fiscal 2018 to be equivalent with or exceed real 2008 spending level. </a:t>
            </a:r>
            <a:endParaRPr lang="en-US" altLang="en-US" sz="1050" dirty="0">
              <a:cs typeface="Arial" panose="020B0604020202020204" pitchFamily="34" charset="0"/>
            </a:endParaRPr>
          </a:p>
        </p:txBody>
      </p:sp>
      <p:sp>
        <p:nvSpPr>
          <p:cNvPr id="2" name="Slide Number Placeholder 1">
            <a:extLst>
              <a:ext uri="{FF2B5EF4-FFF2-40B4-BE49-F238E27FC236}">
                <a16:creationId xmlns:a16="http://schemas.microsoft.com/office/drawing/2014/main" id="{76D63F50-C927-4904-AE70-03630526AA13}"/>
              </a:ext>
            </a:extLst>
          </p:cNvPr>
          <p:cNvSpPr>
            <a:spLocks noGrp="1"/>
          </p:cNvSpPr>
          <p:nvPr>
            <p:ph type="sldNum" sz="quarter" idx="16"/>
          </p:nvPr>
        </p:nvSpPr>
        <p:spPr/>
        <p:txBody>
          <a:bodyPr/>
          <a:lstStyle/>
          <a:p>
            <a:pPr>
              <a:defRPr/>
            </a:pPr>
            <a:fld id="{17DDC9FF-501D-498A-AC25-068144FCD0E1}" type="slidenum">
              <a:rPr lang="en-US" altLang="en-US" smtClean="0"/>
              <a:pPr>
                <a:defRPr/>
              </a:pPr>
              <a:t>9</a:t>
            </a:fld>
            <a:endParaRPr lang="en-US" altLang="en-US"/>
          </a:p>
        </p:txBody>
      </p:sp>
    </p:spTree>
    <p:extLst>
      <p:ext uri="{BB962C8B-B14F-4D97-AF65-F5344CB8AC3E}">
        <p14:creationId xmlns:p14="http://schemas.microsoft.com/office/powerpoint/2010/main" val="3733008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C33D-9A80-4524-8444-CCC98339F9C4}"/>
              </a:ext>
            </a:extLst>
          </p:cNvPr>
          <p:cNvSpPr>
            <a:spLocks noGrp="1"/>
          </p:cNvSpPr>
          <p:nvPr>
            <p:ph type="title"/>
          </p:nvPr>
        </p:nvSpPr>
        <p:spPr/>
        <p:txBody>
          <a:bodyPr/>
          <a:lstStyle/>
          <a:p>
            <a:r>
              <a:rPr lang="en-US" dirty="0"/>
              <a:t>XBRL Developments: State and Local Governments</a:t>
            </a:r>
          </a:p>
        </p:txBody>
      </p:sp>
      <p:sp>
        <p:nvSpPr>
          <p:cNvPr id="3" name="Content Placeholder 2">
            <a:extLst>
              <a:ext uri="{FF2B5EF4-FFF2-40B4-BE49-F238E27FC236}">
                <a16:creationId xmlns:a16="http://schemas.microsoft.com/office/drawing/2014/main" id="{75918D35-1C8D-4C7F-AF90-046AE7A9C170}"/>
              </a:ext>
            </a:extLst>
          </p:cNvPr>
          <p:cNvSpPr>
            <a:spLocks noGrp="1"/>
          </p:cNvSpPr>
          <p:nvPr>
            <p:ph idx="1"/>
          </p:nvPr>
        </p:nvSpPr>
        <p:spPr/>
        <p:txBody>
          <a:bodyPr>
            <a:normAutofit fontScale="85000" lnSpcReduction="10000"/>
          </a:bodyPr>
          <a:lstStyle/>
          <a:p>
            <a:r>
              <a:rPr lang="en-US" dirty="0"/>
              <a:t>XBRL US has formed a state and local government workgroup </a:t>
            </a:r>
          </a:p>
          <a:p>
            <a:pPr lvl="1"/>
            <a:r>
              <a:rPr lang="en-US" dirty="0"/>
              <a:t>Developing a taxonomy for a CAFR</a:t>
            </a:r>
          </a:p>
          <a:p>
            <a:r>
              <a:rPr lang="en-US" dirty="0"/>
              <a:t>Florida </a:t>
            </a:r>
            <a:r>
              <a:rPr lang="en-US" dirty="0">
                <a:hlinkClick r:id="rId3"/>
              </a:rPr>
              <a:t>HB 1073</a:t>
            </a:r>
            <a:endParaRPr lang="en-US" dirty="0"/>
          </a:p>
          <a:p>
            <a:pPr lvl="1"/>
            <a:r>
              <a:rPr lang="en-US" dirty="0"/>
              <a:t>Authorizes the creation of Florida Open Financial Statement System</a:t>
            </a:r>
          </a:p>
          <a:p>
            <a:pPr lvl="2"/>
            <a:r>
              <a:rPr lang="en-US" dirty="0"/>
              <a:t>An interactive data repository for government financial statements</a:t>
            </a:r>
          </a:p>
          <a:p>
            <a:pPr lvl="2"/>
            <a:r>
              <a:rPr lang="en-US" dirty="0"/>
              <a:t>Requires the Florida CFO to determine whether a suitable XBRL taxonomy has been developed.</a:t>
            </a:r>
          </a:p>
          <a:p>
            <a:pPr lvl="2"/>
            <a:r>
              <a:rPr lang="en-US" dirty="0"/>
              <a:t>Effective for FY ending on or after September 1, 2022</a:t>
            </a:r>
          </a:p>
          <a:p>
            <a:r>
              <a:rPr lang="en-US" dirty="0"/>
              <a:t>Will other states follow?</a:t>
            </a:r>
          </a:p>
        </p:txBody>
      </p:sp>
      <p:sp>
        <p:nvSpPr>
          <p:cNvPr id="4" name="Slide Number Placeholder 3">
            <a:extLst>
              <a:ext uri="{FF2B5EF4-FFF2-40B4-BE49-F238E27FC236}">
                <a16:creationId xmlns:a16="http://schemas.microsoft.com/office/drawing/2014/main" id="{6A543FD3-416B-4B44-A97A-0A9B852B0832}"/>
              </a:ext>
            </a:extLst>
          </p:cNvPr>
          <p:cNvSpPr>
            <a:spLocks noGrp="1"/>
          </p:cNvSpPr>
          <p:nvPr>
            <p:ph type="sldNum" sz="quarter" idx="12"/>
          </p:nvPr>
        </p:nvSpPr>
        <p:spPr/>
        <p:txBody>
          <a:bodyPr/>
          <a:lstStyle/>
          <a:p>
            <a:pPr>
              <a:defRPr/>
            </a:pPr>
            <a:fld id="{DE9FACE9-9E5D-4266-83D0-DD6A053B8078}" type="slidenum">
              <a:rPr lang="en-US" altLang="en-US" smtClean="0"/>
              <a:pPr>
                <a:defRPr/>
              </a:pPr>
              <a:t>90</a:t>
            </a:fld>
            <a:endParaRPr lang="en-US" altLang="en-US"/>
          </a:p>
        </p:txBody>
      </p:sp>
    </p:spTree>
    <p:extLst>
      <p:ext uri="{BB962C8B-B14F-4D97-AF65-F5344CB8AC3E}">
        <p14:creationId xmlns:p14="http://schemas.microsoft.com/office/powerpoint/2010/main" val="9618778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3" y="1363806"/>
            <a:ext cx="6119889" cy="1362075"/>
          </a:xfrm>
        </p:spPr>
        <p:txBody>
          <a:bodyPr/>
          <a:lstStyle/>
          <a:p>
            <a:r>
              <a:rPr lang="en-US" sz="5400" dirty="0"/>
              <a:t>These continue to be interesting times…</a:t>
            </a:r>
          </a:p>
        </p:txBody>
      </p:sp>
      <p:sp>
        <p:nvSpPr>
          <p:cNvPr id="3" name="Slide Number Placeholder 2"/>
          <p:cNvSpPr>
            <a:spLocks noGrp="1"/>
          </p:cNvSpPr>
          <p:nvPr>
            <p:ph type="sldNum" sz="quarter" idx="12"/>
          </p:nvPr>
        </p:nvSpPr>
        <p:spPr/>
        <p:txBody>
          <a:bodyPr/>
          <a:lstStyle/>
          <a:p>
            <a:pPr>
              <a:defRPr/>
            </a:pPr>
            <a:fld id="{17DDC9FF-501D-498A-AC25-068144FCD0E1}" type="slidenum">
              <a:rPr lang="en-US" altLang="en-US" smtClean="0"/>
              <a:pPr>
                <a:defRPr/>
              </a:pPr>
              <a:t>91</a:t>
            </a:fld>
            <a:endParaRPr lang="en-US" altLang="en-US"/>
          </a:p>
        </p:txBody>
      </p:sp>
    </p:spTree>
    <p:extLst>
      <p:ext uri="{BB962C8B-B14F-4D97-AF65-F5344CB8AC3E}">
        <p14:creationId xmlns:p14="http://schemas.microsoft.com/office/powerpoint/2010/main" val="18449133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528" y="1285746"/>
            <a:ext cx="4231239" cy="1362075"/>
          </a:xfrm>
        </p:spPr>
        <p:txBody>
          <a:bodyPr/>
          <a:lstStyle/>
          <a:p>
            <a:r>
              <a:rPr lang="en-US" sz="5400" dirty="0"/>
              <a:t>Questions or Comments?</a:t>
            </a:r>
          </a:p>
        </p:txBody>
      </p:sp>
      <p:sp>
        <p:nvSpPr>
          <p:cNvPr id="3" name="Text Placeholder 2"/>
          <p:cNvSpPr>
            <a:spLocks noGrp="1"/>
          </p:cNvSpPr>
          <p:nvPr>
            <p:ph type="body" idx="1"/>
          </p:nvPr>
        </p:nvSpPr>
        <p:spPr>
          <a:xfrm>
            <a:off x="877889" y="3159814"/>
            <a:ext cx="5539342" cy="1366631"/>
          </a:xfrm>
        </p:spPr>
        <p:txBody>
          <a:bodyPr/>
          <a:lstStyle/>
          <a:p>
            <a:r>
              <a:rPr lang="en-US" sz="2500" dirty="0"/>
              <a:t>R. Kinney Poynter, CPA</a:t>
            </a:r>
          </a:p>
          <a:p>
            <a:r>
              <a:rPr lang="en-US" sz="2500" dirty="0"/>
              <a:t>NASACT</a:t>
            </a:r>
          </a:p>
          <a:p>
            <a:r>
              <a:rPr lang="en-US" sz="2500" dirty="0"/>
              <a:t>kpoynter@nasact.org</a:t>
            </a:r>
          </a:p>
          <a:p>
            <a:r>
              <a:rPr lang="en-US" sz="2500" dirty="0"/>
              <a:t>(859) 276-1147</a:t>
            </a:r>
          </a:p>
        </p:txBody>
      </p:sp>
      <p:sp>
        <p:nvSpPr>
          <p:cNvPr id="4" name="Slide Number Placeholder 3"/>
          <p:cNvSpPr>
            <a:spLocks noGrp="1"/>
          </p:cNvSpPr>
          <p:nvPr>
            <p:ph type="sldNum" sz="quarter" idx="12"/>
          </p:nvPr>
        </p:nvSpPr>
        <p:spPr/>
        <p:txBody>
          <a:bodyPr/>
          <a:lstStyle/>
          <a:p>
            <a:pPr>
              <a:defRPr/>
            </a:pPr>
            <a:fld id="{17DDC9FF-501D-498A-AC25-068144FCD0E1}" type="slidenum">
              <a:rPr lang="en-US" altLang="en-US" smtClean="0"/>
              <a:pPr>
                <a:defRPr/>
              </a:pPr>
              <a:t>92</a:t>
            </a:fld>
            <a:endParaRPr lang="en-US" altLang="en-US"/>
          </a:p>
        </p:txBody>
      </p:sp>
    </p:spTree>
    <p:extLst>
      <p:ext uri="{BB962C8B-B14F-4D97-AF65-F5344CB8AC3E}">
        <p14:creationId xmlns:p14="http://schemas.microsoft.com/office/powerpoint/2010/main" val="2890571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2738</TotalTime>
  <Words>5481</Words>
  <Application>Microsoft Office PowerPoint</Application>
  <PresentationFormat>Letter Paper (8.5x11 in)</PresentationFormat>
  <Paragraphs>797</Paragraphs>
  <Slides>92</Slides>
  <Notes>92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92</vt:i4>
      </vt:variant>
    </vt:vector>
  </HeadingPairs>
  <TitlesOfParts>
    <vt:vector size="103" baseType="lpstr">
      <vt:lpstr>ＭＳ Ｐゴシック</vt:lpstr>
      <vt:lpstr>ＭＳ Ｐゴシック</vt:lpstr>
      <vt:lpstr>Arial</vt:lpstr>
      <vt:lpstr>Arial Narrow</vt:lpstr>
      <vt:lpstr>Calibri</vt:lpstr>
      <vt:lpstr>Lucida Grande</vt:lpstr>
      <vt:lpstr>Times New Roman</vt:lpstr>
      <vt:lpstr>Wingdings</vt:lpstr>
      <vt:lpstr>Office Theme</vt:lpstr>
      <vt:lpstr>GAO Color Final with Flag</vt:lpstr>
      <vt:lpstr>1_Office Theme</vt:lpstr>
      <vt:lpstr>Emerging Issues in Government Accounting  &amp; Auditing</vt:lpstr>
      <vt:lpstr>Today’s Agenda</vt:lpstr>
      <vt:lpstr>Do You Ever Feel Like This?</vt:lpstr>
      <vt:lpstr>State Fiscal Outlook</vt:lpstr>
      <vt:lpstr>PowerPoint Presentation</vt:lpstr>
      <vt:lpstr>PowerPoint Presentation</vt:lpstr>
      <vt:lpstr>Midterms Are a Boon for Stocks—No Matter Who Wins</vt:lpstr>
      <vt:lpstr>PowerPoint Presentation</vt:lpstr>
      <vt:lpstr>PowerPoint Presentation</vt:lpstr>
      <vt:lpstr>PowerPoint Presentation</vt:lpstr>
      <vt:lpstr>PowerPoint Presentation</vt:lpstr>
      <vt:lpstr>PowerPoint Presentation</vt:lpstr>
      <vt:lpstr>TOTAL STATE EXPENDITURES PERCENTAGE SPENDING GROWTH  BY PROGRAM AREA</vt:lpstr>
      <vt:lpstr>PowerPoint Presentation</vt:lpstr>
      <vt:lpstr>PowerPoint Presentation</vt:lpstr>
      <vt:lpstr>PowerPoint Presentation</vt:lpstr>
      <vt:lpstr>PowerPoint Presentation</vt:lpstr>
      <vt:lpstr>PowerPoint Presentation</vt:lpstr>
      <vt:lpstr>REVENUE GROWTH BY PERCENTAGE STATE GENERAL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Legislative and Regulatory Issues</vt:lpstr>
      <vt:lpstr>Key Tax Issues</vt:lpstr>
      <vt:lpstr>South Dakota v. Wayfair</vt:lpstr>
      <vt:lpstr>South Dakota v. Wayfair</vt:lpstr>
      <vt:lpstr>Tax Cuts and Jobs Act of 2017</vt:lpstr>
      <vt:lpstr>Tax Cuts and Jobs Act of 2017</vt:lpstr>
      <vt:lpstr>Tax Cuts and Jobs Act of 2017</vt:lpstr>
      <vt:lpstr>Tax Cuts and Jobs Act of 2017</vt:lpstr>
      <vt:lpstr>Municipal Disclosures – SEC Proposes and Finalizes Amendments to Rule 15c2-12</vt:lpstr>
      <vt:lpstr>Municipal Disclosures –Amendments to Rule 15c2-12</vt:lpstr>
      <vt:lpstr>Municipal Disclosures –Amendments to Rule 15c2-12</vt:lpstr>
      <vt:lpstr>Municipal Disclosures –Amendments to Rule 15c2-12</vt:lpstr>
      <vt:lpstr>Economic Growth, Regulatory Relief, and Consumer Protection Act </vt:lpstr>
      <vt:lpstr>OMB Uniform Guidance</vt:lpstr>
      <vt:lpstr>Uniform Guidance Implementation – Current Developments </vt:lpstr>
      <vt:lpstr>2018 Compliance Supplement</vt:lpstr>
      <vt:lpstr>Implementation Issue: Pension and OPEB Costs Allowability </vt:lpstr>
      <vt:lpstr>Implementation Issue: Leases</vt:lpstr>
      <vt:lpstr>OMB M-18-18: Micro-Purchase &amp; Simplified Acquisition Thresholds</vt:lpstr>
      <vt:lpstr>President’s Management Agenda</vt:lpstr>
      <vt:lpstr>Draft 2019 SF-SAC (Data Collection Form)</vt:lpstr>
      <vt:lpstr>Draft 2019 SF-SAC (Data Collection Form)</vt:lpstr>
      <vt:lpstr>Draft 2019 SF-SAC: SEFA Notes</vt:lpstr>
      <vt:lpstr>Draft 2019 SF-SAC: Audit Findings</vt:lpstr>
      <vt:lpstr>Draft 2019 SF-SAC: Corrective Action Plan</vt:lpstr>
      <vt:lpstr>Draft 2019 SF-SAC (Data Collection Form) – November 2018 </vt:lpstr>
      <vt:lpstr>2019 Compliance Supplement</vt:lpstr>
      <vt:lpstr>Transparency Issues</vt:lpstr>
      <vt:lpstr>Increasing Transparency: The Continuing Story</vt:lpstr>
      <vt:lpstr>DATA Act: Timeline/Deadlines</vt:lpstr>
      <vt:lpstr>Strategies to Reduce Grant Recipient Reporting Burden </vt:lpstr>
      <vt:lpstr>Strategies to Reduce Grant Recipient Reporting Burden </vt:lpstr>
      <vt:lpstr>Strategies to Reduce Grant Recipient Reporting Burden</vt:lpstr>
      <vt:lpstr>Strategies to Reduce Grant Recipient Reporting Burden</vt:lpstr>
      <vt:lpstr>GREAT Act</vt:lpstr>
      <vt:lpstr>GREAT Act</vt:lpstr>
      <vt:lpstr>GREAT Act</vt:lpstr>
      <vt:lpstr>Accounting Issues</vt:lpstr>
      <vt:lpstr>GASB’s Current Projects – The “Big Three”</vt:lpstr>
      <vt:lpstr>GASB’s Reexamination of the Reporting Model: Governmental Funds</vt:lpstr>
      <vt:lpstr>GASB’s Reexamination of the Reporting Model</vt:lpstr>
      <vt:lpstr>Financial Reporting Model Improvements PV</vt:lpstr>
      <vt:lpstr>Recognition of Elements of Financial Statements</vt:lpstr>
      <vt:lpstr>GASB’s Reexamination of the Reporting Model – What’s Next?</vt:lpstr>
      <vt:lpstr>GASB’s Reexamination of the Reporting Model – What’s Next?</vt:lpstr>
      <vt:lpstr>Auditing Issues</vt:lpstr>
      <vt:lpstr>Update on the Developments in Government Auditing Standards</vt:lpstr>
      <vt:lpstr>Summary of Key Changes from 2011 Revision</vt:lpstr>
      <vt:lpstr>Summary of Key Changes from 2011 Revision</vt:lpstr>
      <vt:lpstr>Independence Threats Related to Preparing Financial Statements &amp; Accounting Records</vt:lpstr>
      <vt:lpstr>Independence Considerations for Preparing Accounting Records &amp; Financial Statements</vt:lpstr>
      <vt:lpstr>Additional Updates to Independence Guidance</vt:lpstr>
      <vt:lpstr> Waste and Abuse </vt:lpstr>
      <vt:lpstr>Effective Date</vt:lpstr>
      <vt:lpstr>Where to Find the Yellow Book</vt:lpstr>
      <vt:lpstr>AICPA – Current Exposure Drafts</vt:lpstr>
      <vt:lpstr>Auditor Reporting </vt:lpstr>
      <vt:lpstr>Auditor Reporting </vt:lpstr>
      <vt:lpstr>AICPA Proposed SSAE: Clarification and Recodification </vt:lpstr>
      <vt:lpstr>AICPA Proposed SSAE: Clarification and Recodification </vt:lpstr>
      <vt:lpstr>AICPA Professional Ethics Division: State and Local Government Entities </vt:lpstr>
      <vt:lpstr>AICPA Professional Ethics Division: State and Local Government Entities </vt:lpstr>
      <vt:lpstr>Other Emerging Issues</vt:lpstr>
      <vt:lpstr>XBRL Developments: State and Local Governments</vt:lpstr>
      <vt:lpstr>These continue to be interesting times…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 in Government Accounting  &amp; Auditing</dc:title>
  <dc:creator>R. Kinney Poynter</dc:creator>
  <cp:lastModifiedBy>Irfan Bora</cp:lastModifiedBy>
  <cp:revision>93</cp:revision>
  <cp:lastPrinted>2018-11-27T13:30:35Z</cp:lastPrinted>
  <dcterms:created xsi:type="dcterms:W3CDTF">2018-10-09T20:21:38Z</dcterms:created>
  <dcterms:modified xsi:type="dcterms:W3CDTF">2018-11-29T14:36:41Z</dcterms:modified>
</cp:coreProperties>
</file>