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30" r:id="rId2"/>
    <p:sldId id="257" r:id="rId3"/>
    <p:sldId id="723" r:id="rId4"/>
    <p:sldId id="724" r:id="rId5"/>
    <p:sldId id="725" r:id="rId6"/>
    <p:sldId id="258" r:id="rId7"/>
    <p:sldId id="726" r:id="rId8"/>
    <p:sldId id="727" r:id="rId9"/>
    <p:sldId id="718" r:id="rId10"/>
    <p:sldId id="719" r:id="rId11"/>
    <p:sldId id="722" r:id="rId12"/>
    <p:sldId id="705" r:id="rId13"/>
    <p:sldId id="260" r:id="rId14"/>
    <p:sldId id="261" r:id="rId15"/>
    <p:sldId id="709" r:id="rId16"/>
    <p:sldId id="710" r:id="rId17"/>
    <p:sldId id="267" r:id="rId18"/>
    <p:sldId id="720" r:id="rId19"/>
    <p:sldId id="706" r:id="rId20"/>
    <p:sldId id="728" r:id="rId21"/>
    <p:sldId id="72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gzhang Wu" initials="CW" lastIdx="1" clrIdx="0">
    <p:extLst/>
  </p:cmAuthor>
  <p:cmAuthor id="2" name="Nisha Gordhan" initials="NG" lastIdx="175" clrIdx="1"/>
  <p:cmAuthor id="3" name="Abigail Zhang" initials="AZ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55CB"/>
    <a:srgbClr val="9F2975"/>
    <a:srgbClr val="8A2894"/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0" autoAdjust="0"/>
    <p:restoredTop sz="75380" autoAdjust="0"/>
  </p:normalViewPr>
  <p:slideViewPr>
    <p:cSldViewPr snapToGrid="0">
      <p:cViewPr varScale="1">
        <p:scale>
          <a:sx n="65" d="100"/>
          <a:sy n="65" d="100"/>
        </p:scale>
        <p:origin x="1792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947BB-F1F2-4248-B8D8-270D06698F51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55BEA-5DBB-447E-9908-4F6A900BA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5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A9402-CD27-4921-B002-0CD9EC251B61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0D06B-301B-48CA-9B3A-8BB3511C5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6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60D2D-78D2-40A3-B1AF-451F67CCB1E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E-filling</a:t>
            </a:r>
            <a:r>
              <a:rPr lang="zh-CN" altLang="en-US" dirty="0"/>
              <a:t> </a:t>
            </a:r>
            <a:r>
              <a:rPr lang="en-US" altLang="zh-CN" dirty="0"/>
              <a:t>form</a:t>
            </a:r>
            <a:r>
              <a:rPr lang="zh-CN" altLang="en-US" dirty="0"/>
              <a:t> </a:t>
            </a:r>
            <a:r>
              <a:rPr lang="en-US" altLang="zh-CN" dirty="0"/>
              <a:t>990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form</a:t>
            </a:r>
            <a:r>
              <a:rPr lang="zh-CN" altLang="en-US" dirty="0"/>
              <a:t> </a:t>
            </a:r>
            <a:r>
              <a:rPr lang="en-US" altLang="zh-CN" dirty="0"/>
              <a:t>990</a:t>
            </a:r>
            <a:r>
              <a:rPr lang="zh-CN" altLang="en-US" dirty="0"/>
              <a:t> </a:t>
            </a:r>
            <a:r>
              <a:rPr lang="en-US" altLang="zh-CN" dirty="0" err="1"/>
              <a:t>ez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contained</a:t>
            </a:r>
            <a:r>
              <a:rPr lang="zh-CN" altLang="en-US" dirty="0"/>
              <a:t> </a:t>
            </a:r>
            <a:r>
              <a:rPr lang="en-US" altLang="zh-CN" dirty="0"/>
              <a:t>financial,</a:t>
            </a:r>
            <a:r>
              <a:rPr lang="zh-CN" altLang="en-US" dirty="0"/>
              <a:t> </a:t>
            </a:r>
            <a:r>
              <a:rPr lang="en-US" altLang="zh-CN" dirty="0"/>
              <a:t>organizational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legislation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about the</a:t>
            </a:r>
            <a:r>
              <a:rPr lang="zh-CN" altLang="en-US" dirty="0"/>
              <a:t> </a:t>
            </a:r>
            <a:r>
              <a:rPr lang="en-US" altLang="zh-CN" dirty="0"/>
              <a:t>NPO.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2011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2016.</a:t>
            </a:r>
            <a:r>
              <a:rPr lang="zh-CN" altLang="en-US" dirty="0"/>
              <a:t> 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project. We are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analyzing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NPOs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Jersey,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6822</a:t>
            </a:r>
            <a:r>
              <a:rPr lang="zh-CN" altLang="en-US" dirty="0"/>
              <a:t> </a:t>
            </a:r>
            <a:r>
              <a:rPr lang="en-US" altLang="zh-CN" dirty="0"/>
              <a:t>NPO</a:t>
            </a:r>
            <a:r>
              <a:rPr lang="zh-CN" altLang="en-US" dirty="0"/>
              <a:t> </a:t>
            </a:r>
            <a:r>
              <a:rPr lang="en-US" altLang="zh-CN" dirty="0"/>
              <a:t>organizations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21989</a:t>
            </a:r>
            <a:r>
              <a:rPr lang="zh-CN" altLang="en-US" dirty="0"/>
              <a:t> </a:t>
            </a:r>
            <a:r>
              <a:rPr lang="en-US" altLang="zh-CN" dirty="0"/>
              <a:t>record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form990.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apply</a:t>
            </a:r>
            <a:r>
              <a:rPr lang="zh-CN" altLang="en-US" dirty="0"/>
              <a:t> </a:t>
            </a:r>
            <a:r>
              <a:rPr lang="en-US" altLang="zh-CN" dirty="0"/>
              <a:t>LDA</a:t>
            </a:r>
            <a:r>
              <a:rPr lang="zh-CN" altLang="en-US" dirty="0"/>
              <a:t> </a:t>
            </a:r>
            <a:r>
              <a:rPr lang="en-US" altLang="zh-CN" dirty="0"/>
              <a:t>technique,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generative statistical model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natural language processing.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clusters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organization</a:t>
            </a:r>
            <a:r>
              <a:rPr lang="zh-CN" altLang="en-US" dirty="0"/>
              <a:t> </a:t>
            </a:r>
            <a:r>
              <a:rPr lang="en-US" altLang="zh-CN" dirty="0"/>
              <a:t>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D06B-301B-48CA-9B3A-8BB3511C5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7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U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RU_SIG_ST_PMS186_100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52425"/>
            <a:ext cx="28321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6B10-230A-2842-997C-D8605B527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3BF7-9F5A-9E42-B502-689AC6A1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A2D79-D5B9-9E44-BC26-5C4012EF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7224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0"/>
            <a:ext cx="34290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9828"/>
            <a:ext cx="2590800" cy="36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5F5F5F"/>
                </a:solidFill>
                <a:cs typeface="+mn-cs"/>
              </a:defRPr>
            </a:lvl1pPr>
          </a:lstStyle>
          <a:p>
            <a:pPr>
              <a:defRPr/>
            </a:pPr>
            <a:fld id="{2BB86763-1AEC-42A8-8B4A-3FFCE251D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3630881" y="6477000"/>
            <a:ext cx="185551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F5EC932-E6F2-4FAA-A02A-70808C088FA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11/29/18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" y="6492875"/>
            <a:ext cx="304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GASB - RBS Meeting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2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B208-7FDE-9F4E-9AC3-4BCF7F9DD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146175" y="647223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10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8343-B159-074D-B355-B61FD1A20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2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4AE8-78F8-144E-A4FE-553D35E59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DA8B8-D04C-214E-83CE-5B60915F9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61A5-F588-D34E-A84B-E514DA90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4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725B-9C86-6E43-AAF9-1A329DDB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03EE-8AFD-D547-9E71-0BD0BE6F9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1C61-654F-EF4C-B7CF-635108DFC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7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825F-7512-8045-B403-CF218AA20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8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RU_ppt_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U_LOGOTYPE_PMS186.eps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2875"/>
            <a:ext cx="1430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  <a:cs typeface="Geneva" charset="0"/>
              </a:defRPr>
            </a:lvl1pPr>
          </a:lstStyle>
          <a:p>
            <a:pPr>
              <a:defRPr/>
            </a:pPr>
            <a:fld id="{94F06B10-230A-2842-997C-D8605B527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  <p:sldLayoutId id="2147483733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480E5.F18728E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C09499-F429-1049-97EF-D6665C3B8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" y="1148862"/>
            <a:ext cx="8616462" cy="4846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295E4-D8C0-C141-856C-FAC924F5C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6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2F1FF-0A2B-A64C-BB90-2484066D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22300"/>
            <a:ext cx="9198864" cy="808038"/>
          </a:xfrm>
        </p:spPr>
        <p:txBody>
          <a:bodyPr/>
          <a:lstStyle/>
          <a:p>
            <a:r>
              <a:rPr lang="en-US" b="1" kern="1200" dirty="0">
                <a:solidFill>
                  <a:schemeClr val="tx1"/>
                </a:solidFill>
              </a:rPr>
              <a:t>NYC Street Cleanliness and on-street Parking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7E96F-ED2F-9C48-808A-6C0E72DEC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Examined 311 Service Request List to evaluate Twitter data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Total </a:t>
            </a:r>
            <a:r>
              <a:rPr lang="en-US" dirty="0">
                <a:solidFill>
                  <a:schemeClr val="tx1"/>
                </a:solidFill>
              </a:rPr>
              <a:t>594,330 complaints, the top 5 categories are: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E0E3-7536-AB4C-880F-B1BA2AE75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22335A-43EF-874C-8FBD-EEBB0187B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21011"/>
              </p:ext>
            </p:extLst>
          </p:nvPr>
        </p:nvGraphicFramePr>
        <p:xfrm>
          <a:off x="1424610" y="2607477"/>
          <a:ext cx="6442383" cy="3637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0484">
                  <a:extLst>
                    <a:ext uri="{9D8B030D-6E8A-4147-A177-3AD203B41FA5}">
                      <a16:colId xmlns:a16="http://schemas.microsoft.com/office/drawing/2014/main" val="2806345709"/>
                    </a:ext>
                  </a:extLst>
                </a:gridCol>
                <a:gridCol w="3181899">
                  <a:extLst>
                    <a:ext uri="{9D8B030D-6E8A-4147-A177-3AD203B41FA5}">
                      <a16:colId xmlns:a16="http://schemas.microsoft.com/office/drawing/2014/main" val="212753187"/>
                    </a:ext>
                  </a:extLst>
                </a:gridCol>
              </a:tblGrid>
              <a:tr h="606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Complaint Type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Number of Complaints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6370753"/>
                  </a:ext>
                </a:extLst>
              </a:tr>
              <a:tr h="606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Request Large Bulky Item Collection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Var(--jp-code-font-famil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          179,867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379774"/>
                  </a:ext>
                </a:extLst>
              </a:tr>
              <a:tr h="606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Rodent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Var(--jp-code-font-famil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          150,054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2936458"/>
                  </a:ext>
                </a:extLst>
              </a:tr>
              <a:tr h="606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Graffiti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Var(--jp-code-font-famil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                 79,435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6167677"/>
                  </a:ext>
                </a:extLst>
              </a:tr>
              <a:tr h="606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Food Establishment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Var(--jp-code-font-famil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            48,171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6700312"/>
                  </a:ext>
                </a:extLst>
              </a:tr>
              <a:tr h="606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Electronics Waste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Var(--jp-code-font-famil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                 30,664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12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89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9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8ACD-39D2-3245-A76A-E72488CB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PSASB - XBRL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2FC09-3F42-BC41-BBC3-BF12D8B91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>
                <a:solidFill>
                  <a:schemeClr val="tx1"/>
                </a:solidFill>
              </a:rPr>
              <a:t>Comment Letter: Proposed International Public Sector Accounting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Standards Strategy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pPr lvl="1" algn="just"/>
            <a:r>
              <a:rPr lang="en-US" altLang="zh-CN" dirty="0">
                <a:solidFill>
                  <a:schemeClr val="tx1"/>
                </a:solidFill>
              </a:rPr>
              <a:t>Suggested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IPSASB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use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XBRL</a:t>
            </a:r>
          </a:p>
          <a:p>
            <a:pPr algn="just"/>
            <a:r>
              <a:rPr lang="en-US" altLang="zh-CN" dirty="0">
                <a:solidFill>
                  <a:schemeClr val="tx1"/>
                </a:solidFill>
              </a:rPr>
              <a:t>What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is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XBRL?</a:t>
            </a:r>
          </a:p>
          <a:p>
            <a:pPr lvl="1" algn="just"/>
            <a:r>
              <a:rPr lang="en-US" altLang="zh-CN" dirty="0">
                <a:solidFill>
                  <a:schemeClr val="tx1"/>
                </a:solidFill>
              </a:rPr>
              <a:t>global standard developed to enhance transparency and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accountability in business performance globally by providing the open data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exchange standard for business reporting.</a:t>
            </a:r>
          </a:p>
          <a:p>
            <a:pPr marL="400050" algn="just"/>
            <a:r>
              <a:rPr lang="en-US" altLang="zh-CN" dirty="0">
                <a:solidFill>
                  <a:schemeClr val="tx1"/>
                </a:solidFill>
              </a:rPr>
              <a:t>Conclusion:</a:t>
            </a:r>
          </a:p>
          <a:p>
            <a:pPr lvl="1" algn="just"/>
            <a:r>
              <a:rPr lang="en-US" altLang="zh-CN" dirty="0">
                <a:solidFill>
                  <a:schemeClr val="tx1"/>
                </a:solidFill>
              </a:rPr>
              <a:t>Maximized</a:t>
            </a:r>
            <a:r>
              <a:rPr lang="en-US" dirty="0">
                <a:solidFill>
                  <a:schemeClr val="tx1"/>
                </a:solidFill>
              </a:rPr>
              <a:t> informational value when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federal governments are able to report tagged for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comparison </a:t>
            </a:r>
          </a:p>
          <a:p>
            <a:pPr lvl="1" algn="just"/>
            <a:r>
              <a:rPr lang="en-US" dirty="0">
                <a:solidFill>
                  <a:schemeClr val="tx1"/>
                </a:solidFill>
              </a:rPr>
              <a:t>Better international relations to support billions of citizens world-wide through XBRL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2D6FC-729E-9C46-8A58-ABC08F9FC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BFB83-A8D2-F249-8617-B17B16D3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145" y="5215486"/>
            <a:ext cx="3269581" cy="15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7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4E02-F689-0242-AB33-601F760A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Brazilian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0309F-12DC-4542-81E9-405BE6450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TEXT MINING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Brazilian SEC -    CVM – </a:t>
            </a:r>
            <a:r>
              <a:rPr lang="en-US" dirty="0" err="1">
                <a:solidFill>
                  <a:schemeClr val="tx1"/>
                </a:solidFill>
              </a:rPr>
              <a:t>Comissão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Valores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Imobiliários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CONTINUOUS AUDIT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State of Santa Catarina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Brazil Navy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Brazil Health System </a:t>
            </a:r>
            <a:r>
              <a:rPr lang="en-US" altLang="zh-CN" dirty="0">
                <a:solidFill>
                  <a:schemeClr val="tx1"/>
                </a:solidFill>
              </a:rPr>
              <a:t>Acquisition – Rio de Janeiro Municipality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Data Quality and XBRL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Siconfi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Sistemas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Informações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Contábeis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Fiscais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Setor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Público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Brasil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404BE-B81D-074B-AF90-A49E1B7EEB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1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DE9D-1EBE-374F-9BE9-985B9883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PCAOB</a:t>
            </a:r>
            <a:r>
              <a:rPr lang="zh-CN" altLang="en-US" b="1" dirty="0">
                <a:solidFill>
                  <a:schemeClr val="tx1"/>
                </a:solidFill>
              </a:rPr>
              <a:t> </a:t>
            </a:r>
            <a:r>
              <a:rPr lang="en-US" altLang="zh-CN" b="1" dirty="0">
                <a:solidFill>
                  <a:schemeClr val="tx1"/>
                </a:solidFill>
              </a:rPr>
              <a:t>-</a:t>
            </a:r>
            <a:r>
              <a:rPr lang="zh-CN" alt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Audit Data Analytics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5D4F4-E5C4-674A-9E89-5C9B5E174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PCAOB Audit Data Analytics Webinars:</a:t>
            </a:r>
          </a:p>
          <a:p>
            <a:r>
              <a:rPr lang="en-US" dirty="0">
                <a:solidFill>
                  <a:schemeClr val="tx1"/>
                </a:solidFill>
              </a:rPr>
              <a:t>Design and instruct Audit Data Analytics online lectures for the Public Company Accounting Oversight Board (PCAOB) on the application of data analytics to the audit process. 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Some topics covered thus far: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to audit data analytics concepts</a:t>
            </a:r>
          </a:p>
          <a:p>
            <a:r>
              <a:rPr lang="en-US" dirty="0">
                <a:solidFill>
                  <a:schemeClr val="tx1"/>
                </a:solidFill>
              </a:rPr>
              <a:t>Applying audit data analytics through the audit</a:t>
            </a:r>
          </a:p>
          <a:p>
            <a:r>
              <a:rPr lang="en-US" dirty="0">
                <a:solidFill>
                  <a:schemeClr val="tx1"/>
                </a:solidFill>
              </a:rPr>
              <a:t>Continuous Auditing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Overview of Big Data</a:t>
            </a:r>
          </a:p>
          <a:p>
            <a:r>
              <a:rPr lang="en-US" dirty="0">
                <a:solidFill>
                  <a:schemeClr val="tx1"/>
                </a:solidFill>
              </a:rPr>
              <a:t>Demonstration of Predictive Analytics with Exogenous Data</a:t>
            </a:r>
          </a:p>
          <a:p>
            <a:r>
              <a:rPr lang="en-US" dirty="0">
                <a:solidFill>
                  <a:schemeClr val="tx1"/>
                </a:solidFill>
              </a:rPr>
              <a:t>Audit Data Standards and Robotic Process Automation 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E4CCC-A239-444A-B689-87BBD8282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0EE79-22BF-F141-8217-CB0EDB8EA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A03EE-8AFD-D547-9E71-0BD0BE6F934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BF3D12-D5DD-0442-8BF7-90EDE65D1208}"/>
              </a:ext>
            </a:extLst>
          </p:cNvPr>
          <p:cNvSpPr/>
          <p:nvPr/>
        </p:nvSpPr>
        <p:spPr>
          <a:xfrm>
            <a:off x="1350780" y="6005207"/>
            <a:ext cx="6891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Jiahua</a:t>
            </a:r>
            <a:r>
              <a:rPr lang="en-US" dirty="0"/>
              <a:t> Zhou, Hussein Issa, Helen Brown-Liburd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20AEA3-D430-F941-AFDF-6747763C7493}"/>
              </a:ext>
            </a:extLst>
          </p:cNvPr>
          <p:cNvSpPr/>
          <p:nvPr/>
        </p:nvSpPr>
        <p:spPr>
          <a:xfrm>
            <a:off x="419725" y="1155680"/>
            <a:ext cx="8267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Helvetica" pitchFamily="2" charset="0"/>
              </a:rPr>
              <a:t>Design of a </a:t>
            </a:r>
            <a:r>
              <a:rPr lang="en-US" sz="3600" b="1" dirty="0" err="1">
                <a:latin typeface="Helvetica" pitchFamily="2" charset="0"/>
              </a:rPr>
              <a:t>SmartCMS</a:t>
            </a:r>
            <a:r>
              <a:rPr lang="en-US" sz="3600" b="1" dirty="0">
                <a:latin typeface="Helvetica" pitchFamily="2" charset="0"/>
              </a:rPr>
              <a:t> to develop Internal Control Intelligence</a:t>
            </a:r>
            <a:br>
              <a:rPr lang="en-US" sz="3600" b="1" dirty="0">
                <a:latin typeface="Helvetica" pitchFamily="2" charset="0"/>
              </a:rPr>
            </a:br>
            <a:endParaRPr lang="en-US" sz="3600" dirty="0">
              <a:effectLst/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6D6DAF-8A85-774A-BD5E-0E3A27BF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72" y="2504290"/>
            <a:ext cx="5431779" cy="32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9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52C5A-B0F0-9A4A-BC33-BEAF456D8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A03EE-8AFD-D547-9E71-0BD0BE6F93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4605F-7046-3E4B-86FF-D46C7BFF6C5D}"/>
              </a:ext>
            </a:extLst>
          </p:cNvPr>
          <p:cNvSpPr/>
          <p:nvPr/>
        </p:nvSpPr>
        <p:spPr>
          <a:xfrm>
            <a:off x="464695" y="933060"/>
            <a:ext cx="82221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Real-time assurance, continuous auditing, and audit by exception.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Different approach for P2P Audit: faster and more effective audits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Easy-to-use data analytics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Analyzing 100% of the population (e.g. Invoices with purchases)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Different approach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Confirm sufficient data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Develop a data analysis tool particularly suitable for P2P Audit</a:t>
            </a:r>
            <a:endParaRPr lang="en-US" sz="20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4D4BD-16A8-024E-8AE5-8C79E5912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298" y="3342592"/>
            <a:ext cx="4109804" cy="2739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C2AA55-456E-7047-B57F-0458D57F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628" y="7798639"/>
            <a:ext cx="7797644" cy="59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3657 L -0.45035 -1.0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5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86E049-8E5C-8D4C-85AD-B1F7B1EE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67"/>
            <a:ext cx="9144000" cy="622623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5A03CD-B6AE-C747-B641-F21B1AC5FC06}"/>
              </a:ext>
            </a:extLst>
          </p:cNvPr>
          <p:cNvSpPr/>
          <p:nvPr/>
        </p:nvSpPr>
        <p:spPr>
          <a:xfrm>
            <a:off x="304800" y="936974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Audit with Blockchain &amp; Smart Contracts on the Government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1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6C9D-CD4B-9C4A-BB29-6D3B5ABE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Watching the Watchdog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6570E-B2EA-6546-910E-2B3A14666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Content Placeholder 4" descr="cid:image001.jpg@01D480E5.F18728E0">
            <a:extLst>
              <a:ext uri="{FF2B5EF4-FFF2-40B4-BE49-F238E27FC236}">
                <a16:creationId xmlns:a16="http://schemas.microsoft.com/office/drawing/2014/main" id="{51199295-8F00-6E47-8AF8-5A16D5B74E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85924"/>
            <a:ext cx="8586788" cy="3471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82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B0B0-B53A-874A-8568-F5E436D9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NPO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Form990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Database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–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New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Jersey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948A-B27D-4247-90D6-206279119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83D0AA-AA27-D047-80ED-7F687E39E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64481"/>
            <a:ext cx="8229600" cy="45339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Using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LDA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categorized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the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type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of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NPO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based on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mission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statements.</a:t>
            </a:r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E4BF5D-81BC-5E4C-95B1-5D90D6F1D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68" y="2451099"/>
            <a:ext cx="6941262" cy="413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857" y="1973262"/>
            <a:ext cx="8268286" cy="1470025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Big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Data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Analysis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Public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Sector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–</a:t>
            </a:r>
            <a:r>
              <a:rPr lang="zh-CN" altLang="en-US" sz="4000" b="1" dirty="0"/>
              <a:t> </a:t>
            </a:r>
            <a:r>
              <a:rPr lang="en-US" altLang="zh-CN" sz="4000" b="1" dirty="0" err="1"/>
              <a:t>CarLab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research</a:t>
            </a:r>
            <a:r>
              <a:rPr lang="zh-CN" altLang="en-US" sz="4000" b="1" dirty="0"/>
              <a:t> </a:t>
            </a:r>
            <a:endParaRPr lang="en-US" sz="4000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6BDC37C-9BCE-45FA-AD48-0AD55B978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r>
              <a:rPr lang="en-US" sz="2400" dirty="0"/>
              <a:t>Miklos A. Vasarhelyi</a:t>
            </a:r>
          </a:p>
          <a:p>
            <a:r>
              <a:rPr lang="en-US" sz="2400" dirty="0"/>
              <a:t>KPMG Distinguished Professor of AIS, </a:t>
            </a:r>
          </a:p>
          <a:p>
            <a:r>
              <a:rPr lang="en-US" sz="2400" dirty="0"/>
              <a:t>Rutgers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State</a:t>
            </a:r>
            <a:r>
              <a:rPr lang="zh-CN" altLang="en-US" sz="2400" dirty="0"/>
              <a:t> </a:t>
            </a:r>
            <a:r>
              <a:rPr lang="en-US" altLang="zh-CN" sz="2400" dirty="0"/>
              <a:t>University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Jersey</a:t>
            </a:r>
            <a:endParaRPr lang="en-US" sz="2400" dirty="0"/>
          </a:p>
          <a:p>
            <a:r>
              <a:rPr lang="en-US" sz="2400" dirty="0"/>
              <a:t>Director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sz="2400" dirty="0" err="1"/>
              <a:t>CarLab</a:t>
            </a:r>
            <a:endParaRPr lang="en-US" sz="2400" dirty="0"/>
          </a:p>
          <a:p>
            <a:r>
              <a:rPr lang="en-US" sz="2400" dirty="0"/>
              <a:t>November </a:t>
            </a:r>
            <a:r>
              <a:rPr lang="en-US" altLang="zh-CN" sz="2400" dirty="0"/>
              <a:t>29</a:t>
            </a:r>
            <a:r>
              <a:rPr lang="en-US" sz="2400" dirty="0"/>
              <a:t>,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910777-1F9D-4AB1-91D4-1F768E794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6B10-230A-2842-997C-D8605B5277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1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AAB4-485B-4040-B558-A825C98F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Rutgers Accounting Digital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59FC6-968E-1A4A-88D6-D62FCB6E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57BF2-5FA0-A14D-8E90-EC1AD229F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86763-1AEC-42A8-8B4A-3FFCE251D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426511-E2F8-9B46-A24D-222AF71753A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855788" cy="381000"/>
          </a:xfrm>
          <a:prstGeom prst="rect">
            <a:avLst/>
          </a:prstGeom>
        </p:spPr>
        <p:txBody>
          <a:bodyPr/>
          <a:lstStyle/>
          <a:p>
            <a:pPr algn="ctr"/>
            <a:fld id="{BF5EC932-E6F2-4FAA-A02A-70808C088FA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11/29/18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507292FF-BEF3-C649-9D81-148B7DA661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2" y="1354117"/>
            <a:ext cx="9107348" cy="51228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70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4B3DC8-4E71-F342-821D-BBBA1E84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Thank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you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D7539-F442-9243-A7F8-1F13D6897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231" y="4182966"/>
            <a:ext cx="77724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THE CARLAB (CONTINUOUS AUDIT AND REPORTING LABORATORY)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>
          <a:xfrm>
            <a:off x="573023" y="1395154"/>
            <a:ext cx="7772400" cy="2057173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RUTGERS BUSINESS SCHOOL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fld id="{519E21DA-C564-449D-9FA9-C81430CBD6BE}" type="slidenum">
              <a:rPr lang="en-US" altLang="en-US" sz="18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2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A03EE-8AFD-D547-9E71-0BD0BE6F93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AC8B6-81A0-6446-A528-93E3F9EA8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7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5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88" y="844550"/>
            <a:ext cx="4259262" cy="601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CarLab</a:t>
            </a:r>
            <a:r>
              <a:rPr lang="en-US" dirty="0">
                <a:solidFill>
                  <a:srgbClr val="FF0000"/>
                </a:solidFill>
              </a:rPr>
              <a:t> Analytic Research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3032125" y="1741488"/>
            <a:ext cx="1419225" cy="992187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hlinkClick r:id="rId2" action="ppaction://hlinksldjump"/>
              </a:rPr>
              <a:t>Audit data analytics and EDA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2900" y="2728913"/>
            <a:ext cx="1419225" cy="992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Process Mining at Gamma Bank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2900" y="3721100"/>
            <a:ext cx="1419225" cy="992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hlinkClick r:id="rId3" action="ppaction://hlinksldjump"/>
              </a:rPr>
              <a:t>Fraud Risk Assessment using EDA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1350" y="2749550"/>
            <a:ext cx="1420813" cy="992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Logit regression for control risk assessment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2163" y="1751013"/>
            <a:ext cx="1419225" cy="9921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hlinkClick r:id="" action="ppaction://noaction"/>
              </a:rPr>
              <a:t>Text Mining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2125" y="2733675"/>
            <a:ext cx="1419225" cy="993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Expert System for P-Card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1350" y="1751013"/>
            <a:ext cx="1420813" cy="992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hlinkClick r:id="rId4" action="ppaction://hlinksldjump"/>
              </a:rPr>
              <a:t>Envisaging the future of audit and Big Data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2125" y="3721100"/>
            <a:ext cx="1419225" cy="992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Detecting duplicate records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72163" y="3714750"/>
            <a:ext cx="1419225" cy="992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Predictive Audit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51350" y="3721100"/>
            <a:ext cx="1420813" cy="992188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Continuity equations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2163" y="2733675"/>
            <a:ext cx="1419225" cy="993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hlinkClick r:id="rId4" action="ppaction://hlinksldjump"/>
              </a:rPr>
              <a:t>Exceptional Exceptions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12900" y="4719638"/>
            <a:ext cx="1419225" cy="99218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Multidimensional clustering for fraud detection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51350" y="4706938"/>
            <a:ext cx="1420813" cy="993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Continuity Equations at HCA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91388" y="3733800"/>
            <a:ext cx="1419225" cy="993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Credit card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Default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prediction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32125" y="4729163"/>
            <a:ext cx="1419225" cy="992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Rule-based selection for transitory accounts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72163" y="4710113"/>
            <a:ext cx="1419225" cy="992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XBRL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1388" y="2749550"/>
            <a:ext cx="1419225" cy="992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Client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Retention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91388" y="1751013"/>
            <a:ext cx="1419225" cy="9921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Monitoring</a:t>
            </a:r>
          </a:p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Unibanco’s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branches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72163" y="4718050"/>
            <a:ext cx="1419225" cy="9921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XBRL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91388" y="4729163"/>
            <a:ext cx="1419225" cy="9921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Insurance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2088" y="3733800"/>
            <a:ext cx="1420812" cy="993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Litigation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prediction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2088" y="2749550"/>
            <a:ext cx="1420812" cy="992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2088" y="4729163"/>
            <a:ext cx="1420812" cy="992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Insurance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Analytics</a:t>
            </a:r>
          </a:p>
        </p:txBody>
      </p:sp>
      <p:sp>
        <p:nvSpPr>
          <p:cNvPr id="28698" name="Slide Number Placeholder 2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519863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fld id="{C5D0FB42-690E-4B7C-8DDD-1529F8486463}" type="slidenum"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2900" y="1752600"/>
            <a:ext cx="1419225" cy="992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Predictive Analytics with Weather 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2088" y="1747838"/>
            <a:ext cx="1420812" cy="992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Choosing apps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6894513" y="109538"/>
            <a:ext cx="1976437" cy="379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ヒラギノ角ゴ Pro W3" charset="0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srgbClr val="000000"/>
                </a:solidFill>
              </a:rPr>
              <a:t>           </a:t>
            </a:r>
            <a:r>
              <a:rPr lang="en-US" sz="2400" kern="0" dirty="0" err="1">
                <a:solidFill>
                  <a:srgbClr val="000000"/>
                </a:solidFill>
              </a:rPr>
              <a:t>CarLab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2088" y="5726113"/>
            <a:ext cx="1420812" cy="992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Cognitive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Decision Aids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22425" y="5710238"/>
            <a:ext cx="1419225" cy="9921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</a:rPr>
              <a:t>AI: Deep Learning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52763" y="5715000"/>
            <a:ext cx="1419225" cy="993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Robotic Process Automation (RPA)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71988" y="5726113"/>
            <a:ext cx="1419225" cy="9921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Intelligent Process Automation (RPA)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11850" y="5726113"/>
            <a:ext cx="1420813" cy="992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Blockchain and Smart contracts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21550" y="5715000"/>
            <a:ext cx="1420813" cy="993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Cluster Analysis of US States</a:t>
            </a:r>
          </a:p>
        </p:txBody>
      </p:sp>
    </p:spTree>
    <p:extLst>
      <p:ext uri="{BB962C8B-B14F-4D97-AF65-F5344CB8AC3E}">
        <p14:creationId xmlns:p14="http://schemas.microsoft.com/office/powerpoint/2010/main" val="199137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AFA1-EBBE-4F44-A283-F5D00455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CarLab</a:t>
            </a:r>
            <a:r>
              <a:rPr lang="en-US" b="1" dirty="0">
                <a:solidFill>
                  <a:schemeClr val="tx1"/>
                </a:solidFill>
              </a:rPr>
              <a:t> Analytic</a:t>
            </a:r>
            <a:r>
              <a:rPr lang="zh-CN" altLang="en-US" b="1" dirty="0">
                <a:solidFill>
                  <a:schemeClr val="tx1"/>
                </a:solidFill>
              </a:rPr>
              <a:t> </a:t>
            </a:r>
            <a:r>
              <a:rPr lang="en-US" altLang="zh-CN" b="1" dirty="0">
                <a:solidFill>
                  <a:schemeClr val="tx1"/>
                </a:solidFill>
              </a:rPr>
              <a:t>Research in Public Sector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FD0E490-594A-6F44-8A52-5D1C0519A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5360"/>
              </p:ext>
            </p:extLst>
          </p:nvPr>
        </p:nvGraphicFramePr>
        <p:xfrm>
          <a:off x="457200" y="1417638"/>
          <a:ext cx="8229600" cy="49928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086955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1269664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0415148"/>
                    </a:ext>
                  </a:extLst>
                </a:gridCol>
              </a:tblGrid>
              <a:tr h="1176605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</a:rPr>
                        <a:t>NYC Street Cleanliness and on-street Parking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IPSASB - XBRL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SICONFI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2066207"/>
                  </a:ext>
                </a:extLst>
              </a:tr>
              <a:tr h="12130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Brazilian Navy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Brazil Health System </a:t>
                      </a:r>
                      <a:r>
                        <a:rPr lang="en-US" altLang="zh-CN" b="1" dirty="0"/>
                        <a:t>Acquisition – Rio de Janeiro Municipality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effectLst/>
                        </a:rPr>
                        <a:t>Securities and Exchange Commission of Brazil (CVM)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54394"/>
                  </a:ext>
                </a:extLst>
              </a:tr>
              <a:tr h="117660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PCAOB - Webcast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NPO Form990 </a:t>
                      </a:r>
                      <a:r>
                        <a:rPr lang="en-US" altLang="zh-CN" b="1" dirty="0"/>
                        <a:t>Database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Rutgers Internal Audit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369388"/>
                  </a:ext>
                </a:extLst>
              </a:tr>
              <a:tr h="11766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Audit with Blockchain &amp; Smart Contracts on the Government Sector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Open Government</a:t>
                      </a:r>
                    </a:p>
                    <a:p>
                      <a:pPr algn="ctr"/>
                      <a:r>
                        <a:rPr lang="en-US" b="1" dirty="0"/>
                        <a:t>Financial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Helvetica" pitchFamily="2" charset="0"/>
                        </a:rPr>
                        <a:t>XBRL reporting for U.S. local governments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2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54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8391253"/>
              </p:ext>
            </p:extLst>
          </p:nvPr>
        </p:nvGraphicFramePr>
        <p:xfrm>
          <a:off x="609601" y="679939"/>
          <a:ext cx="8065477" cy="5769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BRIGHAM YOUNG UNIVERSITY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The Ranking of Rutgers in the Accounting Areas 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Areas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Ranking 2011-2017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Ranking 2005-2017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Ranking 1990-2017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AIS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#1 out of 150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#1 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#1 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Audit</a:t>
                      </a:r>
                      <a:endParaRPr lang="en-US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#9 out of 355</a:t>
                      </a:r>
                      <a:endParaRPr lang="en-US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#6 out of 370</a:t>
                      </a:r>
                      <a:endParaRPr lang="en-US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#14</a:t>
                      </a:r>
                      <a:endParaRPr lang="en-US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Financial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#61 out of 397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#76 out of 406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#78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Managerial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#116 out of 300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#85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#74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Tax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#69 out of 129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#57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Other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#21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#40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" marR="497" marT="4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#23</a:t>
                      </a:r>
                    </a:p>
                  </a:txBody>
                  <a:tcPr marL="497" marR="497" marT="49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34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immyChin-0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4" y="1500188"/>
            <a:ext cx="4661646" cy="44316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0712" y="2377204"/>
            <a:ext cx="262764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Jimmy Chin</a:t>
            </a:r>
          </a:p>
          <a:p>
            <a:r>
              <a:rPr lang="en-US" sz="2700" dirty="0"/>
              <a:t>Skiing down the</a:t>
            </a:r>
          </a:p>
          <a:p>
            <a:r>
              <a:rPr lang="en-US" sz="2700" dirty="0"/>
              <a:t>Everest</a:t>
            </a:r>
          </a:p>
        </p:txBody>
      </p:sp>
    </p:spTree>
    <p:extLst>
      <p:ext uri="{BB962C8B-B14F-4D97-AF65-F5344CB8AC3E}">
        <p14:creationId xmlns:p14="http://schemas.microsoft.com/office/powerpoint/2010/main" val="336234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2F1FF-0A2B-A64C-BB90-2484066D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31" y="489826"/>
            <a:ext cx="9198864" cy="808038"/>
          </a:xfrm>
        </p:spPr>
        <p:txBody>
          <a:bodyPr/>
          <a:lstStyle/>
          <a:p>
            <a:r>
              <a:rPr lang="en-US" b="1" kern="1200" dirty="0">
                <a:solidFill>
                  <a:schemeClr val="tx1"/>
                </a:solidFill>
              </a:rPr>
              <a:t>NYC Street Cleanliness and on-street Parking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7E96F-ED2F-9C48-808A-6C0E72DE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7864"/>
            <a:ext cx="8229600" cy="45339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Apply text mining techniques to social media ‘big data’, perform sentiment analysis to NYC street cleanliness and on-street parking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Collected Period: 9/26/2013 – 9/26/2018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E0E3-7536-AB4C-880F-B1BA2AE75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8343-B159-074D-B355-B61FD1A20D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CE7D1-6DD8-6642-8620-16D18496E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20" y="1000862"/>
            <a:ext cx="8436102" cy="55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0.01065 L -0.9849 0.0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7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U_Template_Arial_G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RU_Template_White_Arial_B</Template>
  <TotalTime>16610</TotalTime>
  <Words>781</Words>
  <Application>Microsoft Macintosh PowerPoint</Application>
  <PresentationFormat>On-screen Show (4:3)</PresentationFormat>
  <Paragraphs>181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宋体</vt:lpstr>
      <vt:lpstr>Var(--jp-code-font-family)</vt:lpstr>
      <vt:lpstr>ヒラギノ角ゴ Pro W3</vt:lpstr>
      <vt:lpstr>Arial</vt:lpstr>
      <vt:lpstr>Calibri</vt:lpstr>
      <vt:lpstr>Geneva</vt:lpstr>
      <vt:lpstr>Helvetica</vt:lpstr>
      <vt:lpstr>RU_Template_Arial_G</vt:lpstr>
      <vt:lpstr>PowerPoint Presentation</vt:lpstr>
      <vt:lpstr>Big Data Analysis in Public Sector – CarLab research </vt:lpstr>
      <vt:lpstr>THE CARLAB (CONTINUOUS AUDIT AND REPORTING LABORATORY)</vt:lpstr>
      <vt:lpstr>PowerPoint Presentation</vt:lpstr>
      <vt:lpstr>PowerPoint Presentation</vt:lpstr>
      <vt:lpstr>CarLab Analytic Research in Public Sector</vt:lpstr>
      <vt:lpstr>PowerPoint Presentation</vt:lpstr>
      <vt:lpstr>PowerPoint Presentation</vt:lpstr>
      <vt:lpstr>NYC Street Cleanliness and on-street Parking </vt:lpstr>
      <vt:lpstr>NYC Street Cleanliness and on-street Parking </vt:lpstr>
      <vt:lpstr>PowerPoint Presentation</vt:lpstr>
      <vt:lpstr>IPSASB - XBRL</vt:lpstr>
      <vt:lpstr>Brazilian Projects</vt:lpstr>
      <vt:lpstr>PCAOB - Audit Data Analytics Webinars</vt:lpstr>
      <vt:lpstr>PowerPoint Presentation</vt:lpstr>
      <vt:lpstr>PowerPoint Presentation</vt:lpstr>
      <vt:lpstr>PowerPoint Presentation</vt:lpstr>
      <vt:lpstr>Watching the Watchdog</vt:lpstr>
      <vt:lpstr>NPO Form990 Database – New Jersey</vt:lpstr>
      <vt:lpstr>Rutgers Accounting Digital Library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tsun9920</dc:creator>
  <cp:lastModifiedBy>Carol Wang</cp:lastModifiedBy>
  <cp:revision>898</cp:revision>
  <cp:lastPrinted>2018-08-02T18:13:13Z</cp:lastPrinted>
  <dcterms:created xsi:type="dcterms:W3CDTF">2015-03-30T19:39:17Z</dcterms:created>
  <dcterms:modified xsi:type="dcterms:W3CDTF">2018-11-29T14:37:44Z</dcterms:modified>
</cp:coreProperties>
</file>