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</p:sldMasterIdLst>
  <p:notesMasterIdLst>
    <p:notesMasterId r:id="rId9"/>
  </p:notesMasterIdLst>
  <p:handoutMasterIdLst>
    <p:handoutMasterId r:id="rId10"/>
  </p:handoutMasterIdLst>
  <p:sldIdLst>
    <p:sldId id="428" r:id="rId2"/>
    <p:sldId id="429" r:id="rId3"/>
    <p:sldId id="257" r:id="rId4"/>
    <p:sldId id="430" r:id="rId5"/>
    <p:sldId id="431" r:id="rId6"/>
    <p:sldId id="432" r:id="rId7"/>
    <p:sldId id="433" r:id="rId8"/>
  </p:sldIdLst>
  <p:sldSz cx="9144000" cy="5143500" type="screen16x9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7" d="100"/>
          <a:sy n="87" d="100"/>
        </p:scale>
        <p:origin x="191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 5501 – Operations Management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Florida Online MBA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686800"/>
            <a:ext cx="472841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Asoo J. Vakharia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Information Systems &amp; Operations Management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Florida</a:t>
            </a:r>
          </a:p>
        </p:txBody>
      </p:sp>
    </p:spTree>
    <p:extLst>
      <p:ext uri="{BB962C8B-B14F-4D97-AF65-F5344CB8AC3E}">
        <p14:creationId xmlns:p14="http://schemas.microsoft.com/office/powerpoint/2010/main" val="163693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D301-8E3E-4C65-B40A-0EE5A91980B0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C6328-AF04-4310-8305-2503AAFE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8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-heaven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37261" y="706438"/>
            <a:ext cx="8546306" cy="1828800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60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9100" indent="0">
              <a:buNone/>
              <a:defRPr>
                <a:latin typeface="Century Gothic" panose="020B0502020202020204" pitchFamily="34" charset="0"/>
              </a:defRPr>
            </a:lvl2pPr>
          </a:lstStyle>
          <a:p>
            <a:pPr lvl="0"/>
            <a:r>
              <a:rPr lang="en-US" dirty="0"/>
              <a:t>Course Title</a:t>
            </a:r>
          </a:p>
        </p:txBody>
      </p:sp>
      <p:cxnSp>
        <p:nvCxnSpPr>
          <p:cNvPr id="10" name="Straight Connector 5"/>
          <p:cNvCxnSpPr>
            <a:cxnSpLocks noChangeShapeType="1"/>
          </p:cNvCxnSpPr>
          <p:nvPr/>
        </p:nvCxnSpPr>
        <p:spPr bwMode="auto">
          <a:xfrm flipV="1">
            <a:off x="273857" y="2104845"/>
            <a:ext cx="8162777" cy="17254"/>
          </a:xfrm>
          <a:prstGeom prst="line">
            <a:avLst/>
          </a:prstGeom>
          <a:noFill/>
          <a:ln w="19050" algn="ctr">
            <a:solidFill>
              <a:srgbClr val="F14E2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9397017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19150"/>
            <a:ext cx="8511540" cy="3556081"/>
          </a:xfrm>
          <a:prstGeom prst="rect">
            <a:avLst/>
          </a:prstGeom>
        </p:spPr>
        <p:txBody>
          <a:bodyPr/>
          <a:lstStyle>
            <a:lvl1pPr marL="255588" indent="-255588">
              <a:spcAft>
                <a:spcPts val="600"/>
              </a:spcAft>
              <a:buClr>
                <a:srgbClr val="F14E22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7525" indent="-233363">
              <a:spcAft>
                <a:spcPts val="600"/>
              </a:spcAft>
              <a:buClr>
                <a:srgbClr val="F14E22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01688" indent="-284163">
              <a:spcAft>
                <a:spcPts val="600"/>
              </a:spcAft>
              <a:buClr>
                <a:srgbClr val="F14E22"/>
              </a:buClr>
              <a:buSzPct val="85000"/>
              <a:buFont typeface="Verdana" panose="020B0604030504040204" pitchFamily="34" charset="0"/>
              <a:buChar char="–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F14E22"/>
              </a:buClr>
              <a:buSzPct val="85000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F14E22"/>
              </a:buClr>
              <a:buSzPct val="85000"/>
              <a:defRPr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5245"/>
            <a:ext cx="8511540" cy="57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3600" b="1">
                <a:solidFill>
                  <a:srgbClr val="2126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/>
          </p:cNvSpPr>
          <p:nvPr/>
        </p:nvSpPr>
        <p:spPr bwMode="auto">
          <a:xfrm>
            <a:off x="533400" y="1314450"/>
            <a:ext cx="2909888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9" tIns="26789" rIns="26789" bIns="26789" anchor="ctr"/>
          <a:lstStyle/>
          <a:p>
            <a:pPr eaLnBrk="1" hangingPunct="1">
              <a:defRPr/>
            </a:pPr>
            <a:r>
              <a:rPr lang="en-US" sz="2700" kern="0" spc="113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" charset="0"/>
              </a:rPr>
              <a:t>End of Lecture</a:t>
            </a:r>
            <a:endParaRPr lang="en-US" sz="2000" kern="0" spc="11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>
            <a:off x="523875" y="1771650"/>
            <a:ext cx="7534275" cy="12700"/>
          </a:xfrm>
          <a:prstGeom prst="line">
            <a:avLst/>
          </a:prstGeom>
          <a:noFill/>
          <a:ln w="19050" algn="ctr">
            <a:solidFill>
              <a:srgbClr val="F14E2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59512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D083A8-0C78-9B41-B757-9066D69713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708" y="4638004"/>
            <a:ext cx="4109584" cy="423460"/>
          </a:xfrm>
          <a:prstGeom prst="rect">
            <a:avLst/>
          </a:prstGeom>
          <a:effectLst>
            <a:outerShdw blurRad="381000" algn="ctr" rotWithShape="0">
              <a:srgbClr val="2A315F">
                <a:alpha val="65000"/>
              </a:srgbClr>
            </a:outerShdw>
          </a:effectLst>
        </p:spPr>
      </p:pic>
      <p:cxnSp>
        <p:nvCxnSpPr>
          <p:cNvPr id="18" name="Straight Connector 5">
            <a:extLst>
              <a:ext uri="{FF2B5EF4-FFF2-40B4-BE49-F238E27FC236}">
                <a16:creationId xmlns:a16="http://schemas.microsoft.com/office/drawing/2014/main" id="{0DF8CB79-4976-AC48-BDC3-EBA5CCD13D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8975" y="2115277"/>
            <a:ext cx="8406051" cy="17768"/>
          </a:xfrm>
          <a:prstGeom prst="line">
            <a:avLst/>
          </a:prstGeom>
          <a:noFill/>
          <a:ln w="19050" algn="ctr">
            <a:solidFill>
              <a:srgbClr val="FF4A00"/>
            </a:solidFill>
            <a:round/>
            <a:headEnd/>
            <a:tailEnd/>
          </a:ln>
          <a:effectLst>
            <a:outerShdw blurRad="381000" algn="ctr" rotWithShape="0">
              <a:srgbClr val="2A315F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8974" y="132624"/>
            <a:ext cx="8406051" cy="2000419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2189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2875" y="4541539"/>
            <a:ext cx="9144000" cy="619567"/>
            <a:chOff x="406400" y="16841871"/>
            <a:chExt cx="24384000" cy="1434125"/>
          </a:xfrm>
        </p:grpSpPr>
        <p:sp>
          <p:nvSpPr>
            <p:cNvPr id="1031" name="AutoShape 3"/>
            <p:cNvSpPr>
              <a:spLocks/>
            </p:cNvSpPr>
            <p:nvPr/>
          </p:nvSpPr>
          <p:spPr bwMode="auto">
            <a:xfrm>
              <a:off x="406400" y="16904396"/>
              <a:ext cx="24384000" cy="13716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6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32" name="AutoShape 3"/>
            <p:cNvSpPr>
              <a:spLocks/>
            </p:cNvSpPr>
            <p:nvPr/>
          </p:nvSpPr>
          <p:spPr bwMode="auto">
            <a:xfrm>
              <a:off x="406400" y="16841871"/>
              <a:ext cx="24384000" cy="7620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4E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2925">
          <a:solidFill>
            <a:schemeClr val="tx2"/>
          </a:solidFill>
          <a:latin typeface="Arial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925">
          <a:solidFill>
            <a:schemeClr val="tx2"/>
          </a:solidFill>
          <a:latin typeface="Arial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2925">
          <a:solidFill>
            <a:schemeClr val="tx2"/>
          </a:solidFill>
          <a:latin typeface="Arial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925">
          <a:solidFill>
            <a:schemeClr val="tx2"/>
          </a:solidFill>
          <a:latin typeface="Arial" charset="0"/>
        </a:defRPr>
      </a:lvl9pPr>
    </p:titleStyle>
    <p:bodyStyle>
      <a:lvl1pPr marL="255588" indent="-255588" algn="l" rtl="0" eaLnBrk="1" fontAlgn="base" hangingPunct="1">
        <a:spcBef>
          <a:spcPct val="0"/>
        </a:spcBef>
        <a:spcAft>
          <a:spcPct val="0"/>
        </a:spcAft>
        <a:buClr>
          <a:srgbClr val="164F86"/>
        </a:buClr>
        <a:buFont typeface="Wingdings" panose="05000000000000000000" pitchFamily="2" charset="2"/>
        <a:buChar char="n"/>
        <a:tabLst>
          <a:tab pos="517525" algn="l"/>
          <a:tab pos="1114425" algn="l"/>
          <a:tab pos="2998788" algn="l"/>
        </a:tabLst>
        <a:defRPr sz="2900">
          <a:solidFill>
            <a:srgbClr val="164F86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641350" indent="-122238" algn="l" rtl="0" eaLnBrk="1" fontAlgn="base" hangingPunct="1">
        <a:spcBef>
          <a:spcPct val="0"/>
        </a:spcBef>
        <a:spcAft>
          <a:spcPct val="0"/>
        </a:spcAft>
        <a:buClr>
          <a:srgbClr val="164F86"/>
        </a:buClr>
        <a:buFont typeface="Wingdings" panose="05000000000000000000" pitchFamily="2" charset="2"/>
        <a:buChar char="l"/>
        <a:tabLst>
          <a:tab pos="517525" algn="l"/>
          <a:tab pos="1114425" algn="l"/>
          <a:tab pos="2998788" algn="l"/>
        </a:tabLst>
        <a:defRPr sz="2900">
          <a:solidFill>
            <a:srgbClr val="164F86"/>
          </a:solidFill>
          <a:latin typeface="+mn-lt"/>
          <a:ea typeface="ＭＳ Ｐゴシック" panose="020B0600070205080204" pitchFamily="34" charset="-128"/>
        </a:defRPr>
      </a:lvl2pPr>
      <a:lvl3pPr marL="1284288" indent="-598488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517525" algn="l"/>
          <a:tab pos="1114425" algn="l"/>
          <a:tab pos="2998788" algn="l"/>
        </a:tabLst>
        <a:defRPr sz="29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887538" indent="-41275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517525" algn="l"/>
          <a:tab pos="1114425" algn="l"/>
          <a:tab pos="2998788" algn="l"/>
        </a:tabLst>
        <a:defRPr sz="29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530475" indent="-41275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anose="05040102010807070707" pitchFamily="18" charset="2"/>
        <a:buChar char=""/>
        <a:tabLst>
          <a:tab pos="517525" algn="l"/>
          <a:tab pos="1114425" algn="l"/>
          <a:tab pos="2998788" algn="l"/>
        </a:tabLst>
        <a:defRPr sz="29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874098" indent="-41671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519100" algn="l"/>
          <a:tab pos="1115588" algn="l"/>
          <a:tab pos="3000300" algn="l"/>
        </a:tabLst>
        <a:defRPr sz="2925">
          <a:solidFill>
            <a:schemeClr val="tx1"/>
          </a:solidFill>
          <a:latin typeface="+mn-lt"/>
        </a:defRPr>
      </a:lvl6pPr>
      <a:lvl7pPr marL="3216989" indent="-41671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519100" algn="l"/>
          <a:tab pos="1115588" algn="l"/>
          <a:tab pos="3000300" algn="l"/>
        </a:tabLst>
        <a:defRPr sz="2925">
          <a:solidFill>
            <a:schemeClr val="tx1"/>
          </a:solidFill>
          <a:latin typeface="+mn-lt"/>
        </a:defRPr>
      </a:lvl7pPr>
      <a:lvl8pPr marL="3559880" indent="-41671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519100" algn="l"/>
          <a:tab pos="1115588" algn="l"/>
          <a:tab pos="3000300" algn="l"/>
        </a:tabLst>
        <a:defRPr sz="2925">
          <a:solidFill>
            <a:schemeClr val="tx1"/>
          </a:solidFill>
          <a:latin typeface="+mn-lt"/>
        </a:defRPr>
      </a:lvl8pPr>
      <a:lvl9pPr marL="3902771" indent="-41671" algn="l" rtl="0" eaLnBrk="1" fontAlgn="base" hangingPunct="1">
        <a:spcBef>
          <a:spcPct val="0"/>
        </a:spcBef>
        <a:spcAft>
          <a:spcPct val="0"/>
        </a:spcAft>
        <a:buClr>
          <a:srgbClr val="FF9966"/>
        </a:buClr>
        <a:buFont typeface="Wingdings 3" pitchFamily="16" charset="2"/>
        <a:buChar char=""/>
        <a:tabLst>
          <a:tab pos="519100" algn="l"/>
          <a:tab pos="1115588" algn="l"/>
          <a:tab pos="3000300" algn="l"/>
        </a:tabLst>
        <a:defRPr sz="29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E8760-CCA8-42A4-8D42-8056939D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300" dirty="0"/>
              <a:t>Developing a Teaching Portfolio</a:t>
            </a:r>
            <a:br>
              <a:rPr lang="en-US" altLang="en-US" sz="6000" dirty="0"/>
            </a:br>
            <a:endParaRPr 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21A66-3FE5-4DCF-C082-2B5103E3CE22}"/>
              </a:ext>
            </a:extLst>
          </p:cNvPr>
          <p:cNvSpPr txBox="1"/>
          <p:nvPr/>
        </p:nvSpPr>
        <p:spPr>
          <a:xfrm>
            <a:off x="705660" y="3010458"/>
            <a:ext cx="786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Online Doctoral Workshop on Supply Chain Analytics</a:t>
            </a:r>
          </a:p>
        </p:txBody>
      </p:sp>
    </p:spTree>
    <p:extLst>
      <p:ext uri="{BB962C8B-B14F-4D97-AF65-F5344CB8AC3E}">
        <p14:creationId xmlns:p14="http://schemas.microsoft.com/office/powerpoint/2010/main" val="35008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5244"/>
            <a:ext cx="8511540" cy="76187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D91-A1FF-F944-47A5-F6777C0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32" y="1160834"/>
            <a:ext cx="8511540" cy="3048000"/>
          </a:xfrm>
        </p:spPr>
        <p:txBody>
          <a:bodyPr/>
          <a:lstStyle/>
          <a:p>
            <a:pPr lvl="1"/>
            <a:r>
              <a:rPr lang="en-US" dirty="0"/>
              <a:t>Introducing the Panelists</a:t>
            </a:r>
          </a:p>
          <a:p>
            <a:pPr lvl="1"/>
            <a:r>
              <a:rPr lang="en-US" dirty="0"/>
              <a:t>The customers – programs, audience</a:t>
            </a:r>
          </a:p>
          <a:p>
            <a:pPr lvl="1"/>
            <a:r>
              <a:rPr lang="en-US" dirty="0"/>
              <a:t>The process – formats, content</a:t>
            </a:r>
          </a:p>
          <a:p>
            <a:pPr lvl="1"/>
            <a:r>
              <a:rPr lang="en-US" dirty="0"/>
              <a:t>Criteria for success</a:t>
            </a:r>
          </a:p>
          <a:p>
            <a:pPr lvl="1"/>
            <a:r>
              <a:rPr lang="en-US" dirty="0"/>
              <a:t>Analytics Applications</a:t>
            </a:r>
          </a:p>
        </p:txBody>
      </p:sp>
    </p:spTree>
    <p:extLst>
      <p:ext uri="{BB962C8B-B14F-4D97-AF65-F5344CB8AC3E}">
        <p14:creationId xmlns:p14="http://schemas.microsoft.com/office/powerpoint/2010/main" val="390363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D91-A1FF-F944-47A5-F6777C0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0" y="825500"/>
            <a:ext cx="7765780" cy="3257550"/>
          </a:xfrm>
        </p:spPr>
        <p:txBody>
          <a:bodyPr/>
          <a:lstStyle/>
          <a:p>
            <a:pPr marL="261937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Krannert School of Management at Purdue University - Susan </a:t>
            </a:r>
            <a:r>
              <a:rPr lang="en-US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Bulkeley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Butler Chair in Operations Management; c</a:t>
            </a:r>
            <a:r>
              <a:rPr lang="en-US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urrently 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Head, Senior Associate Dean at Krannert;  Director, </a:t>
            </a:r>
            <a:r>
              <a:rPr lang="en-US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Dauch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Center for the Management of Manufacturing Enterprises.</a:t>
            </a:r>
          </a:p>
          <a:p>
            <a:pPr marL="261937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August 1, 2022 - Dean of the School of Management, University at Buffalo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1937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Teaching/Research Interests: Analysis of supply chains in the areas of spare parts, auto components, the grocery industry, rare earth metals, retail and the fashion apparel industry.  </a:t>
            </a:r>
          </a:p>
          <a:p>
            <a:pPr marL="261937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 (ISE</a:t>
            </a:r>
            <a:r>
              <a:rPr lang="en-US" sz="16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Georgia Tech; 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 (IE&amp;OR) - Syracuse University; B Tech (</a:t>
            </a:r>
            <a:r>
              <a:rPr lang="en-US" sz="16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MechEng</a:t>
            </a:r>
            <a:r>
              <a:rPr lang="en-US" sz="1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IIT Bombay.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CCA40A0-C724-A10C-E875-2E83B261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3235730"/>
            <a:ext cx="819150" cy="123825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67EAA45-DE45-8C1A-E1DF-1F19335B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Ananth Iyer</a:t>
            </a:r>
          </a:p>
        </p:txBody>
      </p:sp>
    </p:spTree>
    <p:extLst>
      <p:ext uri="{BB962C8B-B14F-4D97-AF65-F5344CB8AC3E}">
        <p14:creationId xmlns:p14="http://schemas.microsoft.com/office/powerpoint/2010/main" val="106737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5244"/>
            <a:ext cx="8511540" cy="761879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Apurva Jain</a:t>
            </a:r>
            <a:br>
              <a:rPr lang="en-US" sz="4000" dirty="0"/>
            </a:b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D91-A1FF-F944-47A5-F6777C0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19150"/>
            <a:ext cx="7375998" cy="245919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School of Business, University of Washington - Professor - Department of ISOM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Operations, Process Improvement, and Inventory &amp; Supply Chain undergraduate, graduate, and executive programs.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eacher award, SCM graduate program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 supported an anti-trust action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directed at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Sold-by-Amazon program.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focus is 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eveloping applications of continuous-time stochastic models to pandemic decision-making, community solar programs, and buzz-driven demand spikes.</a:t>
            </a:r>
          </a:p>
          <a:p>
            <a:pPr lvl="1"/>
            <a:endParaRPr lang="en-US" dirty="0"/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6CD6A510-C480-DD36-A05A-EF8367D5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081" y="3278343"/>
            <a:ext cx="1123950" cy="12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5244"/>
            <a:ext cx="8511540" cy="761879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Subodha Kumar</a:t>
            </a:r>
            <a:br>
              <a:rPr lang="en-US" sz="4000" dirty="0"/>
            </a:b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D91-A1FF-F944-47A5-F6777C0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819150"/>
            <a:ext cx="7693767" cy="3259982"/>
          </a:xfrm>
        </p:spPr>
        <p:txBody>
          <a:bodyPr/>
          <a:lstStyle/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Fox School of Business, Temple University -  Paul R. Anderson Distinguished Chair Professor of Statistics, Operations, and Data Science; Founding Director of the Center for Business Analytics and Disruptive Technologies; Concentration Director for Ph.D. Program in Operations and Supply Chain Management.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Changjiang Scholars Chair Professorship, Ministry of Education, China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Fellow, POMS;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Ranked #1 worldwide for publishing in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Systems Research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Deputy Editor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and Operations Management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Journal;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Founding Executive Editor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and Business Review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(MB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R).  </a:t>
            </a:r>
            <a:endParaRPr lang="en-US" dirty="0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F6F17B4-530C-D88C-681A-43CC36F2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867" y="3430620"/>
            <a:ext cx="932167" cy="10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5244"/>
            <a:ext cx="8511540" cy="761879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Yao Zhao</a:t>
            </a:r>
            <a:br>
              <a:rPr lang="en-US" sz="4000" dirty="0"/>
            </a:b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D91-A1FF-F944-47A5-F6777C0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55" y="681679"/>
            <a:ext cx="7868866" cy="3780141"/>
          </a:xfrm>
        </p:spPr>
        <p:txBody>
          <a:bodyPr/>
          <a:lstStyle/>
          <a:p>
            <a:r>
              <a:rPr lang="en-US" sz="1600" dirty="0"/>
              <a:t>Rutgers Business School, Rutgers University - Professor</a:t>
            </a:r>
          </a:p>
          <a:p>
            <a:r>
              <a:rPr lang="en-US" sz="1600" dirty="0"/>
              <a:t>Research Interests - supply chain management with a special focus on design, control and coordination of stochastic production-inventory systems, integration of supply chain management with project management, and applications in pharmaceutical industry. </a:t>
            </a:r>
          </a:p>
          <a:p>
            <a:r>
              <a:rPr lang="en-US" sz="1600" i="1" dirty="0"/>
              <a:t>Honorable Mention</a:t>
            </a:r>
            <a:r>
              <a:rPr lang="en-US" sz="1600" dirty="0"/>
              <a:t> of the 2001 student paper competition – M&amp;SOM; Recipient of the 2008 National Science Foundation (NSF) CAREER Award.</a:t>
            </a:r>
          </a:p>
          <a:p>
            <a:r>
              <a:rPr lang="en-US" sz="1600" dirty="0"/>
              <a:t>Teaches core operations management and supply chain management courses for undergraduate, MBA, executive and PhD programs at Rutgers Business School. </a:t>
            </a:r>
          </a:p>
          <a:p>
            <a:r>
              <a:rPr lang="en-US" sz="1600" dirty="0"/>
              <a:t>Industry Collaborations - General Motors in the area of Spare Part Operations; Estee Lauder Companies Inc. in the areas of forecasting and inventory control for new product introduction. </a:t>
            </a:r>
          </a:p>
          <a:p>
            <a:pPr lvl="1"/>
            <a:endParaRPr lang="en-US" dirty="0"/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E7B8CE7-7503-2669-FF3F-0084B1BB3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27" y="3291312"/>
            <a:ext cx="12128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5244"/>
            <a:ext cx="8511540" cy="761879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Asoo J. Vakharia (Moderator)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A0D91-A1FF-F944-47A5-F6777C08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55" y="681679"/>
            <a:ext cx="7868866" cy="3780141"/>
          </a:xfrm>
        </p:spPr>
        <p:txBody>
          <a:bodyPr/>
          <a:lstStyle/>
          <a:p>
            <a:r>
              <a:rPr lang="en-US" sz="1600" dirty="0"/>
              <a:t>Warrington College of Business, University of Florida – McClatchy Professor; and Director, Supply Chain Management Center</a:t>
            </a:r>
          </a:p>
          <a:p>
            <a:r>
              <a:rPr lang="en-US" sz="1600" dirty="0"/>
              <a:t>Fellow, POMS and DSI. </a:t>
            </a:r>
          </a:p>
          <a:p>
            <a:r>
              <a:rPr lang="en-US" sz="1800" dirty="0"/>
              <a:t>C</a:t>
            </a:r>
            <a:r>
              <a:rPr lang="en-US" sz="1800" dirty="0">
                <a:effectLst/>
              </a:rPr>
              <a:t>urrent research focuses on sustainability, IOT, and 3-D printing.</a:t>
            </a:r>
            <a:endParaRPr lang="en-US" sz="1600" dirty="0"/>
          </a:p>
          <a:p>
            <a:r>
              <a:rPr lang="en-US" sz="1800" dirty="0"/>
              <a:t>T</a:t>
            </a:r>
            <a:r>
              <a:rPr lang="en-US" sz="1800" dirty="0">
                <a:effectLst/>
              </a:rPr>
              <a:t>eaching interests are in O&amp;SCM; Operations Strategy, International Logistics; </a:t>
            </a:r>
            <a:r>
              <a:rPr lang="en-US" sz="1800" dirty="0"/>
              <a:t>Graduate and </a:t>
            </a:r>
            <a:r>
              <a:rPr lang="en-US" sz="1800" dirty="0">
                <a:effectLst/>
              </a:rPr>
              <a:t>Executive Teaching </a:t>
            </a:r>
            <a:r>
              <a:rPr lang="en-US" sz="1800" dirty="0"/>
              <a:t>at UF; Industry s</a:t>
            </a:r>
            <a:r>
              <a:rPr lang="en-US" sz="1800" dirty="0">
                <a:effectLst/>
              </a:rPr>
              <a:t>pecific teaching in Managerial Decision Analysis, Quality Analysis/Statistical Methods, Operations/Financial Analysis, and Supply Chain Analytics.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Consulting/Collaborations: </a:t>
            </a:r>
            <a:r>
              <a:rPr lang="en-US" sz="1800" dirty="0">
                <a:effectLst/>
                <a:cs typeface="Times New Roman" panose="02020603050405020304" pitchFamily="18" charset="0"/>
              </a:rPr>
              <a:t>AT&amp;T Solutions Customer Care, e-Diets.com, Golden Eagle Distributors, Garrett Air Research, Motorola, Sweetheart Cups, Inc., University of Arizona Medical Center, and </a:t>
            </a:r>
            <a:r>
              <a:rPr lang="en-US" sz="1800" dirty="0" err="1">
                <a:effectLst/>
                <a:cs typeface="Times New Roman" panose="02020603050405020304" pitchFamily="18" charset="0"/>
              </a:rPr>
              <a:t>Vistakon</a:t>
            </a:r>
            <a:r>
              <a:rPr lang="en-US" sz="1800" dirty="0">
                <a:effectLst/>
                <a:cs typeface="Times New Roman" panose="02020603050405020304" pitchFamily="18" charset="0"/>
              </a:rPr>
              <a:t>, Inc.</a:t>
            </a:r>
          </a:p>
          <a:p>
            <a:pPr lvl="1"/>
            <a:endParaRPr lang="en-US" dirty="0"/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A917EF8-8E5E-E4CD-3010-F9641710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20" y="3223570"/>
            <a:ext cx="9239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60834"/>
      </p:ext>
    </p:extLst>
  </p:cSld>
  <p:clrMapOvr>
    <a:masterClrMapping/>
  </p:clrMapOvr>
</p:sld>
</file>

<file path=ppt/theme/theme1.xml><?xml version="1.0" encoding="utf-8"?>
<a:theme xmlns:a="http://schemas.openxmlformats.org/drawingml/2006/main" name="Gator-2016-theme">
  <a:themeElements>
    <a:clrScheme name="Custom 5">
      <a:dk1>
        <a:srgbClr val="000099"/>
      </a:dk1>
      <a:lt1>
        <a:srgbClr val="FFFFFF"/>
      </a:lt1>
      <a:dk2>
        <a:srgbClr val="000099"/>
      </a:dk2>
      <a:lt2>
        <a:srgbClr val="FF0000"/>
      </a:lt2>
      <a:accent1>
        <a:srgbClr val="FFCC99"/>
      </a:accent1>
      <a:accent2>
        <a:srgbClr val="00A8A8"/>
      </a:accent2>
      <a:accent3>
        <a:srgbClr val="FFFFFF"/>
      </a:accent3>
      <a:accent4>
        <a:srgbClr val="000082"/>
      </a:accent4>
      <a:accent5>
        <a:srgbClr val="FFE2CA"/>
      </a:accent5>
      <a:accent6>
        <a:srgbClr val="009898"/>
      </a:accent6>
      <a:hlink>
        <a:srgbClr val="FFFFFF"/>
      </a:hlink>
      <a:folHlink>
        <a:srgbClr val="FF9933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ance 1">
        <a:dk1>
          <a:srgbClr val="54A8FF"/>
        </a:dk1>
        <a:lt1>
          <a:srgbClr val="FFFFCC"/>
        </a:lt1>
        <a:dk2>
          <a:srgbClr val="0000C2"/>
        </a:dk2>
        <a:lt2>
          <a:srgbClr val="FFFFCC"/>
        </a:lt2>
        <a:accent1>
          <a:srgbClr val="A8FFFF"/>
        </a:accent1>
        <a:accent2>
          <a:srgbClr val="00A8A8"/>
        </a:accent2>
        <a:accent3>
          <a:srgbClr val="AAAADD"/>
        </a:accent3>
        <a:accent4>
          <a:srgbClr val="DADAAE"/>
        </a:accent4>
        <a:accent5>
          <a:srgbClr val="D1FFFF"/>
        </a:accent5>
        <a:accent6>
          <a:srgbClr val="009898"/>
        </a:accent6>
        <a:hlink>
          <a:srgbClr val="0054A8"/>
        </a:hlink>
        <a:folHlink>
          <a:srgbClr val="FFFF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2">
        <a:dk1>
          <a:srgbClr val="54A8FF"/>
        </a:dk1>
        <a:lt1>
          <a:srgbClr val="FFFFFF"/>
        </a:lt1>
        <a:dk2>
          <a:srgbClr val="0101FF"/>
        </a:dk2>
        <a:lt2>
          <a:srgbClr val="FFFFFF"/>
        </a:lt2>
        <a:accent1>
          <a:srgbClr val="A8FFFF"/>
        </a:accent1>
        <a:accent2>
          <a:srgbClr val="00A8A8"/>
        </a:accent2>
        <a:accent3>
          <a:srgbClr val="AAAAFF"/>
        </a:accent3>
        <a:accent4>
          <a:srgbClr val="DADADA"/>
        </a:accent4>
        <a:accent5>
          <a:srgbClr val="D1FFFF"/>
        </a:accent5>
        <a:accent6>
          <a:srgbClr val="009898"/>
        </a:accent6>
        <a:hlink>
          <a:srgbClr val="0054A8"/>
        </a:hlink>
        <a:folHlink>
          <a:srgbClr val="FFFFE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e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tor-2016-theme" id="{CB07A301-5CDA-418B-8100-AC614F74E574}" vid="{645E2BE2-EC22-49D3-9679-E81E0AD50A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Gator-2016-theme</Template>
  <TotalTime>1431</TotalTime>
  <Words>583</Words>
  <Application>Microsoft Office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Times New Roman</vt:lpstr>
      <vt:lpstr>Verdana</vt:lpstr>
      <vt:lpstr>Wingdings</vt:lpstr>
      <vt:lpstr>Wingdings 3</vt:lpstr>
      <vt:lpstr>Gator-2016-theme</vt:lpstr>
      <vt:lpstr>Developing a Teaching Portfolio </vt:lpstr>
      <vt:lpstr>Agenda</vt:lpstr>
      <vt:lpstr>Ananth Iyer</vt:lpstr>
      <vt:lpstr>Apurva Jain </vt:lpstr>
      <vt:lpstr>Subodha Kumar </vt:lpstr>
      <vt:lpstr>Yao Zhao </vt:lpstr>
      <vt:lpstr>Asoo J. Vakharia (Moderator)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Graff,Staci Houlton</dc:creator>
  <cp:lastModifiedBy>Vakharia,Asoo J</cp:lastModifiedBy>
  <cp:revision>64</cp:revision>
  <dcterms:created xsi:type="dcterms:W3CDTF">2016-06-23T19:03:15Z</dcterms:created>
  <dcterms:modified xsi:type="dcterms:W3CDTF">2022-06-01T17:11:35Z</dcterms:modified>
</cp:coreProperties>
</file>