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66" r:id="rId2"/>
  </p:sldMasterIdLst>
  <p:notesMasterIdLst>
    <p:notesMasterId r:id="rId9"/>
  </p:notesMasterIdLst>
  <p:handoutMasterIdLst>
    <p:handoutMasterId r:id="rId10"/>
  </p:handoutMasterIdLst>
  <p:sldIdLst>
    <p:sldId id="257" r:id="rId3"/>
    <p:sldId id="362" r:id="rId4"/>
    <p:sldId id="326" r:id="rId5"/>
    <p:sldId id="364" r:id="rId6"/>
    <p:sldId id="365" r:id="rId7"/>
    <p:sldId id="3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ssa Levy" initials="AL" lastIdx="15" clrIdx="0">
    <p:extLst>
      <p:ext uri="{19B8F6BF-5375-455C-9EA6-DF929625EA0E}">
        <p15:presenceInfo xmlns:p15="http://schemas.microsoft.com/office/powerpoint/2012/main" userId="S-1-5-21-789336058-1897051121-725345543-734432" providerId="AD"/>
      </p:ext>
    </p:extLst>
  </p:cmAuthor>
  <p:cmAuthor id="2" name="Alevy13" initials="A" lastIdx="7" clrIdx="1">
    <p:extLst>
      <p:ext uri="{19B8F6BF-5375-455C-9EA6-DF929625EA0E}">
        <p15:presenceInfo xmlns:p15="http://schemas.microsoft.com/office/powerpoint/2012/main" userId="Alevy1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21B"/>
    <a:srgbClr val="8E9CAD"/>
    <a:srgbClr val="FF8800"/>
    <a:srgbClr val="C62746"/>
    <a:srgbClr val="1383BD"/>
    <a:srgbClr val="1788C2"/>
    <a:srgbClr val="F79E00"/>
    <a:srgbClr val="FFA300"/>
    <a:srgbClr val="D53343"/>
    <a:srgbClr val="CD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6"/>
    <p:restoredTop sz="90981" autoAdjust="0"/>
  </p:normalViewPr>
  <p:slideViewPr>
    <p:cSldViewPr snapToGrid="0" snapToObjects="1">
      <p:cViewPr>
        <p:scale>
          <a:sx n="79" d="100"/>
          <a:sy n="79" d="100"/>
        </p:scale>
        <p:origin x="16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89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2FBC3-B408-C742-AC83-91BBA2FD5F50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0C72-719B-2244-A4B8-0AF42C57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EE5E1-87AF-0A43-BCF5-C6B3E9AC5EB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8A2E5-1AC4-FC49-9A0A-2094F9B4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List</a:t>
            </a:r>
            <a:r>
              <a:rPr lang="en-US" sz="1200" baseline="0" dirty="0" smtClean="0"/>
              <a:t> of about 20 electives to choose from for Restricted electives with subjects both in and not in Sloan. </a:t>
            </a:r>
          </a:p>
          <a:p>
            <a:r>
              <a:rPr lang="en-US" sz="1200" baseline="0" dirty="0" smtClean="0"/>
              <a:t>Students can also petition to have other courses counted as restricted electives.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8A2E5-1AC4-FC49-9A0A-2094F9B42B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6934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bg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10659"/>
            <a:ext cx="1843067" cy="10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806"/>
            <a:ext cx="10515600" cy="4045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65125"/>
            <a:ext cx="1864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281113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813750"/>
            <a:ext cx="77724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2592" cy="68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1307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488"/>
            <a:ext cx="12192000" cy="63398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616994" y="6320704"/>
            <a:ext cx="1545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solidFill>
                  <a:srgbClr val="9DAAAD"/>
                </a:solidFill>
                <a:latin typeface="Futura Std Medium"/>
              </a:rPr>
              <a:t>CLASS</a:t>
            </a:r>
            <a:r>
              <a:rPr lang="en-US" sz="1100" b="0" baseline="0" dirty="0" smtClean="0">
                <a:solidFill>
                  <a:srgbClr val="9DAAAD"/>
                </a:solidFill>
                <a:latin typeface="Futura Std Medium"/>
              </a:rPr>
              <a:t> OF 2020</a:t>
            </a:r>
            <a:endParaRPr lang="en-US" sz="1100" b="0" dirty="0" smtClean="0">
              <a:solidFill>
                <a:srgbClr val="9DAAAD"/>
              </a:solidFill>
              <a:latin typeface="Futura Std Medium"/>
            </a:endParaRPr>
          </a:p>
          <a:p>
            <a:r>
              <a:rPr lang="en-US" sz="1200" b="1" i="0" dirty="0" err="1" smtClean="0">
                <a:solidFill>
                  <a:srgbClr val="858C9B"/>
                </a:solidFill>
                <a:latin typeface="Futura Std Medium"/>
                <a:ea typeface="Futura Medium" charset="0"/>
                <a:cs typeface="Futura Medium" charset="0"/>
              </a:rPr>
              <a:t>AdMIT</a:t>
            </a:r>
            <a:r>
              <a:rPr lang="en-US" sz="1200" b="1" i="0" dirty="0" smtClean="0">
                <a:solidFill>
                  <a:srgbClr val="858C9B"/>
                </a:solidFill>
                <a:latin typeface="Futura Std Medium"/>
                <a:ea typeface="Futura Medium" charset="0"/>
                <a:cs typeface="Futura Medium" charset="0"/>
              </a:rPr>
              <a:t> WEEKEND</a:t>
            </a:r>
            <a:endParaRPr lang="en-US" sz="1200" b="1" i="0" dirty="0">
              <a:solidFill>
                <a:srgbClr val="858C9B"/>
              </a:solidFill>
              <a:latin typeface="Futura Std Medium"/>
              <a:ea typeface="Futura Medium" charset="0"/>
              <a:cs typeface="Futura Medium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29767" y="246740"/>
            <a:ext cx="7757890" cy="763194"/>
          </a:xfrm>
        </p:spPr>
        <p:txBody>
          <a:bodyPr anchor="b">
            <a:noAutofit/>
          </a:bodyPr>
          <a:lstStyle>
            <a:lvl1pPr marL="0" indent="0">
              <a:buNone/>
              <a:defRPr sz="4400" b="0">
                <a:solidFill>
                  <a:schemeClr val="bg1"/>
                </a:solidFill>
                <a:latin typeface="Futura Std 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664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slid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488"/>
            <a:ext cx="12192000" cy="63398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616994" y="6320704"/>
            <a:ext cx="1545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solidFill>
                  <a:srgbClr val="9DAAAD"/>
                </a:solidFill>
                <a:latin typeface="Futura Std Medium"/>
              </a:rPr>
              <a:t>CLASS</a:t>
            </a:r>
            <a:r>
              <a:rPr lang="en-US" sz="1100" b="0" baseline="0" dirty="0" smtClean="0">
                <a:solidFill>
                  <a:srgbClr val="9DAAAD"/>
                </a:solidFill>
                <a:latin typeface="Futura Std Medium"/>
              </a:rPr>
              <a:t> OF 2020</a:t>
            </a:r>
            <a:endParaRPr lang="en-US" sz="1100" b="0" dirty="0" smtClean="0">
              <a:solidFill>
                <a:srgbClr val="9DAAAD"/>
              </a:solidFill>
              <a:latin typeface="Futura Std Medium"/>
            </a:endParaRPr>
          </a:p>
          <a:p>
            <a:r>
              <a:rPr lang="en-US" sz="1200" b="1" i="0" dirty="0" err="1" smtClean="0">
                <a:solidFill>
                  <a:srgbClr val="858C9B"/>
                </a:solidFill>
                <a:latin typeface="Futura Std Medium"/>
                <a:ea typeface="Futura Medium" charset="0"/>
                <a:cs typeface="Futura Medium" charset="0"/>
              </a:rPr>
              <a:t>AdMIT</a:t>
            </a:r>
            <a:r>
              <a:rPr lang="en-US" sz="1200" b="1" i="0" dirty="0" smtClean="0">
                <a:solidFill>
                  <a:srgbClr val="858C9B"/>
                </a:solidFill>
                <a:latin typeface="Futura Std Medium"/>
                <a:ea typeface="Futura Medium" charset="0"/>
                <a:cs typeface="Futura Medium" charset="0"/>
              </a:rPr>
              <a:t> WEEKEND</a:t>
            </a:r>
            <a:endParaRPr lang="en-US" sz="1200" b="1" i="0" dirty="0">
              <a:solidFill>
                <a:srgbClr val="858C9B"/>
              </a:solidFill>
              <a:latin typeface="Futura Std Medium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806"/>
            <a:ext cx="10515600" cy="4045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65124"/>
            <a:ext cx="179165" cy="1325563"/>
          </a:xfrm>
          <a:prstGeom prst="rect">
            <a:avLst/>
          </a:prstGeom>
          <a:solidFill>
            <a:srgbClr val="EC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806"/>
            <a:ext cx="10515600" cy="4045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5124"/>
            <a:ext cx="179165" cy="1325563"/>
          </a:xfrm>
          <a:prstGeom prst="rect">
            <a:avLst/>
          </a:prstGeom>
          <a:solidFill>
            <a:srgbClr val="126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806"/>
            <a:ext cx="10515600" cy="4045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5124"/>
            <a:ext cx="179165" cy="1325563"/>
          </a:xfrm>
          <a:prstGeom prst="rect">
            <a:avLst/>
          </a:prstGeom>
          <a:solidFill>
            <a:srgbClr val="32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081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65125"/>
            <a:ext cx="186407" cy="1325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9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081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65124"/>
            <a:ext cx="182175" cy="1325563"/>
          </a:xfrm>
          <a:prstGeom prst="rect">
            <a:avLst/>
          </a:prstGeom>
          <a:solidFill>
            <a:srgbClr val="EC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081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65124"/>
            <a:ext cx="182175" cy="1325563"/>
          </a:xfrm>
          <a:prstGeom prst="rect">
            <a:avLst/>
          </a:prstGeom>
          <a:solidFill>
            <a:srgbClr val="126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081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65124"/>
            <a:ext cx="182175" cy="1325563"/>
          </a:xfrm>
          <a:prstGeom prst="rect">
            <a:avLst/>
          </a:prstGeom>
          <a:solidFill>
            <a:srgbClr val="A4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ter SLide w/ Descrip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48688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3892"/>
            <a:ext cx="10515600" cy="105690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13" y="867104"/>
            <a:ext cx="10016371" cy="313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535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7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ter Slide w/ Descri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4878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12" y="867104"/>
            <a:ext cx="10016371" cy="31346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3892"/>
            <a:ext cx="10515600" cy="105690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535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8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0"/>
            <a:ext cx="12192000" cy="690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bg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10659"/>
            <a:ext cx="1843067" cy="10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Red Conv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667"/>
            <a:ext cx="12221155" cy="6852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5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orange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7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" y="1108329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0" dirty="0" smtClean="0">
                <a:solidFill>
                  <a:srgbClr val="FF8800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ORIENTATION</a:t>
            </a:r>
            <a:endParaRPr lang="en-US" sz="8000" b="1" i="0" dirty="0">
              <a:solidFill>
                <a:srgbClr val="FF8800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4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blue Pre-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6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" y="1108329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 smtClean="0">
                <a:solidFill>
                  <a:srgbClr val="1383BD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PRE-ORIENTATION</a:t>
            </a:r>
            <a:endParaRPr lang="en-US" sz="7200" b="1" i="0" dirty="0">
              <a:solidFill>
                <a:srgbClr val="1383BD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4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gray Re-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" y="1108329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 smtClean="0">
                <a:solidFill>
                  <a:srgbClr val="505B6D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RE-ORIENTATION</a:t>
            </a:r>
            <a:endParaRPr lang="en-US" sz="7200" b="1" i="0" dirty="0">
              <a:solidFill>
                <a:srgbClr val="505B6D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4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Red Matric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2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" y="1108329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 smtClean="0">
                <a:solidFill>
                  <a:srgbClr val="C62746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MATRICULATION</a:t>
            </a:r>
            <a:endParaRPr lang="en-US" sz="7200" b="1" i="0" dirty="0">
              <a:solidFill>
                <a:srgbClr val="C62746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32" y="1650671"/>
            <a:ext cx="11108336" cy="3476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Red D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4911" y="596745"/>
            <a:ext cx="7242175" cy="563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 Conv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6868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700" y="1392238"/>
            <a:ext cx="10452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3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6868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32" y="1650671"/>
            <a:ext cx="11108336" cy="3476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2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Blue D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6868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3843" y="570956"/>
            <a:ext cx="7242048" cy="563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7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Preorientati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6795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bg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27557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4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198" y="234499"/>
            <a:ext cx="10625403" cy="161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w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4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198" y="234499"/>
            <a:ext cx="10625403" cy="161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6168242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67575" y="2276475"/>
            <a:ext cx="4086225" cy="3787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42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146" y="234500"/>
            <a:ext cx="10625403" cy="161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w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42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146" y="234500"/>
            <a:ext cx="10625403" cy="161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6168242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67575" y="2276475"/>
            <a:ext cx="4086225" cy="3787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42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951" y="227588"/>
            <a:ext cx="10592811" cy="1613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CE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217523"/>
            <a:ext cx="12192000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DBD9DA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2018</a:t>
            </a:r>
            <a:endParaRPr lang="en-US" sz="15500" b="1" i="0" dirty="0">
              <a:solidFill>
                <a:srgbClr val="DBD9DA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8"/>
            <a:ext cx="12192000" cy="2042556"/>
          </a:xfrm>
          <a:prstGeom prst="rect">
            <a:avLst/>
          </a:prstGeom>
          <a:solidFill>
            <a:srgbClr val="CE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210895"/>
            <a:ext cx="12192000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DBD9DA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DBD9DA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EC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329" y="-210895"/>
            <a:ext cx="12192000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FF8800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FF8800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A4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00544"/>
            <a:ext cx="12192000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C62746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C62746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3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126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6812" y="-217523"/>
            <a:ext cx="12005187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317FB2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317FB2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7C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bg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27557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9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32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6812" y="-217523"/>
            <a:ext cx="12005187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45515E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2018</a:t>
            </a:r>
            <a:endParaRPr lang="en-US" sz="15500" b="1" i="0" dirty="0">
              <a:solidFill>
                <a:srgbClr val="45515E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32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6812" y="-217523"/>
            <a:ext cx="12005187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45515E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45515E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0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MBA Convoc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1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MBA Convoc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455035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84629DD-1011-2744-8095-CE2E120E1E9D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0" y="-7938"/>
            <a:ext cx="12207875" cy="1325563"/>
            <a:chOff x="0" y="-5"/>
            <a:chExt cx="7690" cy="83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-5"/>
              <a:ext cx="7690" cy="835"/>
            </a:xfrm>
            <a:custGeom>
              <a:avLst/>
              <a:gdLst>
                <a:gd name="T0" fmla="*/ 0 w 12821"/>
                <a:gd name="T1" fmla="*/ 1391 h 1391"/>
                <a:gd name="T2" fmla="*/ 0 w 12821"/>
                <a:gd name="T3" fmla="*/ 1391 h 1391"/>
                <a:gd name="T4" fmla="*/ 12821 w 12821"/>
                <a:gd name="T5" fmla="*/ 1391 h 1391"/>
                <a:gd name="T6" fmla="*/ 12821 w 12821"/>
                <a:gd name="T7" fmla="*/ 0 h 1391"/>
                <a:gd name="T8" fmla="*/ 0 w 12821"/>
                <a:gd name="T9" fmla="*/ 0 h 1391"/>
                <a:gd name="T10" fmla="*/ 0 w 12821"/>
                <a:gd name="T11" fmla="*/ 1391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21" h="1391">
                  <a:moveTo>
                    <a:pt x="0" y="1391"/>
                  </a:moveTo>
                  <a:lnTo>
                    <a:pt x="0" y="1391"/>
                  </a:lnTo>
                  <a:lnTo>
                    <a:pt x="12821" y="1391"/>
                  </a:lnTo>
                  <a:lnTo>
                    <a:pt x="12821" y="0"/>
                  </a:lnTo>
                  <a:lnTo>
                    <a:pt x="0" y="0"/>
                  </a:lnTo>
                  <a:lnTo>
                    <a:pt x="0" y="1391"/>
                  </a:lnTo>
                  <a:close/>
                </a:path>
              </a:pathLst>
            </a:custGeom>
            <a:solidFill>
              <a:srgbClr val="333E4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12"/>
            <a:ext cx="10515600" cy="1224662"/>
          </a:xfrm>
        </p:spPr>
        <p:txBody>
          <a:bodyPr>
            <a:noAutofit/>
          </a:bodyPr>
          <a:lstStyle>
            <a:lvl1pPr>
              <a:defRPr sz="5400" b="1" i="0" baseline="0">
                <a:solidFill>
                  <a:schemeClr val="bg1"/>
                </a:solidFill>
                <a:latin typeface="+mj-lt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4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MBA Ori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50982"/>
            <a:ext cx="12192000" cy="1369035"/>
          </a:xfrm>
          <a:prstGeom prst="rect">
            <a:avLst/>
          </a:prstGeom>
          <a:solidFill>
            <a:srgbClr val="EC7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0" dirty="0" smtClean="0">
                <a:solidFill>
                  <a:srgbClr val="FF8800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ORIENTATION</a:t>
            </a:r>
            <a:endParaRPr lang="en-US" sz="7500" b="1" i="0" dirty="0">
              <a:solidFill>
                <a:srgbClr val="FF8800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MBA Pre-Ori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50982"/>
            <a:ext cx="12192000" cy="1369035"/>
          </a:xfrm>
          <a:prstGeom prst="rect">
            <a:avLst/>
          </a:prstGeom>
          <a:solidFill>
            <a:srgbClr val="126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0" dirty="0" smtClean="0">
                <a:solidFill>
                  <a:srgbClr val="167DB6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PRE-ORIENTATION</a:t>
            </a:r>
            <a:endParaRPr lang="en-US" sz="7500" b="1" i="0" dirty="0">
              <a:solidFill>
                <a:srgbClr val="167DB6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2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MBA Re-Ori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50982"/>
            <a:ext cx="12192000" cy="1369035"/>
          </a:xfrm>
          <a:prstGeom prst="rect">
            <a:avLst/>
          </a:prstGeom>
          <a:solidFill>
            <a:srgbClr val="323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0" dirty="0" smtClean="0">
                <a:solidFill>
                  <a:srgbClr val="4B5867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RE-ORIENTATION</a:t>
            </a:r>
            <a:endParaRPr lang="en-US" sz="7500" b="1" i="0" dirty="0">
              <a:solidFill>
                <a:srgbClr val="4B5867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MBA Re-Ori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50982"/>
            <a:ext cx="12192000" cy="1369035"/>
          </a:xfrm>
          <a:prstGeom prst="rect">
            <a:avLst/>
          </a:prstGeom>
          <a:solidFill>
            <a:srgbClr val="A42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0" dirty="0" smtClean="0">
                <a:solidFill>
                  <a:srgbClr val="C83140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MATRICULATION</a:t>
            </a:r>
            <a:endParaRPr lang="en-US" sz="7500" b="1" i="0" dirty="0">
              <a:solidFill>
                <a:srgbClr val="C83140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7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281113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813750"/>
            <a:ext cx="77724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2592" cy="68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7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281113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813750"/>
            <a:ext cx="77724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2592" cy="68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A42930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000000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27557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6934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bg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10659"/>
            <a:ext cx="1843067" cy="10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0"/>
            <a:ext cx="12192000" cy="690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bg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10659"/>
            <a:ext cx="1843067" cy="10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9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Preorientati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6795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bg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27557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2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7C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bg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27557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4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A42930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000000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27557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A42930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000000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27557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9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6941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accent5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363" y="508078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192000" cy="6899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accent5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363" y="508078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192000" cy="6899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468" y="2912080"/>
            <a:ext cx="10699753" cy="1866036"/>
          </a:xfrm>
        </p:spPr>
        <p:txBody>
          <a:bodyPr anchor="b">
            <a:noAutofit/>
          </a:bodyPr>
          <a:lstStyle>
            <a:lvl1pPr algn="ctr">
              <a:defRPr sz="6500" b="1" i="0" cap="all" baseline="0">
                <a:solidFill>
                  <a:schemeClr val="accent5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288" y="50677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4621" y="541941"/>
            <a:ext cx="4927600" cy="107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363" y="508078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806"/>
            <a:ext cx="10515600" cy="4045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65125"/>
            <a:ext cx="1864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7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A42930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000000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77" y="527557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4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806"/>
            <a:ext cx="10515600" cy="4045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65124"/>
            <a:ext cx="179165" cy="1325563"/>
          </a:xfrm>
          <a:prstGeom prst="rect">
            <a:avLst/>
          </a:prstGeom>
          <a:solidFill>
            <a:srgbClr val="EC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806"/>
            <a:ext cx="10515600" cy="4045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5124"/>
            <a:ext cx="179165" cy="1325563"/>
          </a:xfrm>
          <a:prstGeom prst="rect">
            <a:avLst/>
          </a:prstGeom>
          <a:solidFill>
            <a:srgbClr val="126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806"/>
            <a:ext cx="10515600" cy="4045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5124"/>
            <a:ext cx="179165" cy="1325563"/>
          </a:xfrm>
          <a:prstGeom prst="rect">
            <a:avLst/>
          </a:prstGeom>
          <a:solidFill>
            <a:srgbClr val="32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2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081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65125"/>
            <a:ext cx="186407" cy="1325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081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65124"/>
            <a:ext cx="182175" cy="1325563"/>
          </a:xfrm>
          <a:prstGeom prst="rect">
            <a:avLst/>
          </a:prstGeom>
          <a:solidFill>
            <a:srgbClr val="EC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081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65124"/>
            <a:ext cx="182175" cy="1325563"/>
          </a:xfrm>
          <a:prstGeom prst="rect">
            <a:avLst/>
          </a:prstGeom>
          <a:solidFill>
            <a:srgbClr val="126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0081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65124"/>
            <a:ext cx="182175" cy="1325563"/>
          </a:xfrm>
          <a:prstGeom prst="rect">
            <a:avLst/>
          </a:prstGeom>
          <a:solidFill>
            <a:srgbClr val="A4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ter SLide w/ Descrip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48688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3892"/>
            <a:ext cx="10515600" cy="105690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13" y="867104"/>
            <a:ext cx="10016371" cy="313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535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ter Slide w/ Descri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4878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12" y="867104"/>
            <a:ext cx="10016371" cy="31346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3892"/>
            <a:ext cx="10515600" cy="105690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535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0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hapter Slide w/ Descri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48789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3892"/>
            <a:ext cx="10515600" cy="105690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535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+mj-lt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6941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25485" r="21916" b="32489"/>
          <a:stretch/>
        </p:blipFill>
        <p:spPr>
          <a:xfrm>
            <a:off x="797363" y="498359"/>
            <a:ext cx="1840915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4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Red Conv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1108329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 smtClean="0">
                <a:solidFill>
                  <a:srgbClr val="C62746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</a:t>
            </a:r>
            <a:r>
              <a:rPr lang="en-US" sz="7200" b="1" i="0" baseline="0" dirty="0" smtClean="0">
                <a:solidFill>
                  <a:srgbClr val="C62746"/>
                </a:solidFill>
                <a:latin typeface="Futura LT Pro Book" charset="0"/>
                <a:ea typeface="Futura LT Pro Book" charset="0"/>
                <a:cs typeface="Futura LT Pro Book" charset="0"/>
              </a:rPr>
              <a:t> CONVOCATION</a:t>
            </a:r>
            <a:endParaRPr lang="en-US" sz="7200" b="1" i="0" dirty="0">
              <a:solidFill>
                <a:srgbClr val="C62746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5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orange 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1108329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 smtClean="0">
                <a:solidFill>
                  <a:srgbClr val="FF8800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ORIENTATION</a:t>
            </a:r>
            <a:endParaRPr lang="en-US" sz="7200" b="1" i="0" dirty="0">
              <a:solidFill>
                <a:srgbClr val="FF8800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6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blue Pre-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6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1108329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 smtClean="0">
                <a:solidFill>
                  <a:srgbClr val="1383BD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</a:t>
            </a:r>
            <a:r>
              <a:rPr lang="en-US" sz="7200" b="1" i="0" baseline="0" dirty="0" smtClean="0">
                <a:solidFill>
                  <a:srgbClr val="1383BD"/>
                </a:solidFill>
                <a:latin typeface="Futura LT Pro Book" charset="0"/>
                <a:ea typeface="Futura LT Pro Book" charset="0"/>
                <a:cs typeface="Futura LT Pro Book" charset="0"/>
              </a:rPr>
              <a:t> PRE-ORIENTATION</a:t>
            </a:r>
            <a:endParaRPr lang="en-US" sz="7200" b="1" i="0" dirty="0">
              <a:solidFill>
                <a:srgbClr val="1383BD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gray Re-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+mj-lt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3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Red Matric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" y="1108329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 smtClean="0">
                <a:solidFill>
                  <a:srgbClr val="C62746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</a:t>
            </a:r>
            <a:r>
              <a:rPr lang="en-US" sz="7200" b="1" i="0" baseline="0" dirty="0" smtClean="0">
                <a:solidFill>
                  <a:srgbClr val="C62746"/>
                </a:solidFill>
                <a:latin typeface="Futura LT Pro Book" charset="0"/>
                <a:ea typeface="Futura LT Pro Book" charset="0"/>
                <a:cs typeface="Futura LT Pro Book" charset="0"/>
              </a:rPr>
              <a:t> MATRICULATION</a:t>
            </a:r>
            <a:endParaRPr lang="en-US" sz="7200" b="1" i="0" dirty="0">
              <a:solidFill>
                <a:srgbClr val="C62746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32" y="1650671"/>
            <a:ext cx="11108336" cy="3476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9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Red D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4911" y="596745"/>
            <a:ext cx="7242175" cy="563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1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 Conv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6868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700" y="1392238"/>
            <a:ext cx="10452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6868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32" y="1650671"/>
            <a:ext cx="11108336" cy="3476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Blue D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00" t="36" r="100" b="36"/>
          <a:stretch/>
        </p:blipFill>
        <p:spPr>
          <a:xfrm>
            <a:off x="-1133" y="-10053"/>
            <a:ext cx="12192001" cy="6868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3843" y="570956"/>
            <a:ext cx="7242048" cy="563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6093"/>
            <a:ext cx="10515600" cy="1325563"/>
          </a:xfrm>
        </p:spPr>
        <p:txBody>
          <a:bodyPr anchor="ctr" anchorCtr="1"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192000" cy="6899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79"/>
            <a:ext cx="9144000" cy="2025539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accent5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363" y="508078"/>
            <a:ext cx="1851908" cy="10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4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142" y="220851"/>
            <a:ext cx="10625403" cy="161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w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4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142" y="220851"/>
            <a:ext cx="10625403" cy="161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6168242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67575" y="2276475"/>
            <a:ext cx="4086225" cy="3787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69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1"/>
            <a:ext cx="10515600" cy="1325563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n-lt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1991"/>
            <a:ext cx="10515600" cy="399192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1"/>
            <a:ext cx="10515600" cy="1325563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1991"/>
            <a:ext cx="10515600" cy="39919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w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6168242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67575" y="2276475"/>
            <a:ext cx="4086225" cy="3787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42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142" y="220851"/>
            <a:ext cx="10625403" cy="161799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5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42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466" y="214761"/>
            <a:ext cx="10592811" cy="1613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CE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7296" y="-285763"/>
            <a:ext cx="12192000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DBD9DA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2018</a:t>
            </a:r>
            <a:endParaRPr lang="en-US" sz="15500" b="1" i="0" dirty="0">
              <a:solidFill>
                <a:srgbClr val="DBD9DA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CE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-285763"/>
            <a:ext cx="12192000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DBD9DA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DBD9DA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8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EC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265701"/>
            <a:ext cx="12192000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FF8800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FF8800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A4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85764"/>
            <a:ext cx="12192000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C62746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C62746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1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192000" cy="6899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468" y="2912080"/>
            <a:ext cx="10699753" cy="1866036"/>
          </a:xfrm>
        </p:spPr>
        <p:txBody>
          <a:bodyPr anchor="b">
            <a:noAutofit/>
          </a:bodyPr>
          <a:lstStyle>
            <a:lvl1pPr algn="ctr">
              <a:defRPr sz="6500" b="1" i="0" cap="all" baseline="0">
                <a:solidFill>
                  <a:schemeClr val="accent5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288" y="5067794"/>
            <a:ext cx="9144000" cy="87580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Futura LT Pro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468" y="558958"/>
            <a:ext cx="18415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94621" y="541941"/>
            <a:ext cx="4927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126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4924" y="-272115"/>
            <a:ext cx="12005187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317FB2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317FB2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5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32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45868" y="-282432"/>
            <a:ext cx="12005187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45515E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2018</a:t>
            </a:r>
            <a:endParaRPr lang="en-US" sz="15500" b="1" i="0" dirty="0">
              <a:solidFill>
                <a:srgbClr val="45515E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42556"/>
          </a:xfrm>
          <a:prstGeom prst="rect">
            <a:avLst/>
          </a:prstGeom>
          <a:solidFill>
            <a:srgbClr val="323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4924" y="-284098"/>
            <a:ext cx="12005187" cy="2477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0" b="1" i="0" dirty="0" smtClean="0">
                <a:solidFill>
                  <a:srgbClr val="45515E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2019</a:t>
            </a:r>
            <a:endParaRPr lang="en-US" sz="15500" b="1" i="0" dirty="0">
              <a:solidFill>
                <a:srgbClr val="45515E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bg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057"/>
            <a:ext cx="10515600" cy="37868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MBA Convoc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MBA Convoc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2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MBA Ori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50982"/>
            <a:ext cx="12192000" cy="1369035"/>
          </a:xfrm>
          <a:prstGeom prst="rect">
            <a:avLst/>
          </a:prstGeom>
          <a:solidFill>
            <a:srgbClr val="EC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0" dirty="0" smtClean="0">
                <a:solidFill>
                  <a:srgbClr val="FF8800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ORIENTATION</a:t>
            </a:r>
            <a:endParaRPr lang="en-US" sz="7500" b="1" i="0" dirty="0">
              <a:solidFill>
                <a:srgbClr val="FF8800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1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MBA Pre-Ori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50982"/>
            <a:ext cx="12192000" cy="1369035"/>
          </a:xfrm>
          <a:prstGeom prst="rect">
            <a:avLst/>
          </a:prstGeom>
          <a:solidFill>
            <a:srgbClr val="126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0" dirty="0" smtClean="0">
                <a:solidFill>
                  <a:srgbClr val="167DB6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PRE-ORIENTATION</a:t>
            </a:r>
            <a:endParaRPr lang="en-US" sz="7500" b="1" i="0" dirty="0">
              <a:solidFill>
                <a:srgbClr val="167DB6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8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MBA Re-Ori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50982"/>
            <a:ext cx="12192000" cy="1369035"/>
          </a:xfrm>
          <a:prstGeom prst="rect">
            <a:avLst/>
          </a:prstGeom>
          <a:solidFill>
            <a:srgbClr val="323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0" dirty="0" smtClean="0">
                <a:solidFill>
                  <a:srgbClr val="4B5867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RE-ORIENTATION</a:t>
            </a:r>
            <a:endParaRPr lang="en-US" sz="7500" b="1" i="0" dirty="0">
              <a:solidFill>
                <a:srgbClr val="4B5867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6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MBA Re-Ori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54"/>
            <a:ext cx="10515600" cy="1224662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078"/>
            <a:ext cx="10515600" cy="3213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29DD-1011-2744-8095-CE2E120E1E9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50982"/>
            <a:ext cx="12192000" cy="1369035"/>
          </a:xfrm>
          <a:prstGeom prst="rect">
            <a:avLst/>
          </a:prstGeom>
          <a:solidFill>
            <a:srgbClr val="A4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0" dirty="0" smtClean="0">
                <a:solidFill>
                  <a:srgbClr val="C83140"/>
                </a:solidFill>
                <a:latin typeface="Futura LT Pro Book" charset="0"/>
                <a:ea typeface="Futura LT Pro Book" charset="0"/>
                <a:cs typeface="Futura LT Pro Book" charset="0"/>
              </a:rPr>
              <a:t>MBA MATRICULATION</a:t>
            </a:r>
            <a:endParaRPr lang="en-US" sz="7500" b="1" i="0" dirty="0">
              <a:solidFill>
                <a:srgbClr val="C83140"/>
              </a:solidFill>
              <a:latin typeface="Futura LT Pro Book" charset="0"/>
              <a:ea typeface="Futura LT Pro Book" charset="0"/>
              <a:cs typeface="Futura LT P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281113"/>
          </a:xfrm>
        </p:spPr>
        <p:txBody>
          <a:bodyPr/>
          <a:lstStyle>
            <a:lvl1pPr>
              <a:defRPr b="1" i="0" baseline="0">
                <a:solidFill>
                  <a:schemeClr val="accent2"/>
                </a:solidFill>
                <a:latin typeface="Futura LT Pro Book" charset="0"/>
                <a:ea typeface="Futura LT Pro Book" charset="0"/>
                <a:cs typeface="Futura LT Pro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813750"/>
            <a:ext cx="77724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2592" cy="68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3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0016"/>
            <a:ext cx="10515600" cy="364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84629DD-1011-2744-8095-CE2E120E1E9D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7" r:id="rId2"/>
    <p:sldLayoutId id="2147483753" r:id="rId3"/>
    <p:sldLayoutId id="2147483759" r:id="rId4"/>
    <p:sldLayoutId id="2147483760" r:id="rId5"/>
    <p:sldLayoutId id="2147483761" r:id="rId6"/>
    <p:sldLayoutId id="2147483692" r:id="rId7"/>
    <p:sldLayoutId id="2147483716" r:id="rId8"/>
    <p:sldLayoutId id="2147483727" r:id="rId9"/>
    <p:sldLayoutId id="2147483693" r:id="rId10"/>
    <p:sldLayoutId id="2147483729" r:id="rId11"/>
    <p:sldLayoutId id="2147483731" r:id="rId12"/>
    <p:sldLayoutId id="2147483730" r:id="rId13"/>
    <p:sldLayoutId id="2147483708" r:id="rId14"/>
    <p:sldLayoutId id="2147483733" r:id="rId15"/>
    <p:sldLayoutId id="2147483732" r:id="rId16"/>
    <p:sldLayoutId id="2147483734" r:id="rId17"/>
    <p:sldLayoutId id="2147483705" r:id="rId18"/>
    <p:sldLayoutId id="2147483718" r:id="rId19"/>
    <p:sldLayoutId id="2147483722" r:id="rId20"/>
    <p:sldLayoutId id="2147483754" r:id="rId21"/>
    <p:sldLayoutId id="2147483755" r:id="rId22"/>
    <p:sldLayoutId id="2147483756" r:id="rId23"/>
    <p:sldLayoutId id="2147483762" r:id="rId24"/>
    <p:sldLayoutId id="2147483714" r:id="rId25"/>
    <p:sldLayoutId id="2147483725" r:id="rId26"/>
    <p:sldLayoutId id="2147483715" r:id="rId27"/>
    <p:sldLayoutId id="2147483728" r:id="rId28"/>
    <p:sldLayoutId id="2147483726" r:id="rId29"/>
    <p:sldLayoutId id="2147483720" r:id="rId30"/>
    <p:sldLayoutId id="2147483712" r:id="rId31"/>
    <p:sldLayoutId id="2147483709" r:id="rId32"/>
    <p:sldLayoutId id="2147483713" r:id="rId33"/>
    <p:sldLayoutId id="2147483711" r:id="rId34"/>
    <p:sldLayoutId id="2147483744" r:id="rId35"/>
    <p:sldLayoutId id="2147483745" r:id="rId36"/>
    <p:sldLayoutId id="2147483751" r:id="rId37"/>
    <p:sldLayoutId id="2147483757" r:id="rId38"/>
    <p:sldLayoutId id="2147483752" r:id="rId39"/>
    <p:sldLayoutId id="2147483763" r:id="rId40"/>
    <p:sldLayoutId id="2147483765" r:id="rId41"/>
    <p:sldLayoutId id="2147483710" r:id="rId42"/>
    <p:sldLayoutId id="2147483721" r:id="rId43"/>
    <p:sldLayoutId id="2147483738" r:id="rId44"/>
    <p:sldLayoutId id="2147483736" r:id="rId45"/>
    <p:sldLayoutId id="2147483743" r:id="rId46"/>
    <p:sldLayoutId id="2147483764" r:id="rId47"/>
    <p:sldLayoutId id="2147483695" r:id="rId48"/>
    <p:sldLayoutId id="2147483719" r:id="rId4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+mj-lt"/>
          <a:ea typeface="Futura LT Pro Book" charset="0"/>
          <a:cs typeface="Futura LT Pro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0016"/>
            <a:ext cx="10515600" cy="364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629DD-1011-2744-8095-CE2E120E1E9D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10718800" y="6226175"/>
            <a:ext cx="63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3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3" r:id="rId37"/>
    <p:sldLayoutId id="2147483804" r:id="rId38"/>
    <p:sldLayoutId id="2147483805" r:id="rId39"/>
    <p:sldLayoutId id="2147483806" r:id="rId40"/>
    <p:sldLayoutId id="2147483807" r:id="rId41"/>
    <p:sldLayoutId id="2147483808" r:id="rId42"/>
    <p:sldLayoutId id="2147483809" r:id="rId43"/>
    <p:sldLayoutId id="2147483810" r:id="rId44"/>
    <p:sldLayoutId id="2147483811" r:id="rId45"/>
    <p:sldLayoutId id="2147483812" r:id="rId46"/>
    <p:sldLayoutId id="2147483813" r:id="rId47"/>
    <p:sldLayoutId id="2147483814" r:id="rId48"/>
    <p:sldLayoutId id="2147483815" r:id="rId49"/>
    <p:sldLayoutId id="2147483816" r:id="rId50"/>
    <p:sldLayoutId id="2147483817" r:id="rId51"/>
    <p:sldLayoutId id="2147483819" r:id="rId52"/>
    <p:sldLayoutId id="2147483820" r:id="rId5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Futura LT Pro Book" charset="0"/>
          <a:ea typeface="Futura LT Pro Book" charset="0"/>
          <a:cs typeface="Futura LT Pro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1"/>
          </a:solidFill>
          <a:latin typeface="Futura Std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Futura Std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Futura Std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futura std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futura std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Portfolio of programs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381994"/>
            <a:ext cx="9144000" cy="126645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Jake Cohen</a:t>
            </a:r>
          </a:p>
          <a:p>
            <a:r>
              <a:rPr lang="en-US" dirty="0" smtClean="0"/>
              <a:t>Senior Associate Dean, Degree Programs</a:t>
            </a:r>
          </a:p>
          <a:p>
            <a:r>
              <a:rPr lang="en-US" dirty="0" smtClean="0"/>
              <a:t>Senior Lecturer, Accounting and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focus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77385" y="1967700"/>
            <a:ext cx="10072906" cy="908596"/>
            <a:chOff x="1483078" y="2090938"/>
            <a:chExt cx="9834274" cy="941181"/>
          </a:xfrm>
        </p:grpSpPr>
        <p:sp>
          <p:nvSpPr>
            <p:cNvPr id="7" name="Rectangle 6"/>
            <p:cNvSpPr/>
            <p:nvPr/>
          </p:nvSpPr>
          <p:spPr>
            <a:xfrm>
              <a:off x="1483078" y="2090938"/>
              <a:ext cx="762000" cy="941181"/>
            </a:xfrm>
            <a:prstGeom prst="rect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97478" y="2097661"/>
              <a:ext cx="8919874" cy="92773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lIns="2286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Build and strengthen each program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and activity to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reach its highest potential.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7385" y="4105091"/>
            <a:ext cx="10072906" cy="908596"/>
            <a:chOff x="1483078" y="4401732"/>
            <a:chExt cx="9834274" cy="941181"/>
          </a:xfrm>
        </p:grpSpPr>
        <p:sp>
          <p:nvSpPr>
            <p:cNvPr id="10" name="Rectangle 9"/>
            <p:cNvSpPr/>
            <p:nvPr/>
          </p:nvSpPr>
          <p:spPr>
            <a:xfrm>
              <a:off x="1483078" y="4401732"/>
              <a:ext cx="762000" cy="941181"/>
            </a:xfrm>
            <a:prstGeom prst="rect">
              <a:avLst/>
            </a:prstGeom>
            <a:solidFill>
              <a:srgbClr val="3484CC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97478" y="4408455"/>
              <a:ext cx="8919874" cy="92773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lIns="2286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Collaborate across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MIT to capitalize on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and contribute to the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Institute’s distinctive intellectual excellence and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global impact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7385" y="5183513"/>
            <a:ext cx="10072906" cy="908596"/>
            <a:chOff x="1483078" y="5596884"/>
            <a:chExt cx="9834274" cy="941181"/>
          </a:xfrm>
        </p:grpSpPr>
        <p:sp>
          <p:nvSpPr>
            <p:cNvPr id="13" name="Rectangle 12"/>
            <p:cNvSpPr/>
            <p:nvPr/>
          </p:nvSpPr>
          <p:spPr>
            <a:xfrm>
              <a:off x="1483078" y="5596884"/>
              <a:ext cx="762000" cy="941181"/>
            </a:xfrm>
            <a:prstGeom prst="rect">
              <a:avLst/>
            </a:prstGeom>
            <a:solidFill>
              <a:srgbClr val="2C70AE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97478" y="5603607"/>
              <a:ext cx="8919874" cy="92773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lIns="2286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Communicate our unique value proposition to stakeholders.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77385" y="3026668"/>
            <a:ext cx="10072906" cy="908596"/>
            <a:chOff x="1483078" y="3246335"/>
            <a:chExt cx="9834274" cy="941181"/>
          </a:xfrm>
        </p:grpSpPr>
        <p:sp>
          <p:nvSpPr>
            <p:cNvPr id="19" name="Rectangle 18"/>
            <p:cNvSpPr/>
            <p:nvPr/>
          </p:nvSpPr>
          <p:spPr>
            <a:xfrm>
              <a:off x="1483078" y="3246335"/>
              <a:ext cx="762000" cy="941181"/>
            </a:xfrm>
            <a:prstGeom prst="rect">
              <a:avLst/>
            </a:prstGeom>
            <a:solidFill>
              <a:srgbClr val="428BCE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97478" y="3253058"/>
              <a:ext cx="8919874" cy="92773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lIns="2286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Identify and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capture the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synergy value from our portfolio-of-programs strategy.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5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OF PROGRAMS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06538" y="4697497"/>
            <a:ext cx="7105667" cy="4291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06540" y="2675708"/>
            <a:ext cx="7105666" cy="202117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7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71536" y="2675708"/>
            <a:ext cx="2370337" cy="2450952"/>
            <a:chOff x="7242109" y="2313495"/>
            <a:chExt cx="1926725" cy="337346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7242109" y="2313495"/>
              <a:ext cx="0" cy="33734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168834" y="2313495"/>
              <a:ext cx="0" cy="33734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/>
          <p:cNvSpPr/>
          <p:nvPr/>
        </p:nvSpPr>
        <p:spPr>
          <a:xfrm>
            <a:off x="8107329" y="1942582"/>
            <a:ext cx="2437912" cy="3262924"/>
          </a:xfrm>
          <a:prstGeom prst="roundRect">
            <a:avLst>
              <a:gd name="adj" fmla="val 5563"/>
            </a:avLst>
          </a:prstGeom>
          <a:solidFill>
            <a:srgbClr val="F6C21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Snip Single Corner Rectangle 27"/>
          <p:cNvSpPr/>
          <p:nvPr/>
        </p:nvSpPr>
        <p:spPr>
          <a:xfrm>
            <a:off x="3578739" y="5476968"/>
            <a:ext cx="6754140" cy="640080"/>
          </a:xfrm>
          <a:prstGeom prst="snip1Rect">
            <a:avLst/>
          </a:prstGeom>
          <a:solidFill>
            <a:srgbClr val="DDDDDD">
              <a:alpha val="7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B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6540" y="4769232"/>
            <a:ext cx="2364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MAJOR &amp; MINOR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71535" y="4769230"/>
            <a:ext cx="237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MAJOR &amp; MINOR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41872" y="4758190"/>
            <a:ext cx="237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MAJOR &amp; MINOR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97622" y="2429439"/>
            <a:ext cx="23739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Entrepreneurship, Innovation &amp; Technology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71535" y="4192341"/>
            <a:ext cx="2370336" cy="3657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MASTER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11567" y="5451998"/>
            <a:ext cx="3829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Sloan Certificates: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Open to all MIT students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323B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6711" y="1942409"/>
            <a:ext cx="19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Areas of Excellence</a:t>
            </a:r>
          </a:p>
        </p:txBody>
      </p:sp>
      <p:sp>
        <p:nvSpPr>
          <p:cNvPr id="38" name="Isosceles Triangle 37"/>
          <p:cNvSpPr/>
          <p:nvPr/>
        </p:nvSpPr>
        <p:spPr>
          <a:xfrm rot="5400000">
            <a:off x="3121087" y="2086443"/>
            <a:ext cx="304257" cy="23515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8739" y="2022690"/>
            <a:ext cx="2011680" cy="36265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MANAGEMENT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573491" y="5829612"/>
            <a:ext cx="1507093" cy="248194"/>
          </a:xfrm>
          <a:prstGeom prst="roundRect">
            <a:avLst/>
          </a:prstGeom>
          <a:solidFill>
            <a:srgbClr val="F6C21B">
              <a:alpha val="75000"/>
            </a:srgbClr>
          </a:solidFill>
          <a:ln>
            <a:solidFill>
              <a:srgbClr val="F6C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321199" y="2022690"/>
            <a:ext cx="2011680" cy="36265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50863" y="2022932"/>
            <a:ext cx="2011680" cy="36265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32731" y="5809271"/>
            <a:ext cx="1512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spc="0" normalizeH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Analytics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96087" y="5814317"/>
            <a:ext cx="1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spc="0" normalizeH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Healthcare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79030" y="5814317"/>
            <a:ext cx="1835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spc="0" normalizeH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Sustainability</a:t>
            </a:r>
          </a:p>
        </p:txBody>
      </p:sp>
      <p:sp>
        <p:nvSpPr>
          <p:cNvPr id="45" name="7-Point Star 44"/>
          <p:cNvSpPr/>
          <p:nvPr/>
        </p:nvSpPr>
        <p:spPr>
          <a:xfrm>
            <a:off x="3777215" y="5893380"/>
            <a:ext cx="118872" cy="118872"/>
          </a:xfrm>
          <a:prstGeom prst="star7">
            <a:avLst/>
          </a:prstGeom>
          <a:solidFill>
            <a:schemeClr val="tx1">
              <a:alpha val="70000"/>
            </a:schemeClr>
          </a:solidFill>
          <a:ln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7-Point Star 45"/>
          <p:cNvSpPr/>
          <p:nvPr/>
        </p:nvSpPr>
        <p:spPr>
          <a:xfrm>
            <a:off x="6365236" y="5893380"/>
            <a:ext cx="118872" cy="118872"/>
          </a:xfrm>
          <a:prstGeom prst="star7">
            <a:avLst/>
          </a:prstGeom>
          <a:solidFill>
            <a:schemeClr val="tx1">
              <a:alpha val="70000"/>
            </a:schemeClr>
          </a:solidFill>
          <a:ln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7-Point Star 46"/>
          <p:cNvSpPr/>
          <p:nvPr/>
        </p:nvSpPr>
        <p:spPr>
          <a:xfrm>
            <a:off x="8913859" y="5893380"/>
            <a:ext cx="118872" cy="118872"/>
          </a:xfrm>
          <a:prstGeom prst="star7">
            <a:avLst/>
          </a:prstGeom>
          <a:solidFill>
            <a:schemeClr val="tx1">
              <a:alpha val="70000"/>
            </a:schemeClr>
          </a:solidFill>
          <a:ln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23516" y="2408709"/>
            <a:ext cx="893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Average Age</a:t>
            </a:r>
          </a:p>
        </p:txBody>
      </p:sp>
      <p:sp>
        <p:nvSpPr>
          <p:cNvPr id="49" name="Oval 48"/>
          <p:cNvSpPr/>
          <p:nvPr/>
        </p:nvSpPr>
        <p:spPr>
          <a:xfrm>
            <a:off x="10777276" y="2757192"/>
            <a:ext cx="383816" cy="3252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</a:t>
            </a:r>
          </a:p>
        </p:txBody>
      </p:sp>
      <p:sp>
        <p:nvSpPr>
          <p:cNvPr id="50" name="Oval 49"/>
          <p:cNvSpPr/>
          <p:nvPr/>
        </p:nvSpPr>
        <p:spPr>
          <a:xfrm>
            <a:off x="10777276" y="3647938"/>
            <a:ext cx="383816" cy="3252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</a:p>
        </p:txBody>
      </p:sp>
      <p:sp>
        <p:nvSpPr>
          <p:cNvPr id="51" name="Oval 50"/>
          <p:cNvSpPr/>
          <p:nvPr/>
        </p:nvSpPr>
        <p:spPr>
          <a:xfrm>
            <a:off x="10777276" y="4212599"/>
            <a:ext cx="383816" cy="3252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</a:p>
        </p:txBody>
      </p:sp>
      <p:sp>
        <p:nvSpPr>
          <p:cNvPr id="52" name="Oval 51"/>
          <p:cNvSpPr/>
          <p:nvPr/>
        </p:nvSpPr>
        <p:spPr>
          <a:xfrm>
            <a:off x="10777276" y="4742438"/>
            <a:ext cx="383816" cy="3252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53" name="TextBox 52"/>
          <p:cNvSpPr txBox="1"/>
          <p:nvPr/>
        </p:nvSpPr>
        <p:spPr>
          <a:xfrm rot="5400000">
            <a:off x="10699541" y="3223735"/>
            <a:ext cx="682136" cy="3100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.......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3B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10753727" y="3942797"/>
            <a:ext cx="573765" cy="3100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3B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>
            <a:off x="10864614" y="4484497"/>
            <a:ext cx="337049" cy="3100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3B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97622" y="2760168"/>
            <a:ext cx="2373913" cy="3657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EMBA &amp;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SFMBA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23B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344" y="3579113"/>
            <a:ext cx="2364995" cy="4673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MBA / LGO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41872" y="4197340"/>
            <a:ext cx="2370334" cy="3657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MASTER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ANALYTICS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23B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9315" y="3667923"/>
            <a:ext cx="1328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GRADUATE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735798"/>
            <a:ext cx="2144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23B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UNDERGRADUATE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3B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2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of business analytics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/>
          <a:stretch/>
        </p:blipFill>
        <p:spPr>
          <a:xfrm>
            <a:off x="838200" y="2231452"/>
            <a:ext cx="10007991" cy="4109490"/>
          </a:xfrm>
        </p:spPr>
      </p:pic>
      <p:sp>
        <p:nvSpPr>
          <p:cNvPr id="7" name="Rectangle 6"/>
          <p:cNvSpPr/>
          <p:nvPr/>
        </p:nvSpPr>
        <p:spPr>
          <a:xfrm>
            <a:off x="970671" y="5818714"/>
            <a:ext cx="555674" cy="522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15-2 Business Analytics major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0671" y="5818714"/>
            <a:ext cx="555674" cy="522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838200" y="2057399"/>
            <a:ext cx="5588000" cy="419568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b="1" dirty="0" smtClean="0">
                <a:latin typeface="+mn-lt"/>
              </a:rPr>
              <a:t>Required Subjects: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600" dirty="0" smtClean="0">
                <a:latin typeface="+mn-lt"/>
              </a:rPr>
              <a:t>Communicating with Data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600" dirty="0" smtClean="0">
                <a:latin typeface="+mn-lt"/>
              </a:rPr>
              <a:t>Computer Programming</a:t>
            </a:r>
            <a:endParaRPr lang="en-US" sz="2600" dirty="0">
              <a:latin typeface="+mn-lt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600" dirty="0" smtClean="0">
                <a:latin typeface="+mn-lt"/>
              </a:rPr>
              <a:t>Organizational Processes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600" dirty="0" smtClean="0">
                <a:latin typeface="+mn-lt"/>
              </a:rPr>
              <a:t>Optimization 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600" dirty="0" smtClean="0">
                <a:latin typeface="+mn-lt"/>
              </a:rPr>
              <a:t>Probability 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600" dirty="0" smtClean="0">
                <a:latin typeface="+mn-lt"/>
              </a:rPr>
              <a:t>Statistics 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600" dirty="0" smtClean="0">
                <a:latin typeface="+mn-lt"/>
              </a:rPr>
              <a:t>Stochastic Models in Business Analysis 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600" dirty="0" smtClean="0">
                <a:latin typeface="+mn-lt"/>
              </a:rPr>
              <a:t>Machine Learning</a:t>
            </a:r>
            <a:endParaRPr lang="en-US" sz="2600" dirty="0">
              <a:latin typeface="+mn-lt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281224" y="2071990"/>
            <a:ext cx="5072575" cy="4518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futura std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000" b="1" dirty="0" smtClean="0">
                <a:latin typeface="+mn-lt"/>
              </a:rPr>
              <a:t>Restricted Electives: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1600" i="1" dirty="0" smtClean="0">
                <a:latin typeface="+mn-lt"/>
              </a:rPr>
              <a:t>Students take five subjects from an approved list of subjects with analytics content or analytics focused</a:t>
            </a:r>
            <a:r>
              <a:rPr lang="en-US" sz="1600" b="1" i="1" dirty="0" smtClean="0">
                <a:latin typeface="+mn-lt"/>
              </a:rPr>
              <a:t>. </a:t>
            </a:r>
            <a:r>
              <a:rPr lang="en-US" sz="1600" i="1" dirty="0" smtClean="0">
                <a:latin typeface="+mn-lt"/>
              </a:rPr>
              <a:t>Examples include: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>
                <a:latin typeface="+mn-lt"/>
              </a:rPr>
              <a:t>Game Theory for Strategic Advantage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 smtClean="0">
                <a:latin typeface="+mn-lt"/>
              </a:rPr>
              <a:t>Metrics </a:t>
            </a:r>
            <a:r>
              <a:rPr lang="en-US" sz="1600" dirty="0">
                <a:latin typeface="+mn-lt"/>
              </a:rPr>
              <a:t>of Managers: Big Data and Better Answers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 smtClean="0">
                <a:latin typeface="+mn-lt"/>
              </a:rPr>
              <a:t>Data </a:t>
            </a:r>
            <a:r>
              <a:rPr lang="en-US" sz="1600" dirty="0">
                <a:latin typeface="+mn-lt"/>
              </a:rPr>
              <a:t>Mining: Finding the Data and Models that Create Value 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Analytics Edge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 smtClean="0">
                <a:latin typeface="+mn-lt"/>
              </a:rPr>
              <a:t>Predictive </a:t>
            </a:r>
            <a:r>
              <a:rPr lang="en-US" sz="1600" dirty="0">
                <a:latin typeface="+mn-lt"/>
              </a:rPr>
              <a:t>Data Analytics and Statistical Modeling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 smtClean="0">
                <a:latin typeface="+mn-lt"/>
              </a:rPr>
              <a:t>Analytics </a:t>
            </a:r>
            <a:r>
              <a:rPr lang="en-US" sz="1600" dirty="0">
                <a:latin typeface="+mn-lt"/>
              </a:rPr>
              <a:t>of Finance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600" dirty="0" smtClean="0">
                <a:latin typeface="+mn-lt"/>
              </a:rPr>
              <a:t>Financial </a:t>
            </a:r>
            <a:r>
              <a:rPr lang="en-US" sz="1600" dirty="0">
                <a:latin typeface="+mn-lt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3866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analytics certificate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0671" y="5818714"/>
            <a:ext cx="555674" cy="522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 smtClean="0"/>
              <a:t>REQUIREMENTS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 smtClean="0"/>
              <a:t>To obtain the certificate students must complete the 3 Core requirements, 2 electives and 1 Action Learning class with an analytics component.</a:t>
            </a:r>
            <a:endParaRPr lang="en-US" sz="1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2857437"/>
            <a:ext cx="3339905" cy="320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PART 1: </a:t>
            </a:r>
            <a:r>
              <a:rPr lang="en-US" sz="1600" b="1" dirty="0" smtClean="0"/>
              <a:t>CORE REQUIREMENTS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Core requirement #1: Students must take one of the </a:t>
            </a:r>
            <a:r>
              <a:rPr lang="en-US" sz="1200" dirty="0" smtClean="0"/>
              <a:t>following:</a:t>
            </a:r>
            <a:endParaRPr lang="en-US" sz="1200" dirty="0"/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200" dirty="0" smtClean="0"/>
              <a:t>The </a:t>
            </a:r>
            <a:r>
              <a:rPr lang="en-US" sz="1200" dirty="0"/>
              <a:t>Analytics Edge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200" dirty="0" smtClean="0"/>
              <a:t>Analytics </a:t>
            </a:r>
            <a:r>
              <a:rPr lang="en-US" sz="1200" dirty="0"/>
              <a:t>of Operations Management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200" dirty="0" smtClean="0"/>
              <a:t>Machine </a:t>
            </a:r>
            <a:r>
              <a:rPr lang="en-US" sz="1200" dirty="0"/>
              <a:t>Learning </a:t>
            </a:r>
            <a:endParaRPr lang="en-US" sz="1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 smtClean="0"/>
              <a:t>Core </a:t>
            </a:r>
            <a:r>
              <a:rPr lang="en-US" sz="1200" dirty="0"/>
              <a:t>requirement #2: </a:t>
            </a:r>
            <a:endParaRPr lang="en-US" sz="1200" dirty="0" smtClean="0"/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200" dirty="0" smtClean="0"/>
              <a:t>Communicating </a:t>
            </a:r>
            <a:r>
              <a:rPr lang="en-US" sz="1200" dirty="0"/>
              <a:t>with Data </a:t>
            </a:r>
            <a:endParaRPr lang="en-US" sz="1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 smtClean="0"/>
              <a:t>Core </a:t>
            </a:r>
            <a:r>
              <a:rPr lang="en-US" sz="1200" dirty="0"/>
              <a:t>requirement #3</a:t>
            </a:r>
            <a:r>
              <a:rPr lang="en-US" sz="1200" dirty="0" smtClean="0"/>
              <a:t>: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US" sz="1200" dirty="0" smtClean="0"/>
              <a:t>Analytics </a:t>
            </a:r>
            <a:r>
              <a:rPr lang="en-US" sz="1200" dirty="0" err="1" smtClean="0"/>
              <a:t>Proseminar</a:t>
            </a:r>
            <a:endParaRPr lang="en-US" sz="1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32721" y="2857437"/>
            <a:ext cx="3475931" cy="359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600" b="1" dirty="0" smtClean="0"/>
              <a:t>PART 2: ELECTIVES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 smtClean="0"/>
              <a:t>Students </a:t>
            </a:r>
            <a:r>
              <a:rPr lang="en-US" sz="1000" dirty="0"/>
              <a:t>must complete two courses, each from a different group listed below</a:t>
            </a:r>
            <a:r>
              <a:rPr lang="en-US" sz="1000" dirty="0" smtClean="0"/>
              <a:t>:</a:t>
            </a:r>
            <a:endParaRPr lang="en-US" sz="1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/>
              <a:t>Marketing:</a:t>
            </a:r>
            <a:r>
              <a:rPr lang="en-US" sz="800" dirty="0"/>
              <a:t> 15.819, 15.570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/>
              <a:t>Finance: </a:t>
            </a:r>
            <a:r>
              <a:rPr lang="en-US" sz="800" dirty="0"/>
              <a:t>15.450, 15.460, 15.034, 15.S13, 15.S08, 15.458, 15.459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/>
              <a:t>Operations Management: </a:t>
            </a:r>
            <a:r>
              <a:rPr lang="en-US" sz="800" dirty="0" smtClean="0"/>
              <a:t>15.761, </a:t>
            </a:r>
            <a:r>
              <a:rPr lang="en-US" sz="800" dirty="0"/>
              <a:t>15.762/63, 15.764, 15.774, 15.777, 15.778, 15.784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/>
              <a:t>Operations </a:t>
            </a:r>
            <a:r>
              <a:rPr lang="en-US" sz="1000" dirty="0" smtClean="0"/>
              <a:t>Research/Stat:</a:t>
            </a:r>
            <a:r>
              <a:rPr lang="en-US" sz="800" dirty="0" smtClean="0"/>
              <a:t>15.062</a:t>
            </a:r>
            <a:r>
              <a:rPr lang="en-US" sz="800" dirty="0"/>
              <a:t>, 15.068, 15.093, 15.077, 15.071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/>
              <a:t>System Dynamics</a:t>
            </a:r>
            <a:r>
              <a:rPr lang="en-US" sz="800" dirty="0"/>
              <a:t>: 15.872 </a:t>
            </a:r>
            <a:endParaRPr lang="en-US" sz="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 smtClean="0"/>
              <a:t>BPS</a:t>
            </a:r>
            <a:r>
              <a:rPr lang="en-US" sz="1000" dirty="0"/>
              <a:t>: </a:t>
            </a:r>
            <a:r>
              <a:rPr lang="en-US" sz="800" dirty="0"/>
              <a:t>15.304, 15.669, 15.662, 15.S14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/>
              <a:t>Economics:</a:t>
            </a:r>
            <a:r>
              <a:rPr lang="en-US" sz="800" dirty="0"/>
              <a:t> 15.034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 smtClean="0"/>
              <a:t>A </a:t>
            </a:r>
            <a:r>
              <a:rPr lang="en-US" sz="1000" dirty="0"/>
              <a:t>thesis or Independent Study focused on analytics can also qualify as an elective.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65124" y="2857436"/>
            <a:ext cx="3188676" cy="3206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PART 3: ACTION LEARNING ELECTIVE WITH ANALYTICS </a:t>
            </a:r>
            <a:r>
              <a:rPr lang="en-US" sz="1600" b="1" dirty="0" smtClean="0"/>
              <a:t>CONTENT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/>
              <a:t>Students must take one course from the list below</a:t>
            </a:r>
            <a:r>
              <a:rPr lang="en-US" sz="1200" dirty="0" smtClean="0"/>
              <a:t>:</a:t>
            </a:r>
            <a:endParaRPr lang="en-US" sz="1200" dirty="0"/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sz="1200" dirty="0" smtClean="0"/>
              <a:t>Analytics </a:t>
            </a:r>
            <a:r>
              <a:rPr lang="en-US" sz="1200" dirty="0"/>
              <a:t>Lab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sz="1200" dirty="0" smtClean="0"/>
              <a:t>Operations </a:t>
            </a:r>
            <a:r>
              <a:rPr lang="en-US" sz="1200" dirty="0"/>
              <a:t>Lab (Project with analytics focus)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sz="1200" dirty="0" smtClean="0"/>
              <a:t>Healthcare </a:t>
            </a:r>
            <a:r>
              <a:rPr lang="en-US" sz="1200" dirty="0"/>
              <a:t>Lab (Project with analytics focus)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sz="1200" dirty="0"/>
              <a:t>Other Action Learning </a:t>
            </a:r>
            <a:r>
              <a:rPr lang="en-US" sz="1200" dirty="0" smtClean="0"/>
              <a:t>courses </a:t>
            </a:r>
            <a:r>
              <a:rPr lang="en-US" sz="1200" dirty="0"/>
              <a:t>with a project focused on analytics can qualify as well.*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 smtClean="0"/>
              <a:t>*</a:t>
            </a:r>
            <a:r>
              <a:rPr lang="en-US" sz="1200" dirty="0"/>
              <a:t>For a project to qualify for the Certificate, it must involve building predictive (e.g. regression, classification models) or prescriptive (e.g. optimization, inventory models) models. </a:t>
            </a:r>
          </a:p>
        </p:txBody>
      </p:sp>
    </p:spTree>
    <p:extLst>
      <p:ext uri="{BB962C8B-B14F-4D97-AF65-F5344CB8AC3E}">
        <p14:creationId xmlns:p14="http://schemas.microsoft.com/office/powerpoint/2010/main" val="17932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BA Convocation 2017">
  <a:themeElements>
    <a:clrScheme name="Custom 4">
      <a:dk1>
        <a:srgbClr val="323B45"/>
      </a:dk1>
      <a:lt1>
        <a:srgbClr val="FFFFFF"/>
      </a:lt1>
      <a:dk2>
        <a:srgbClr val="323B45"/>
      </a:dk2>
      <a:lt2>
        <a:srgbClr val="E7E6E6"/>
      </a:lt2>
      <a:accent1>
        <a:srgbClr val="4E8591"/>
      </a:accent1>
      <a:accent2>
        <a:srgbClr val="B11942"/>
      </a:accent2>
      <a:accent3>
        <a:srgbClr val="CAC8C9"/>
      </a:accent3>
      <a:accent4>
        <a:srgbClr val="878D8A"/>
      </a:accent4>
      <a:accent5>
        <a:srgbClr val="A31F34"/>
      </a:accent5>
      <a:accent6>
        <a:srgbClr val="ED7715"/>
      </a:accent6>
      <a:hlink>
        <a:srgbClr val="C22540"/>
      </a:hlink>
      <a:folHlink>
        <a:srgbClr val="C225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A Convocation 2017" id="{DA3D8B88-E4CD-4F40-A51B-12FA02774510}" vid="{373EB7BA-DF13-AE42-AE65-4AC308FA0FD1}"/>
    </a:ext>
  </a:extLst>
</a:theme>
</file>

<file path=ppt/theme/theme2.xml><?xml version="1.0" encoding="utf-8"?>
<a:theme xmlns:a="http://schemas.openxmlformats.org/drawingml/2006/main" name="2_MBA Convocation 2017">
  <a:themeElements>
    <a:clrScheme name="Custom 4">
      <a:dk1>
        <a:srgbClr val="323B45"/>
      </a:dk1>
      <a:lt1>
        <a:srgbClr val="FFFFFF"/>
      </a:lt1>
      <a:dk2>
        <a:srgbClr val="323B45"/>
      </a:dk2>
      <a:lt2>
        <a:srgbClr val="E7E6E6"/>
      </a:lt2>
      <a:accent1>
        <a:srgbClr val="4E8591"/>
      </a:accent1>
      <a:accent2>
        <a:srgbClr val="B11942"/>
      </a:accent2>
      <a:accent3>
        <a:srgbClr val="CAC8C9"/>
      </a:accent3>
      <a:accent4>
        <a:srgbClr val="878D8A"/>
      </a:accent4>
      <a:accent5>
        <a:srgbClr val="A31F34"/>
      </a:accent5>
      <a:accent6>
        <a:srgbClr val="ED7715"/>
      </a:accent6>
      <a:hlink>
        <a:srgbClr val="C22540"/>
      </a:hlink>
      <a:folHlink>
        <a:srgbClr val="C225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A Convocation 2017" id="{DA3D8B88-E4CD-4F40-A51B-12FA02774510}" vid="{373EB7BA-DF13-AE42-AE65-4AC308FA0F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5224</TotalTime>
  <Words>509</Words>
  <Application>Microsoft Office PowerPoint</Application>
  <PresentationFormat>Widescreen</PresentationFormat>
  <Paragraphs>96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Futura LT Pro Book</vt:lpstr>
      <vt:lpstr>Futura Medium</vt:lpstr>
      <vt:lpstr>futura std light</vt:lpstr>
      <vt:lpstr>futura std light</vt:lpstr>
      <vt:lpstr>Futura Std Medium</vt:lpstr>
      <vt:lpstr>1_MBA Convocation 2017</vt:lpstr>
      <vt:lpstr>2_MBA Convocation 2017</vt:lpstr>
      <vt:lpstr>Portfolio of programs</vt:lpstr>
      <vt:lpstr>Ongoing focus</vt:lpstr>
      <vt:lpstr>PORTFOLIO OF PROGRAMS</vt:lpstr>
      <vt:lpstr>Master of business analytics</vt:lpstr>
      <vt:lpstr>15-2 Business Analytics major</vt:lpstr>
      <vt:lpstr>business analytics certificate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Alevy13</cp:lastModifiedBy>
  <cp:revision>138</cp:revision>
  <dcterms:created xsi:type="dcterms:W3CDTF">2017-03-01T18:49:11Z</dcterms:created>
  <dcterms:modified xsi:type="dcterms:W3CDTF">2018-10-16T17:03:13Z</dcterms:modified>
</cp:coreProperties>
</file>