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428" r:id="rId2"/>
    <p:sldId id="568" r:id="rId3"/>
    <p:sldId id="610" r:id="rId4"/>
    <p:sldId id="605" r:id="rId5"/>
    <p:sldId id="606" r:id="rId6"/>
    <p:sldId id="608" r:id="rId7"/>
    <p:sldId id="611" r:id="rId8"/>
    <p:sldId id="612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323" autoAdjust="0"/>
  </p:normalViewPr>
  <p:slideViewPr>
    <p:cSldViewPr>
      <p:cViewPr varScale="1">
        <p:scale>
          <a:sx n="98" d="100"/>
          <a:sy n="98" d="100"/>
        </p:scale>
        <p:origin x="15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EE86F-B0E3-4629-BDF7-265D1961E129}" type="datetimeFigureOut">
              <a:rPr lang="en-NZ" smtClean="0"/>
              <a:t>31/05/2022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EA38E-B8E0-4697-AD1F-093BDB7A502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4787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8B57F-6F92-49AC-A9BC-DE5882AD7CEB}" type="datetimeFigureOut">
              <a:rPr lang="en-NZ" smtClean="0"/>
              <a:t>31/05/2022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3F4E2-A274-4522-9D00-4A87D3A139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7854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Alt tab to toggle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33F4E2-A274-4522-9D00-4A87D3A139E8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24495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5/31/2022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>
                <a:effectLst/>
              </a:rPr>
              <a:t>Developing a </a:t>
            </a:r>
            <a:br>
              <a:rPr lang="en-NZ" dirty="0">
                <a:effectLst/>
              </a:rPr>
            </a:br>
            <a:r>
              <a:rPr lang="en-NZ" dirty="0">
                <a:effectLst/>
              </a:rPr>
              <a:t>Research Portfolio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077200" cy="301986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Professor Tava Olsen</a:t>
            </a:r>
          </a:p>
          <a:p>
            <a:r>
              <a:rPr lang="en-US" sz="2000" dirty="0"/>
              <a:t>Director, Centre for Supply Chain Management</a:t>
            </a:r>
          </a:p>
          <a:p>
            <a:r>
              <a:rPr lang="en-US" sz="2000" dirty="0"/>
              <a:t>Head of Department</a:t>
            </a:r>
          </a:p>
          <a:p>
            <a:r>
              <a:rPr lang="en-US" sz="2000" dirty="0"/>
              <a:t>University of Auckland Business School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314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Maintaining a Thriving Research Career Involves: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6480"/>
            <a:ext cx="8229600" cy="4389120"/>
          </a:xfrm>
        </p:spPr>
        <p:txBody>
          <a:bodyPr/>
          <a:lstStyle/>
          <a:p>
            <a:r>
              <a:rPr lang="en-US" dirty="0"/>
              <a:t>Moving with the field</a:t>
            </a:r>
          </a:p>
          <a:p>
            <a:r>
              <a:rPr lang="en-US" dirty="0"/>
              <a:t>Learning new methodologies as needed</a:t>
            </a:r>
          </a:p>
          <a:p>
            <a:r>
              <a:rPr lang="en-US" dirty="0"/>
              <a:t>Maintaining one’s own interest</a:t>
            </a:r>
          </a:p>
          <a:p>
            <a:r>
              <a:rPr lang="en-US" dirty="0"/>
              <a:t>Finding time</a:t>
            </a:r>
          </a:p>
          <a:p>
            <a:r>
              <a:rPr lang="en-US" dirty="0"/>
              <a:t>Persistence</a:t>
            </a:r>
          </a:p>
        </p:txBody>
      </p:sp>
    </p:spTree>
    <p:extLst>
      <p:ext uri="{BB962C8B-B14F-4D97-AF65-F5344CB8AC3E}">
        <p14:creationId xmlns:p14="http://schemas.microsoft.com/office/powerpoint/2010/main" val="886151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Publishing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/>
              <a:t>Many papers are rejected because the authors didn’t sufficiently explain their contribution or “sell” their work</a:t>
            </a:r>
          </a:p>
          <a:p>
            <a:pPr lvl="1"/>
            <a:r>
              <a:rPr lang="en-NZ" dirty="0"/>
              <a:t>A junior academic should never submit without having had feedback from a senior colleague – get a mentor if you don’t have one</a:t>
            </a:r>
          </a:p>
          <a:p>
            <a:r>
              <a:rPr lang="en-NZ" dirty="0"/>
              <a:t>Writing for a journal outside of your usual field is very difficult as scholarly norms are different</a:t>
            </a:r>
          </a:p>
          <a:p>
            <a:r>
              <a:rPr lang="en-NZ" dirty="0"/>
              <a:t>Submit to an editor who “likes” the type of work you do (i.e., has written similar types of papers)</a:t>
            </a:r>
          </a:p>
          <a:p>
            <a:r>
              <a:rPr lang="en-NZ" dirty="0"/>
              <a:t>Don’t list your friends as potential reviewers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13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86800" cy="12192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Publishable in a Top Journal?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Depends on the research question</a:t>
            </a:r>
          </a:p>
          <a:p>
            <a:pPr lvl="1"/>
            <a:r>
              <a:rPr lang="en-US" dirty="0"/>
              <a:t>Is it interesting?</a:t>
            </a:r>
          </a:p>
          <a:p>
            <a:pPr lvl="1"/>
            <a:r>
              <a:rPr lang="en-US" dirty="0"/>
              <a:t>Is it current/novel?</a:t>
            </a:r>
          </a:p>
          <a:p>
            <a:pPr lvl="1"/>
            <a:r>
              <a:rPr lang="en-US" dirty="0"/>
              <a:t>Is it well answered?</a:t>
            </a:r>
          </a:p>
          <a:p>
            <a:pPr lvl="1"/>
            <a:r>
              <a:rPr lang="en-US" dirty="0"/>
              <a:t>Does it suit this journal?</a:t>
            </a:r>
          </a:p>
          <a:p>
            <a:pPr lvl="1"/>
            <a:r>
              <a:rPr lang="en-US" dirty="0"/>
              <a:t>Is it well written?</a:t>
            </a:r>
          </a:p>
          <a:p>
            <a:r>
              <a:rPr lang="en-US" dirty="0"/>
              <a:t>Depends on the methodology</a:t>
            </a:r>
          </a:p>
          <a:p>
            <a:pPr lvl="1"/>
            <a:r>
              <a:rPr lang="en-US" dirty="0"/>
              <a:t>Is it current?</a:t>
            </a:r>
          </a:p>
          <a:p>
            <a:pPr lvl="1"/>
            <a:r>
              <a:rPr lang="en-US" dirty="0"/>
              <a:t>Is it appropriate?</a:t>
            </a:r>
          </a:p>
          <a:p>
            <a:pPr lvl="1"/>
            <a:r>
              <a:rPr lang="en-US" dirty="0"/>
              <a:t>Is it sophisticated (depending on journal)?</a:t>
            </a:r>
          </a:p>
          <a:p>
            <a:pPr lvl="1"/>
            <a:r>
              <a:rPr lang="en-US" dirty="0"/>
              <a:t>Does it suit this journal?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8C8FFF0-49E4-4957-982C-117F57BE5E56}"/>
              </a:ext>
            </a:extLst>
          </p:cNvPr>
          <p:cNvCxnSpPr/>
          <p:nvPr/>
        </p:nvCxnSpPr>
        <p:spPr>
          <a:xfrm flipV="1">
            <a:off x="6096000" y="2362200"/>
            <a:ext cx="0" cy="182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7620B8E-F13A-4AB0-A0F3-D3B775334C64}"/>
              </a:ext>
            </a:extLst>
          </p:cNvPr>
          <p:cNvCxnSpPr/>
          <p:nvPr/>
        </p:nvCxnSpPr>
        <p:spPr>
          <a:xfrm>
            <a:off x="6096000" y="4191000"/>
            <a:ext cx="1752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0B4FB45-C39A-40F8-B29D-A191C6A328BD}"/>
              </a:ext>
            </a:extLst>
          </p:cNvPr>
          <p:cNvSpPr txBox="1"/>
          <p:nvPr/>
        </p:nvSpPr>
        <p:spPr>
          <a:xfrm>
            <a:off x="4694052" y="2472281"/>
            <a:ext cx="13257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Question novelty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E297D9-81C4-448A-A9E9-39B26A3A39CA}"/>
              </a:ext>
            </a:extLst>
          </p:cNvPr>
          <p:cNvSpPr txBox="1"/>
          <p:nvPr/>
        </p:nvSpPr>
        <p:spPr>
          <a:xfrm>
            <a:off x="6904939" y="4249282"/>
            <a:ext cx="1266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Methodological </a:t>
            </a:r>
          </a:p>
          <a:p>
            <a:r>
              <a:rPr lang="en-NZ" sz="1200" dirty="0"/>
              <a:t>interest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0EB8050-24EC-4FB6-AE8A-57E8F2901E3F}"/>
              </a:ext>
            </a:extLst>
          </p:cNvPr>
          <p:cNvSpPr/>
          <p:nvPr/>
        </p:nvSpPr>
        <p:spPr>
          <a:xfrm>
            <a:off x="6099243" y="2830749"/>
            <a:ext cx="1274323" cy="1361872"/>
          </a:xfrm>
          <a:custGeom>
            <a:avLst/>
            <a:gdLst>
              <a:gd name="connsiteX0" fmla="*/ 0 w 1274323"/>
              <a:gd name="connsiteY0" fmla="*/ 0 h 1361872"/>
              <a:gd name="connsiteX1" fmla="*/ 797668 w 1274323"/>
              <a:gd name="connsiteY1" fmla="*/ 204281 h 1361872"/>
              <a:gd name="connsiteX2" fmla="*/ 1147863 w 1274323"/>
              <a:gd name="connsiteY2" fmla="*/ 826851 h 1361872"/>
              <a:gd name="connsiteX3" fmla="*/ 1274323 w 1274323"/>
              <a:gd name="connsiteY3" fmla="*/ 1361872 h 1361872"/>
              <a:gd name="connsiteX4" fmla="*/ 1274323 w 1274323"/>
              <a:gd name="connsiteY4" fmla="*/ 1361872 h 1361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4323" h="1361872">
                <a:moveTo>
                  <a:pt x="0" y="0"/>
                </a:moveTo>
                <a:cubicBezTo>
                  <a:pt x="303179" y="33236"/>
                  <a:pt x="606358" y="66473"/>
                  <a:pt x="797668" y="204281"/>
                </a:cubicBezTo>
                <a:cubicBezTo>
                  <a:pt x="988979" y="342090"/>
                  <a:pt x="1068421" y="633919"/>
                  <a:pt x="1147863" y="826851"/>
                </a:cubicBezTo>
                <a:cubicBezTo>
                  <a:pt x="1227305" y="1019783"/>
                  <a:pt x="1274323" y="1361872"/>
                  <a:pt x="1274323" y="1361872"/>
                </a:cubicBezTo>
                <a:lnTo>
                  <a:pt x="1274323" y="13618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8D38AE-CEB0-48A6-8C1B-41A91D569C2E}"/>
              </a:ext>
            </a:extLst>
          </p:cNvPr>
          <p:cNvSpPr txBox="1"/>
          <p:nvPr/>
        </p:nvSpPr>
        <p:spPr>
          <a:xfrm>
            <a:off x="6972300" y="2894789"/>
            <a:ext cx="12925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Efficient frontier</a:t>
            </a:r>
          </a:p>
        </p:txBody>
      </p:sp>
    </p:spTree>
    <p:extLst>
      <p:ext uri="{BB962C8B-B14F-4D97-AF65-F5344CB8AC3E}">
        <p14:creationId xmlns:p14="http://schemas.microsoft.com/office/powerpoint/2010/main" val="2749130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What is Current/Novel?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Need to attend conferences</a:t>
            </a:r>
          </a:p>
          <a:p>
            <a:r>
              <a:rPr lang="en-NZ" dirty="0"/>
              <a:t>Tastes of a field change over time, is it interesting or novel from the current tastes?</a:t>
            </a:r>
          </a:p>
          <a:p>
            <a:r>
              <a:rPr lang="en-NZ" dirty="0"/>
              <a:t>What do you see in industry that hasn’t been widely addressed?</a:t>
            </a:r>
          </a:p>
          <a:p>
            <a:r>
              <a:rPr lang="en-NZ" dirty="0"/>
              <a:t>Sometime articles published:</a:t>
            </a:r>
          </a:p>
          <a:p>
            <a:pPr lvl="1"/>
            <a:r>
              <a:rPr lang="en-US" dirty="0"/>
              <a:t>Wieland, A., R. B. Handfield, and C. F. </a:t>
            </a:r>
            <a:r>
              <a:rPr lang="en-US" dirty="0" err="1"/>
              <a:t>Durach</a:t>
            </a:r>
            <a:r>
              <a:rPr lang="en-US" dirty="0"/>
              <a:t>. 2016. Mapping the Landscape of Future Research Themes in Supply Chain Management. </a:t>
            </a:r>
            <a:r>
              <a:rPr lang="en-US" i="1" dirty="0"/>
              <a:t>Journal of Business Logistics, </a:t>
            </a:r>
            <a:r>
              <a:rPr lang="en-US" dirty="0"/>
              <a:t>1–8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3023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kumimoji="0" lang="en-US" sz="5000" b="0" kern="120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Honesty and Integrity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take short cuts</a:t>
            </a:r>
          </a:p>
          <a:p>
            <a:pPr lvl="1"/>
            <a:r>
              <a:rPr lang="en-US" dirty="0"/>
              <a:t>Your reputation lasts a long time</a:t>
            </a:r>
          </a:p>
          <a:p>
            <a:pPr lvl="1"/>
            <a:endParaRPr lang="en-US" dirty="0"/>
          </a:p>
          <a:p>
            <a:r>
              <a:rPr lang="en-US" dirty="0"/>
              <a:t> Play nice</a:t>
            </a:r>
          </a:p>
          <a:p>
            <a:pPr lvl="1"/>
            <a:r>
              <a:rPr lang="en-US" dirty="0"/>
              <a:t>Remember the golden rule (do unto others as you would have them do unto you)</a:t>
            </a:r>
          </a:p>
          <a:p>
            <a:pPr lvl="1"/>
            <a:r>
              <a:rPr lang="en-US" dirty="0"/>
              <a:t>This is a repeated game</a:t>
            </a:r>
          </a:p>
        </p:txBody>
      </p:sp>
    </p:spTree>
    <p:extLst>
      <p:ext uri="{BB962C8B-B14F-4D97-AF65-F5344CB8AC3E}">
        <p14:creationId xmlns:p14="http://schemas.microsoft.com/office/powerpoint/2010/main" val="4077456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BCFDB-0652-4348-9118-A5010DE9E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Pitfalls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F5C64-01A3-4E63-9592-3055F0CED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 broad/too narrow</a:t>
            </a:r>
          </a:p>
          <a:p>
            <a:r>
              <a:rPr lang="en-US" dirty="0"/>
              <a:t>Lack of persistence</a:t>
            </a:r>
          </a:p>
          <a:p>
            <a:r>
              <a:rPr lang="en-US" dirty="0"/>
              <a:t>Time management</a:t>
            </a:r>
          </a:p>
          <a:p>
            <a:r>
              <a:rPr lang="en-US" dirty="0"/>
              <a:t>Rewriting the same paper over and over for many years</a:t>
            </a:r>
          </a:p>
          <a:p>
            <a:pPr lvl="1"/>
            <a:r>
              <a:rPr lang="en-US" dirty="0"/>
              <a:t>Think very carefully about undertaking a major revision in order to submit elsewhere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33942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57CE5-F2E2-42BB-938F-808B1AF89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28536"/>
            <a:ext cx="8229600" cy="1143000"/>
          </a:xfrm>
        </p:spPr>
        <p:txBody>
          <a:bodyPr/>
          <a:lstStyle/>
          <a:p>
            <a:r>
              <a:rPr lang="en-US" dirty="0"/>
              <a:t>Other Questions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D3B01-577A-4753-8CB5-A175157AD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How to identify an important research topic?</a:t>
            </a:r>
          </a:p>
          <a:p>
            <a:pPr lvl="1"/>
            <a:r>
              <a:rPr lang="en-US" dirty="0"/>
              <a:t>Does it pass the practicing manager test?</a:t>
            </a:r>
          </a:p>
          <a:p>
            <a:r>
              <a:rPr lang="en-US" dirty="0"/>
              <a:t>How to manage multiple projects? How many projects to work on concurrently?</a:t>
            </a:r>
          </a:p>
          <a:p>
            <a:pPr lvl="1"/>
            <a:r>
              <a:rPr lang="en-US" dirty="0"/>
              <a:t>Depends on your work style but don’t start new things if it means you can’t push out existing work. </a:t>
            </a:r>
          </a:p>
          <a:p>
            <a:pPr lvl="1"/>
            <a:r>
              <a:rPr lang="en-US" dirty="0"/>
              <a:t>SEPT is usually optimal</a:t>
            </a:r>
          </a:p>
          <a:p>
            <a:r>
              <a:rPr lang="en-US" dirty="0"/>
              <a:t>How to balance the quality and quantity of research portfolio?</a:t>
            </a:r>
          </a:p>
          <a:p>
            <a:pPr lvl="1"/>
            <a:r>
              <a:rPr lang="en-US" dirty="0"/>
              <a:t>Maximize quality but don’t throw away good work that just isn’t top-journal publishable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50275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8110</TotalTime>
  <Words>449</Words>
  <Application>Microsoft Office PowerPoint</Application>
  <PresentationFormat>On-screen Show (4:3)</PresentationFormat>
  <Paragraphs>64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Flow</vt:lpstr>
      <vt:lpstr>Developing a  Research Portfolio</vt:lpstr>
      <vt:lpstr>Maintaining a Thriving Research Career Involves:</vt:lpstr>
      <vt:lpstr>Publishing Advice</vt:lpstr>
      <vt:lpstr>What is Publishable in a Top Journal?</vt:lpstr>
      <vt:lpstr>What is Current/Novel?</vt:lpstr>
      <vt:lpstr>Honesty and Integrity </vt:lpstr>
      <vt:lpstr>Common Pitfalls</vt:lpstr>
      <vt:lpstr>Other Questions</vt:lpstr>
    </vt:vector>
  </TitlesOfParts>
  <Company>Washington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a Research Career</dc:title>
  <dc:creator>olsen</dc:creator>
  <cp:lastModifiedBy>Tava Olsen</cp:lastModifiedBy>
  <cp:revision>111</cp:revision>
  <cp:lastPrinted>2016-11-08T23:38:39Z</cp:lastPrinted>
  <dcterms:created xsi:type="dcterms:W3CDTF">2009-08-26T23:24:05Z</dcterms:created>
  <dcterms:modified xsi:type="dcterms:W3CDTF">2022-05-31T02:43:22Z</dcterms:modified>
</cp:coreProperties>
</file>