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70" r:id="rId2"/>
    <p:sldId id="269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640"/>
  </p:normalViewPr>
  <p:slideViewPr>
    <p:cSldViewPr snapToGrid="0" snapToObjects="1" showGuides="1">
      <p:cViewPr varScale="1">
        <p:scale>
          <a:sx n="67" d="100"/>
          <a:sy n="67" d="100"/>
        </p:scale>
        <p:origin x="1085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US" sz="1200" dirty="0"/>
              <a:t>Please take 10 minutes to share your own experience and tips on this topic without taking questions. Please feel free to prepare a few slides if you wish (feel free to use your school logo to promote).</a:t>
            </a:r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49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with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80"/>
              </a:spcBef>
              <a:buClr>
                <a:schemeClr val="accent1"/>
              </a:buClr>
              <a:buSzPts val="2312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20"/>
              </a:spcBef>
              <a:buClr>
                <a:schemeClr val="accent1"/>
              </a:buClr>
              <a:buSzPts val="1768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20"/>
              </a:spcBef>
              <a:buClr>
                <a:schemeClr val="accent1"/>
              </a:buClr>
              <a:buSzPts val="1428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SzPts val="1088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60"/>
              </a:spcBef>
              <a:buClr>
                <a:schemeClr val="accent1"/>
              </a:buClr>
              <a:buSzPts val="884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B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" name="Shape 26" descr="UMD_primary_m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FearlessIdea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Bullete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80"/>
              </a:spcBef>
              <a:buClr>
                <a:schemeClr val="accent1"/>
              </a:buClr>
              <a:buSzPts val="2312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3482" algn="l" rtl="0">
              <a:spcBef>
                <a:spcPts val="520"/>
              </a:spcBef>
              <a:buClr>
                <a:schemeClr val="accent1"/>
              </a:buClr>
              <a:buSzPts val="1768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7922" algn="l" rtl="0">
              <a:spcBef>
                <a:spcPts val="420"/>
              </a:spcBef>
              <a:buClr>
                <a:schemeClr val="accent1"/>
              </a:buClr>
              <a:buSzPts val="1428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9511" algn="l" rtl="0">
              <a:spcBef>
                <a:spcPts val="320"/>
              </a:spcBef>
              <a:buClr>
                <a:schemeClr val="accent1"/>
              </a:buClr>
              <a:buSzPts val="1088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72466" algn="l" rtl="0">
              <a:spcBef>
                <a:spcPts val="260"/>
              </a:spcBef>
              <a:buClr>
                <a:schemeClr val="accent1"/>
              </a:buClr>
              <a:buSzPts val="884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B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Shape 63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" name="Shape 64" descr="UMD_primary_m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FearlessIdea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Numbere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80"/>
              </a:spcBef>
              <a:buClr>
                <a:schemeClr val="accent1"/>
              </a:buClr>
              <a:buSzPts val="2312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marR="0" lvl="1" indent="-402082" algn="l" rtl="0">
              <a:spcBef>
                <a:spcPts val="520"/>
              </a:spcBef>
              <a:buClr>
                <a:schemeClr val="accent1"/>
              </a:buClr>
              <a:buSzPts val="1768"/>
              <a:buFont typeface="Arial"/>
              <a:buAutoNum type="arabicPeriod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6522" algn="l" rtl="0">
              <a:spcBef>
                <a:spcPts val="420"/>
              </a:spcBef>
              <a:buClr>
                <a:schemeClr val="accent1"/>
              </a:buClr>
              <a:buSzPts val="1428"/>
              <a:buFont typeface="Arial"/>
              <a:buAutoNum type="arabicPeriod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marR="0" lvl="3" indent="-273811" algn="l" rtl="0">
              <a:spcBef>
                <a:spcPts val="320"/>
              </a:spcBef>
              <a:buClr>
                <a:schemeClr val="accent1"/>
              </a:buClr>
              <a:buSzPts val="1088"/>
              <a:buFont typeface="Arial"/>
              <a:buAutoNum type="arabicPeriod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71700" marR="0" lvl="4" indent="-286766" algn="l" rtl="0">
              <a:spcBef>
                <a:spcPts val="260"/>
              </a:spcBef>
              <a:buClr>
                <a:schemeClr val="accent1"/>
              </a:buClr>
              <a:buSzPts val="884"/>
              <a:buFont typeface="Arial"/>
              <a:buAutoNum type="arabicPeriod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B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Shape 70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Shape 71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2" name="Shape 72" descr="UMD_primary_m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 descr="FearlessIdea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1904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80"/>
              </a:spcBef>
              <a:buClr>
                <a:schemeClr val="accent1"/>
              </a:buClr>
              <a:buSzPts val="1632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accent1"/>
              </a:buClr>
              <a:buSzPts val="13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buClr>
                <a:schemeClr val="accent1"/>
              </a:buClr>
              <a:buSzPts val="1224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buClr>
                <a:schemeClr val="accent1"/>
              </a:buClr>
              <a:buSzPts val="1224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SzPts val="1904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80"/>
              </a:spcBef>
              <a:buClr>
                <a:schemeClr val="accent1"/>
              </a:buClr>
              <a:buSzPts val="1632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00"/>
              </a:spcBef>
              <a:buClr>
                <a:schemeClr val="accent1"/>
              </a:buClr>
              <a:buSzPts val="13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buClr>
                <a:schemeClr val="accent1"/>
              </a:buClr>
              <a:buSzPts val="1224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buClr>
                <a:schemeClr val="accent1"/>
              </a:buClr>
              <a:buSzPts val="1224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8" name="Shape 78"/>
          <p:cNvCxnSpPr/>
          <p:nvPr/>
        </p:nvCxnSpPr>
        <p:spPr>
          <a:xfrm>
            <a:off x="457200" y="108585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B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0" name="Shape 80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1" name="Shape 81" descr="UMD_primary_m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 descr="FearlessIdea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B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6" name="Shape 86" descr="UMD_primary_m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 descr="FearlessIdea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accent1"/>
              </a:buClr>
              <a:buSzPts val="2176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1"/>
              </a:buClr>
              <a:buSzPts val="1904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1"/>
              </a:buClr>
              <a:buSzPts val="1632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1"/>
              </a:buClr>
              <a:buSzPts val="13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1"/>
              </a:buClr>
              <a:buSzPts val="136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accent1"/>
              </a:buClr>
              <a:buSzPts val="952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SzPts val="816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SzPts val="68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SzPts val="612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SzPts val="612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8B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457200" y="4686300"/>
            <a:ext cx="8229600" cy="0"/>
          </a:xfrm>
          <a:prstGeom prst="straightConnector1">
            <a:avLst/>
          </a:prstGeom>
          <a:noFill/>
          <a:ln w="25400" cap="flat" cmpd="sng">
            <a:solidFill>
              <a:srgbClr val="C7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4" name="Shape 94" descr="UMD_primary_m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6573" y="4706154"/>
            <a:ext cx="1524000" cy="426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FearlessIdeas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1400" y="4800599"/>
            <a:ext cx="1943100" cy="27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>
            <a:alphaModFix amt="35000"/>
          </a:blip>
          <a:stretch>
            <a:fillRect t="-16997" b="-16998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SzPts val="3400"/>
              <a:buFont typeface="Arial"/>
              <a:buNone/>
              <a:defRPr sz="3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80"/>
              </a:spcBef>
              <a:buClr>
                <a:schemeClr val="accent1"/>
              </a:buClr>
              <a:buSzPts val="2312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3482" algn="l" rtl="0">
              <a:spcBef>
                <a:spcPts val="520"/>
              </a:spcBef>
              <a:buClr>
                <a:schemeClr val="accent1"/>
              </a:buClr>
              <a:buSzPts val="1768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37922" algn="l" rtl="0">
              <a:spcBef>
                <a:spcPts val="420"/>
              </a:spcBef>
              <a:buClr>
                <a:schemeClr val="accent1"/>
              </a:buClr>
              <a:buSzPts val="1428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59511" algn="l" rtl="0">
              <a:spcBef>
                <a:spcPts val="320"/>
              </a:spcBef>
              <a:buClr>
                <a:schemeClr val="accent1"/>
              </a:buClr>
              <a:buSzPts val="1088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72466" algn="l" rtl="0">
              <a:spcBef>
                <a:spcPts val="260"/>
              </a:spcBef>
              <a:buClr>
                <a:schemeClr val="accent1"/>
              </a:buClr>
              <a:buSzPts val="884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B8C8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B8C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indent="-215900"/>
            <a:r>
              <a:rPr lang="en-US" dirty="0"/>
              <a:t>Getting the right job! </a:t>
            </a:r>
            <a:endParaRPr lang="en-US" sz="34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Have a long-term vision/mission statement for your career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E.g., use math/science to make a profound impact on industrial decisions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Think about your personal preferences- but not </a:t>
            </a:r>
            <a:r>
              <a:rPr lang="en-US" sz="1800" i="1" dirty="0"/>
              <a:t>too</a:t>
            </a:r>
            <a:r>
              <a:rPr lang="en-US" sz="1800" dirty="0"/>
              <a:t> much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E.g., type of location (city versus rural), US/EU/Asia </a:t>
            </a:r>
            <a:r>
              <a:rPr lang="en-US" sz="1400" dirty="0" err="1"/>
              <a:t>etc</a:t>
            </a:r>
            <a:r>
              <a:rPr lang="en-US" sz="1400" dirty="0"/>
              <a:t>, being near family/partner’s job, etc.</a:t>
            </a:r>
            <a:endParaRPr lang="en-US" sz="1000" dirty="0"/>
          </a:p>
          <a:p>
            <a:pPr marL="138938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What type of job are you open to? SCA research can be done in large companies, as well as engineering schools and business schools at universities</a:t>
            </a:r>
          </a:p>
          <a:p>
            <a:pPr marL="5961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Industry: Amazon, IBM, Uber, Google, Facebook, Microsoft…</a:t>
            </a:r>
            <a:endParaRPr lang="en-US" sz="1000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Once you’ve some criteria for applying, do make every application an impeccable one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Because your job market “tour” is one way to advertise your work broadly, and for senior people to get to know you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Good impressions last…and so do bad ones!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Don’t hold a grudge if you don’t get the job you dreamed of</a:t>
            </a:r>
            <a:endParaRPr lang="en-US" sz="1800" dirty="0"/>
          </a:p>
          <a:p>
            <a:pPr lvl="0">
              <a:spcBef>
                <a:spcPts val="0"/>
              </a:spcBef>
            </a:pPr>
            <a:endParaRPr lang="en-US" sz="1000" dirty="0"/>
          </a:p>
          <a:p>
            <a:pPr marL="596138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38938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38938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68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078DD30-3FA3-AB74-DAF0-3E54FF935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31" y="50800"/>
            <a:ext cx="7673139" cy="458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838FD-F8F3-2F38-0513-0B6340964647}"/>
              </a:ext>
            </a:extLst>
          </p:cNvPr>
          <p:cNvSpPr txBox="1"/>
          <p:nvPr/>
        </p:nvSpPr>
        <p:spPr>
          <a:xfrm>
            <a:off x="3770722" y="4327723"/>
            <a:ext cx="487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www.amazon.science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/postdoctoral-science-program</a:t>
            </a:r>
          </a:p>
        </p:txBody>
      </p:sp>
    </p:spTree>
    <p:extLst>
      <p:ext uri="{BB962C8B-B14F-4D97-AF65-F5344CB8AC3E}">
        <p14:creationId xmlns:p14="http://schemas.microsoft.com/office/powerpoint/2010/main" val="1745382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MD - colors">
      <a:dk1>
        <a:srgbClr val="2A2F30"/>
      </a:dk1>
      <a:lt1>
        <a:srgbClr val="F4F1F1"/>
      </a:lt1>
      <a:dk2>
        <a:srgbClr val="2A2F30"/>
      </a:dk2>
      <a:lt2>
        <a:srgbClr val="FFFFFE"/>
      </a:lt2>
      <a:accent1>
        <a:srgbClr val="C30A29"/>
      </a:accent1>
      <a:accent2>
        <a:srgbClr val="F9C51A"/>
      </a:accent2>
      <a:accent3>
        <a:srgbClr val="E68320"/>
      </a:accent3>
      <a:accent4>
        <a:srgbClr val="4070FF"/>
      </a:accent4>
      <a:accent5>
        <a:srgbClr val="60E653"/>
      </a:accent5>
      <a:accent6>
        <a:srgbClr val="2DE6C6"/>
      </a:accent6>
      <a:hlink>
        <a:srgbClr val="C30A29"/>
      </a:hlink>
      <a:folHlink>
        <a:srgbClr val="6F75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221</Words>
  <Application>Microsoft Office PowerPoint</Application>
  <PresentationFormat>On-screen Show (16:9)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Getting the right job!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Headline</dc:title>
  <cp:lastModifiedBy>Nicolle Williams-Restrepo</cp:lastModifiedBy>
  <cp:revision>69</cp:revision>
  <dcterms:modified xsi:type="dcterms:W3CDTF">2022-06-09T23:47:57Z</dcterms:modified>
</cp:coreProperties>
</file>