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256" r:id="rId2"/>
    <p:sldId id="286" r:id="rId3"/>
    <p:sldId id="287" r:id="rId4"/>
    <p:sldId id="288" r:id="rId5"/>
    <p:sldId id="289" r:id="rId6"/>
    <p:sldId id="290" r:id="rId7"/>
    <p:sldId id="291" r:id="rId8"/>
    <p:sldId id="292" r:id="rId9"/>
    <p:sldId id="293" r:id="rId10"/>
    <p:sldId id="294" r:id="rId11"/>
    <p:sldId id="295" r:id="rId12"/>
    <p:sldId id="265" r:id="rId13"/>
    <p:sldId id="266" r:id="rId14"/>
    <p:sldId id="285" r:id="rId15"/>
    <p:sldId id="272" r:id="rId16"/>
    <p:sldId id="273" r:id="rId17"/>
    <p:sldId id="277" r:id="rId18"/>
    <p:sldId id="278" r:id="rId19"/>
    <p:sldId id="296" r:id="rId20"/>
    <p:sldId id="282" r:id="rId21"/>
  </p:sldIdLst>
  <p:sldSz cx="9144000" cy="6858000" type="screen4x3"/>
  <p:notesSz cx="7102475" cy="9388475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ヒラギノ角ゴ Pro W3" charset="0"/>
        <a:cs typeface="ヒラギノ角ゴ Pro W3" charset="0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ヒラギノ角ゴ Pro W3" charset="0"/>
        <a:cs typeface="ヒラギノ角ゴ Pro W3" charset="0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ヒラギノ角ゴ Pro W3" charset="0"/>
        <a:cs typeface="ヒラギノ角ゴ Pro W3" charset="0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ヒラギノ角ゴ Pro W3" charset="0"/>
        <a:cs typeface="ヒラギノ角ゴ Pro W3" charset="0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ヒラギノ角ゴ Pro W3" charset="0"/>
        <a:cs typeface="ヒラギノ角ゴ Pro W3" charset="0"/>
      </a:defRPr>
    </a:lvl5pPr>
    <a:lvl6pPr marL="2286000" algn="l" defTabSz="457200" rtl="0" eaLnBrk="1" latinLnBrk="0" hangingPunct="1">
      <a:defRPr sz="2400" kern="1200">
        <a:solidFill>
          <a:schemeClr val="tx1"/>
        </a:solidFill>
        <a:latin typeface="Arial" charset="0"/>
        <a:ea typeface="ヒラギノ角ゴ Pro W3" charset="0"/>
        <a:cs typeface="ヒラギノ角ゴ Pro W3" charset="0"/>
      </a:defRPr>
    </a:lvl6pPr>
    <a:lvl7pPr marL="2743200" algn="l" defTabSz="457200" rtl="0" eaLnBrk="1" latinLnBrk="0" hangingPunct="1">
      <a:defRPr sz="2400" kern="1200">
        <a:solidFill>
          <a:schemeClr val="tx1"/>
        </a:solidFill>
        <a:latin typeface="Arial" charset="0"/>
        <a:ea typeface="ヒラギノ角ゴ Pro W3" charset="0"/>
        <a:cs typeface="ヒラギノ角ゴ Pro W3" charset="0"/>
      </a:defRPr>
    </a:lvl7pPr>
    <a:lvl8pPr marL="3200400" algn="l" defTabSz="457200" rtl="0" eaLnBrk="1" latinLnBrk="0" hangingPunct="1">
      <a:defRPr sz="2400" kern="1200">
        <a:solidFill>
          <a:schemeClr val="tx1"/>
        </a:solidFill>
        <a:latin typeface="Arial" charset="0"/>
        <a:ea typeface="ヒラギノ角ゴ Pro W3" charset="0"/>
        <a:cs typeface="ヒラギノ角ゴ Pro W3" charset="0"/>
      </a:defRPr>
    </a:lvl8pPr>
    <a:lvl9pPr marL="3657600" algn="l" defTabSz="457200" rtl="0" eaLnBrk="1" latinLnBrk="0" hangingPunct="1">
      <a:defRPr sz="2400" kern="1200">
        <a:solidFill>
          <a:schemeClr val="tx1"/>
        </a:solidFill>
        <a:latin typeface="Arial" charset="0"/>
        <a:ea typeface="ヒラギノ角ゴ Pro W3" charset="0"/>
        <a:cs typeface="ヒラギノ角ゴ Pro W3" charset="0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E0026"/>
    <a:srgbClr val="5F5F5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838" autoAdjust="0"/>
    <p:restoredTop sz="94626" autoAdjust="0"/>
  </p:normalViewPr>
  <p:slideViewPr>
    <p:cSldViewPr snapToGrid="0">
      <p:cViewPr varScale="1">
        <p:scale>
          <a:sx n="61" d="100"/>
          <a:sy n="61" d="100"/>
        </p:scale>
        <p:origin x="1400" y="6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7739" cy="471054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3092" y="0"/>
            <a:ext cx="3077739" cy="471054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r">
              <a:defRPr sz="1200"/>
            </a:lvl1pPr>
          </a:lstStyle>
          <a:p>
            <a:fld id="{1FF19A2F-E63A-1841-A0B0-69FD63B85398}" type="datetimeFigureOut">
              <a:rPr lang="en-US" smtClean="0"/>
              <a:t>4/11/2020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438275" y="1173163"/>
            <a:ext cx="4225925" cy="31686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229" tIns="47114" rIns="94229" bIns="47114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10248" y="4518204"/>
            <a:ext cx="5681980" cy="3696712"/>
          </a:xfrm>
          <a:prstGeom prst="rect">
            <a:avLst/>
          </a:prstGeom>
        </p:spPr>
        <p:txBody>
          <a:bodyPr vert="horz" lIns="94229" tIns="47114" rIns="94229" bIns="47114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917422"/>
            <a:ext cx="3077739" cy="471053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3092" y="8917422"/>
            <a:ext cx="3077739" cy="471053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r">
              <a:defRPr sz="1200"/>
            </a:lvl1pPr>
          </a:lstStyle>
          <a:p>
            <a:fld id="{A7626034-73B5-034C-B7E6-A54AB1285A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75912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626034-73B5-034C-B7E6-A54AB1285A6D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72865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42289">
              <a:defRPr/>
            </a:pPr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626034-73B5-034C-B7E6-A54AB1285A6D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946363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42289">
              <a:defRPr/>
            </a:pPr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626034-73B5-034C-B7E6-A54AB1285A6D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492344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626034-73B5-034C-B7E6-A54AB1285A6D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034362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626034-73B5-034C-B7E6-A54AB1285A6D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559104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626034-73B5-034C-B7E6-A54AB1285A6D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716464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626034-73B5-034C-B7E6-A54AB1285A6D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989567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626034-73B5-034C-B7E6-A54AB1285A6D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217860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42289">
              <a:defRPr/>
            </a:pPr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626034-73B5-034C-B7E6-A54AB1285A6D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478502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626034-73B5-034C-B7E6-A54AB1285A6D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488585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42289">
              <a:defRPr/>
            </a:pPr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626034-73B5-034C-B7E6-A54AB1285A6D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610600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42289">
              <a:defRPr/>
            </a:pPr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626034-73B5-034C-B7E6-A54AB1285A6D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51168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B99228B-30A4-D246-BB5D-71354E7AA29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19102" y="381000"/>
            <a:ext cx="3586541" cy="777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585759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40" userDrawn="1">
          <p15:clr>
            <a:srgbClr val="FBAE40"/>
          </p15:clr>
        </p15:guide>
        <p15:guide id="2" pos="2064" userDrawn="1">
          <p15:clr>
            <a:srgbClr val="FBAE40"/>
          </p15:clr>
        </p15:guide>
        <p15:guide id="3" pos="264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3E23BF7-9F5A-9E42-B502-689AC6A1E53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29878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609600"/>
            <a:ext cx="2057400" cy="54483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6019800" cy="54483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FA2D79-D5B9-9E44-BC26-5C4012EF6E3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15272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5488343-B159-074D-B355-B61FD1A20D5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64220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5424AE8-78F8-144E-A4FE-553D35E590A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67838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38600" cy="45339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38600" cy="45339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EDA8B8-D04C-214E-83CE-5B60915F936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3669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lide Number Placeholder 6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5261A5-F588-D34E-A84B-E514DA90C9A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10497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7CC725B-9C86-6E43-AAF9-1A329DDB234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84285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9A03EE-8AFD-D547-9E71-0BD0BE6F934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55477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41F1C61-654F-EF4C-B7CF-635108DFC60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39789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Drag picture to placeholder or click icon to add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A5825F-7512-8045-B403-CF218AA2013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95807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609600"/>
            <a:ext cx="8229600" cy="808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524000"/>
            <a:ext cx="8229600" cy="4533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31" name="Text Box 10"/>
          <p:cNvSpPr txBox="1">
            <a:spLocks noChangeArrowheads="1"/>
          </p:cNvSpPr>
          <p:nvPr/>
        </p:nvSpPr>
        <p:spPr bwMode="auto">
          <a:xfrm>
            <a:off x="4876800" y="98425"/>
            <a:ext cx="41910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Geneva" charset="0"/>
                <a:cs typeface="Geneva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Geneva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Geneva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Geneva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Geneva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Geneva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Geneva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Geneva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Geneva" charset="0"/>
              </a:defRPr>
            </a:lvl9pPr>
          </a:lstStyle>
          <a:p>
            <a:pPr algn="r" eaLnBrk="1" hangingPunct="1">
              <a:spcBef>
                <a:spcPct val="50000"/>
              </a:spcBef>
              <a:defRPr/>
            </a:pPr>
            <a:endParaRPr lang="en-US" sz="2000">
              <a:solidFill>
                <a:schemeClr val="bg1"/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5AA0A5C-72ED-1049-B578-748043FF7170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81057" y="110767"/>
            <a:ext cx="1398182" cy="378386"/>
          </a:xfrm>
          <a:prstGeom prst="rect">
            <a:avLst/>
          </a:prstGeom>
        </p:spPr>
      </p:pic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1611EDC6-D22E-7A46-A0A6-4EA6FEB688B7}"/>
              </a:ext>
            </a:extLst>
          </p:cNvPr>
          <p:cNvCxnSpPr/>
          <p:nvPr userDrawn="1"/>
        </p:nvCxnSpPr>
        <p:spPr>
          <a:xfrm>
            <a:off x="0" y="533399"/>
            <a:ext cx="9144000" cy="6350"/>
          </a:xfrm>
          <a:prstGeom prst="line">
            <a:avLst/>
          </a:prstGeom>
          <a:ln w="3175" cmpd="sng">
            <a:solidFill>
              <a:schemeClr val="bg1">
                <a:lumMod val="7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1" r:id="rId1"/>
    <p:sldLayoutId id="2147483721" r:id="rId2"/>
    <p:sldLayoutId id="2147483722" r:id="rId3"/>
    <p:sldLayoutId id="2147483723" r:id="rId4"/>
    <p:sldLayoutId id="2147483724" r:id="rId5"/>
    <p:sldLayoutId id="2147483725" r:id="rId6"/>
    <p:sldLayoutId id="2147483726" r:id="rId7"/>
    <p:sldLayoutId id="2147483727" r:id="rId8"/>
    <p:sldLayoutId id="2147483728" r:id="rId9"/>
    <p:sldLayoutId id="2147483729" r:id="rId10"/>
    <p:sldLayoutId id="2147483730" r:id="rId11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+mj-lt"/>
          <a:ea typeface="ヒラギノ角ゴ Pro W3" charset="0"/>
          <a:cs typeface="Geneva" charset="0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Arial" charset="0"/>
          <a:ea typeface="ヒラギノ角ゴ Pro W3" charset="0"/>
          <a:cs typeface="Geneva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Arial" charset="0"/>
          <a:ea typeface="ヒラギノ角ゴ Pro W3" charset="0"/>
          <a:cs typeface="Geneva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Arial" charset="0"/>
          <a:ea typeface="ヒラギノ角ゴ Pro W3" charset="0"/>
          <a:cs typeface="Geneva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Arial" charset="0"/>
          <a:ea typeface="ヒラギノ角ゴ Pro W3" charset="0"/>
          <a:cs typeface="Geneva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2200">
          <a:solidFill>
            <a:schemeClr val="tx2"/>
          </a:solidFill>
          <a:latin typeface="+mn-lt"/>
          <a:ea typeface="ヒラギノ角ゴ Pro W3" charset="0"/>
          <a:cs typeface="Geneva" charset="0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>
          <a:solidFill>
            <a:schemeClr val="tx2"/>
          </a:solidFill>
          <a:latin typeface="+mn-lt"/>
          <a:ea typeface="Geneva" charset="0"/>
          <a:cs typeface="Geneva" charset="0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1600">
          <a:solidFill>
            <a:schemeClr val="tx2"/>
          </a:solidFill>
          <a:latin typeface="+mn-lt"/>
          <a:ea typeface="Geneva" charset="0"/>
          <a:cs typeface="Geneva" charset="0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1400">
          <a:solidFill>
            <a:schemeClr val="tx2"/>
          </a:solidFill>
          <a:latin typeface="+mn-lt"/>
          <a:ea typeface="Geneva" charset="0"/>
          <a:cs typeface="Geneva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1400">
          <a:solidFill>
            <a:schemeClr val="tx2"/>
          </a:solidFill>
          <a:latin typeface="+mn-lt"/>
          <a:ea typeface="Geneva" charset="0"/>
          <a:cs typeface="Geneva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1400">
          <a:solidFill>
            <a:srgbClr val="5F5F5F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1400">
          <a:solidFill>
            <a:srgbClr val="5F5F5F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1400">
          <a:solidFill>
            <a:srgbClr val="5F5F5F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1400">
          <a:solidFill>
            <a:srgbClr val="5F5F5F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ugadmissions.rutgers.edu/SchoolToSchool/" TargetMode="Externa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business.rutgers.edu/undergraduate-new-brunswick/rutgers-transfers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itle 3"/>
          <p:cNvSpPr>
            <a:spLocks noGrp="1"/>
          </p:cNvSpPr>
          <p:nvPr>
            <p:ph type="subTitle" idx="1"/>
          </p:nvPr>
        </p:nvSpPr>
        <p:spPr>
          <a:xfrm>
            <a:off x="1371600" y="4632435"/>
            <a:ext cx="6400800" cy="1752600"/>
          </a:xfrm>
        </p:spPr>
        <p:txBody>
          <a:bodyPr/>
          <a:lstStyle/>
          <a:p>
            <a:r>
              <a:rPr lang="en-US" sz="26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Christine Yannuzzi</a:t>
            </a:r>
            <a:endParaRPr lang="en-US" sz="2600" b="1" i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4800" b="1" dirty="0" smtClean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School to School Transfer</a:t>
            </a:r>
            <a:br>
              <a:rPr lang="en-US" sz="4800" b="1" dirty="0" smtClean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4800" b="1" dirty="0" smtClean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RBS </a:t>
            </a:r>
            <a:r>
              <a:rPr lang="en-US" sz="4800" b="1" dirty="0" smtClean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New Brunswick</a:t>
            </a:r>
            <a:br>
              <a:rPr lang="en-US" sz="4800" b="1" dirty="0" smtClean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4800" b="1" dirty="0" smtClean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Fall </a:t>
            </a:r>
            <a:r>
              <a:rPr lang="en-US" sz="4800" b="1" dirty="0" smtClean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2020</a:t>
            </a:r>
            <a:endParaRPr lang="en-US" sz="4800" b="1" i="1" dirty="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Key Info for all school to school transfers: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767254" y="1417638"/>
            <a:ext cx="7283669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000" b="1" dirty="0">
                <a:latin typeface="Calibri" panose="020F0502020204030204" pitchFamily="34" charset="0"/>
                <a:cs typeface="Calibri" panose="020F0502020204030204" pitchFamily="34" charset="0"/>
              </a:rPr>
              <a:t>Summer 2020 coursework will NOT be included in the review. </a:t>
            </a:r>
            <a:endParaRPr lang="en-US" sz="2000" b="1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You 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will not be admitted to RBS if you have any unresolved (= not yet repeated) D, F, NC, or TZ grades in any of the six pre-business courses or RBS (school 33 courses), at the time you are applying.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Students who have 3 or more D/F/NC grades in the six RBS pre-business courses will NOT be eligible to transfer to RBS.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If you are accepted into RBS still in the pre-business phase, you will have to complete the remaining eligibility requirements before declaring a business major. If you fail to complete all six pre-business requirements with a C/Pass or higher, by the end of the spring 2021 semester, then you would not be allowed to continue in RBS. 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All six eligibility courses need to be completed by the end of the </a:t>
            </a:r>
            <a:r>
              <a:rPr lang="en-US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summer 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2020 semester to enter RBS as a junior with a declared major.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411286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How to apply to transfer to RBS New Brunswick: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557048" y="1839310"/>
            <a:ext cx="7893269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The school to school transfer application: </a:t>
            </a:r>
            <a:r>
              <a:rPr lang="en-US" sz="2800" u="sng" dirty="0">
                <a:latin typeface="Calibri" panose="020F0502020204030204" pitchFamily="34" charset="0"/>
                <a:cs typeface="Calibri" panose="020F0502020204030204" pitchFamily="34" charset="0"/>
                <a:hlinkClick r:id="rId2"/>
              </a:rPr>
              <a:t>https://www.ugadmissions.rutgers.edu/SchoolToSchool/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will be open from 02/01/20 through </a:t>
            </a:r>
            <a:r>
              <a:rPr lang="en-US" sz="28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04/30/20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endParaRPr lang="en-US" sz="28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lvl="0" indent="-342900">
              <a:buFont typeface="Arial" panose="020B0604020202020204" pitchFamily="34" charset="0"/>
              <a:buChar char="•"/>
            </a:pPr>
            <a:endParaRPr lang="en-US" sz="28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Applications 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will be reviewed after May 22</a:t>
            </a:r>
            <a:r>
              <a:rPr lang="en-US" sz="2800" baseline="30000" dirty="0">
                <a:latin typeface="Calibri" panose="020F0502020204030204" pitchFamily="34" charset="0"/>
                <a:cs typeface="Calibri" panose="020F0502020204030204" pitchFamily="34" charset="0"/>
              </a:rPr>
              <a:t>nd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endParaRPr lang="en-US" sz="28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lvl="0" indent="-342900">
              <a:buFont typeface="Arial" panose="020B0604020202020204" pitchFamily="34" charset="0"/>
              <a:buChar char="•"/>
            </a:pPr>
            <a:endParaRPr lang="en-US" sz="28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Students will be notified of their admission decision on June 30</a:t>
            </a:r>
            <a:r>
              <a:rPr lang="en-US" sz="2800" baseline="30000" dirty="0" smtClean="0">
                <a:latin typeface="Calibri" panose="020F0502020204030204" pitchFamily="34" charset="0"/>
                <a:cs typeface="Calibri" panose="020F0502020204030204" pitchFamily="34" charset="0"/>
              </a:rPr>
              <a:t>th</a:t>
            </a:r>
            <a:r>
              <a:rPr lang="en-US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en-US" sz="2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360324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67559"/>
            <a:ext cx="8229600" cy="375138"/>
          </a:xfrm>
        </p:spPr>
        <p:txBody>
          <a:bodyPr/>
          <a:lstStyle/>
          <a:p>
            <a:pPr algn="ctr"/>
            <a:r>
              <a:rPr lang="en-US" sz="3600" b="1" dirty="0" smtClean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RBS Offers Six Majors</a:t>
            </a:r>
            <a:endParaRPr lang="en-US" sz="3600" b="1" dirty="0">
              <a:solidFill>
                <a:srgbClr val="C00000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383628" y="1524000"/>
            <a:ext cx="8229600" cy="4533900"/>
          </a:xfrm>
        </p:spPr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en-US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Finance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Accounting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Leadership &amp; Management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Business Analytics and Information Technology (BAIT)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Marketing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Supply Chain Management</a:t>
            </a:r>
          </a:p>
          <a:p>
            <a:pPr marL="0" indent="0">
              <a:buNone/>
            </a:pPr>
            <a:endParaRPr lang="en-US" dirty="0" smtClean="0"/>
          </a:p>
          <a:p>
            <a:pPr marL="457200" indent="-457200">
              <a:buFont typeface="+mj-lt"/>
              <a:buAutoNum type="arabicPeriod"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874732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CFC94E-5220-FA47-9CA1-9D895C24CD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FINANCE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190460" y="2358328"/>
            <a:ext cx="2322649" cy="1770052"/>
          </a:xfrm>
          <a:prstGeom prst="roundRect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000" b="1" dirty="0">
                <a:solidFill>
                  <a:schemeClr val="tx1"/>
                </a:solidFill>
              </a:rPr>
              <a:t>Financial Management for Finance Majors</a:t>
            </a:r>
          </a:p>
          <a:p>
            <a:pPr algn="ctr"/>
            <a:r>
              <a:rPr lang="en-US" sz="1000" dirty="0">
                <a:solidFill>
                  <a:schemeClr val="tx1"/>
                </a:solidFill>
              </a:rPr>
              <a:t>33:390:310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3060071" y="4418092"/>
            <a:ext cx="2035768" cy="1051832"/>
          </a:xfrm>
          <a:prstGeom prst="roundRect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000" b="1" dirty="0">
                <a:solidFill>
                  <a:schemeClr val="tx1"/>
                </a:solidFill>
              </a:rPr>
              <a:t>Investment Analysis</a:t>
            </a:r>
          </a:p>
          <a:p>
            <a:pPr algn="ctr"/>
            <a:r>
              <a:rPr lang="en-US" sz="1000" dirty="0">
                <a:solidFill>
                  <a:schemeClr val="tx1"/>
                </a:solidFill>
              </a:rPr>
              <a:t>33:390:380</a:t>
            </a:r>
          </a:p>
          <a:p>
            <a:pPr algn="ctr"/>
            <a:r>
              <a:rPr lang="en-US" sz="1000" i="1" dirty="0">
                <a:solidFill>
                  <a:schemeClr val="tx1"/>
                </a:solidFill>
              </a:rPr>
              <a:t>Pre-</a:t>
            </a:r>
            <a:r>
              <a:rPr lang="en-US" sz="1000" i="1" dirty="0" err="1">
                <a:solidFill>
                  <a:schemeClr val="tx1"/>
                </a:solidFill>
              </a:rPr>
              <a:t>req</a:t>
            </a:r>
            <a:r>
              <a:rPr lang="en-US" sz="1000" i="1" dirty="0">
                <a:solidFill>
                  <a:schemeClr val="tx1"/>
                </a:solidFill>
              </a:rPr>
              <a:t>: 33:390:310</a:t>
            </a:r>
          </a:p>
        </p:txBody>
      </p:sp>
      <p:cxnSp>
        <p:nvCxnSpPr>
          <p:cNvPr id="11" name="Straight Connector 10"/>
          <p:cNvCxnSpPr>
            <a:stCxn id="8" idx="3"/>
            <a:endCxn id="9" idx="1"/>
          </p:cNvCxnSpPr>
          <p:nvPr/>
        </p:nvCxnSpPr>
        <p:spPr>
          <a:xfrm>
            <a:off x="2513109" y="3243354"/>
            <a:ext cx="546962" cy="1700654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>
            <a:stCxn id="8" idx="3"/>
            <a:endCxn id="24" idx="1"/>
          </p:cNvCxnSpPr>
          <p:nvPr/>
        </p:nvCxnSpPr>
        <p:spPr>
          <a:xfrm flipV="1">
            <a:off x="2513109" y="2555130"/>
            <a:ext cx="1098057" cy="688224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Rounded Rectangle 22"/>
          <p:cNvSpPr/>
          <p:nvPr/>
        </p:nvSpPr>
        <p:spPr>
          <a:xfrm>
            <a:off x="6409756" y="4418092"/>
            <a:ext cx="2082393" cy="1051832"/>
          </a:xfrm>
          <a:prstGeom prst="roundRect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000" b="1" dirty="0">
                <a:solidFill>
                  <a:schemeClr val="tx1"/>
                </a:solidFill>
              </a:rPr>
              <a:t>Derivatives</a:t>
            </a:r>
          </a:p>
          <a:p>
            <a:pPr algn="ctr"/>
            <a:r>
              <a:rPr lang="en-US" sz="1000" dirty="0">
                <a:solidFill>
                  <a:schemeClr val="tx1"/>
                </a:solidFill>
              </a:rPr>
              <a:t>33:390:420</a:t>
            </a:r>
          </a:p>
          <a:p>
            <a:pPr algn="ctr"/>
            <a:r>
              <a:rPr lang="en-US" sz="1000" i="1" dirty="0">
                <a:solidFill>
                  <a:schemeClr val="tx1"/>
                </a:solidFill>
              </a:rPr>
              <a:t>Pre-</a:t>
            </a:r>
            <a:r>
              <a:rPr lang="en-US" sz="1000" i="1" dirty="0" err="1">
                <a:solidFill>
                  <a:schemeClr val="tx1"/>
                </a:solidFill>
              </a:rPr>
              <a:t>req</a:t>
            </a:r>
            <a:r>
              <a:rPr lang="en-US" sz="1000" i="1" dirty="0">
                <a:solidFill>
                  <a:schemeClr val="tx1"/>
                </a:solidFill>
              </a:rPr>
              <a:t>: 33:390:380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3611166" y="2029214"/>
            <a:ext cx="2661375" cy="1051832"/>
          </a:xfrm>
          <a:prstGeom prst="roundRect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000" b="1" dirty="0">
                <a:solidFill>
                  <a:schemeClr val="tx1"/>
                </a:solidFill>
              </a:rPr>
              <a:t>Corporate Finance</a:t>
            </a:r>
          </a:p>
          <a:p>
            <a:pPr algn="ctr"/>
            <a:r>
              <a:rPr lang="en-US" sz="1000" dirty="0">
                <a:solidFill>
                  <a:schemeClr val="tx1"/>
                </a:solidFill>
              </a:rPr>
              <a:t>33:390:400</a:t>
            </a:r>
          </a:p>
          <a:p>
            <a:pPr algn="ctr"/>
            <a:r>
              <a:rPr lang="en-US" sz="1000" i="1" dirty="0">
                <a:solidFill>
                  <a:schemeClr val="tx1"/>
                </a:solidFill>
              </a:rPr>
              <a:t>Pre-</a:t>
            </a:r>
            <a:r>
              <a:rPr lang="en-US" sz="1000" i="1" dirty="0" err="1">
                <a:solidFill>
                  <a:schemeClr val="tx1"/>
                </a:solidFill>
              </a:rPr>
              <a:t>req</a:t>
            </a:r>
            <a:r>
              <a:rPr lang="en-US" sz="1000" i="1" dirty="0">
                <a:solidFill>
                  <a:schemeClr val="tx1"/>
                </a:solidFill>
              </a:rPr>
              <a:t>: 33:390:310</a:t>
            </a:r>
          </a:p>
        </p:txBody>
      </p:sp>
      <p:cxnSp>
        <p:nvCxnSpPr>
          <p:cNvPr id="30" name="Straight Connector 29"/>
          <p:cNvCxnSpPr>
            <a:stCxn id="9" idx="3"/>
            <a:endCxn id="23" idx="1"/>
          </p:cNvCxnSpPr>
          <p:nvPr/>
        </p:nvCxnSpPr>
        <p:spPr>
          <a:xfrm>
            <a:off x="5095839" y="4944008"/>
            <a:ext cx="1313917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0370367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1573424" y="1249378"/>
            <a:ext cx="1432326" cy="791646"/>
          </a:xfrm>
          <a:prstGeom prst="roundRect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000" b="1" dirty="0">
                <a:solidFill>
                  <a:schemeClr val="tx1"/>
                </a:solidFill>
              </a:rPr>
              <a:t>Managerial Accounting</a:t>
            </a:r>
          </a:p>
          <a:p>
            <a:pPr algn="ctr"/>
            <a:r>
              <a:rPr lang="en-US" sz="1000" dirty="0">
                <a:solidFill>
                  <a:schemeClr val="tx1"/>
                </a:solidFill>
              </a:rPr>
              <a:t>33:010:275</a:t>
            </a:r>
          </a:p>
          <a:p>
            <a:pPr algn="ctr"/>
            <a:r>
              <a:rPr lang="en-US" sz="1000" i="1" dirty="0">
                <a:solidFill>
                  <a:schemeClr val="tx1"/>
                </a:solidFill>
              </a:rPr>
              <a:t>Pre-</a:t>
            </a:r>
            <a:r>
              <a:rPr lang="en-US" sz="1000" i="1" dirty="0" err="1">
                <a:solidFill>
                  <a:schemeClr val="tx1"/>
                </a:solidFill>
              </a:rPr>
              <a:t>req</a:t>
            </a:r>
            <a:r>
              <a:rPr lang="en-US" sz="1000" i="1" dirty="0">
                <a:solidFill>
                  <a:schemeClr val="tx1"/>
                </a:solidFill>
              </a:rPr>
              <a:t>: 33:010:272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334908" y="3589513"/>
            <a:ext cx="1210888" cy="914239"/>
          </a:xfrm>
          <a:prstGeom prst="roundRect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000" b="1" dirty="0">
                <a:solidFill>
                  <a:schemeClr val="tx1"/>
                </a:solidFill>
              </a:rPr>
              <a:t>Financial Accounting</a:t>
            </a:r>
          </a:p>
          <a:p>
            <a:pPr algn="ctr"/>
            <a:r>
              <a:rPr lang="en-US" sz="1000" dirty="0">
                <a:solidFill>
                  <a:schemeClr val="tx1"/>
                </a:solidFill>
              </a:rPr>
              <a:t>33:010:272</a:t>
            </a:r>
          </a:p>
          <a:p>
            <a:pPr algn="ctr"/>
            <a:r>
              <a:rPr lang="en-US" sz="1000" i="1" dirty="0">
                <a:solidFill>
                  <a:schemeClr val="tx1"/>
                </a:solidFill>
              </a:rPr>
              <a:t>All except first year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4216871" y="1249379"/>
            <a:ext cx="1381071" cy="791646"/>
          </a:xfrm>
          <a:prstGeom prst="roundRect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000" b="1" dirty="0">
                <a:solidFill>
                  <a:schemeClr val="tx1"/>
                </a:solidFill>
              </a:rPr>
              <a:t>Cost Accounting</a:t>
            </a:r>
          </a:p>
          <a:p>
            <a:pPr algn="ctr"/>
            <a:r>
              <a:rPr lang="en-US" sz="1000" dirty="0">
                <a:solidFill>
                  <a:schemeClr val="tx1"/>
                </a:solidFill>
              </a:rPr>
              <a:t>33:010:451</a:t>
            </a:r>
          </a:p>
          <a:p>
            <a:pPr algn="ctr"/>
            <a:r>
              <a:rPr lang="en-US" sz="1000" i="1" dirty="0">
                <a:solidFill>
                  <a:schemeClr val="tx1"/>
                </a:solidFill>
              </a:rPr>
              <a:t>Pre-</a:t>
            </a:r>
            <a:r>
              <a:rPr lang="en-US" sz="1000" i="1" dirty="0" err="1">
                <a:solidFill>
                  <a:schemeClr val="tx1"/>
                </a:solidFill>
              </a:rPr>
              <a:t>req</a:t>
            </a:r>
            <a:r>
              <a:rPr lang="en-US" sz="1000" i="1" dirty="0">
                <a:solidFill>
                  <a:schemeClr val="tx1"/>
                </a:solidFill>
              </a:rPr>
              <a:t>: 33:010:275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2430156" y="3404104"/>
            <a:ext cx="1288165" cy="960228"/>
          </a:xfrm>
          <a:prstGeom prst="roundRect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000" b="1" dirty="0">
                <a:solidFill>
                  <a:schemeClr val="tx1"/>
                </a:solidFill>
              </a:rPr>
              <a:t>Intermediate Acct 1</a:t>
            </a:r>
          </a:p>
          <a:p>
            <a:pPr algn="ctr"/>
            <a:r>
              <a:rPr lang="en-US" sz="1000" dirty="0">
                <a:solidFill>
                  <a:schemeClr val="tx1"/>
                </a:solidFill>
              </a:rPr>
              <a:t>33:010:325</a:t>
            </a:r>
          </a:p>
          <a:p>
            <a:pPr algn="ctr"/>
            <a:r>
              <a:rPr lang="en-US" sz="1000" i="1" dirty="0">
                <a:solidFill>
                  <a:schemeClr val="tx1"/>
                </a:solidFill>
              </a:rPr>
              <a:t>Pre-</a:t>
            </a:r>
            <a:r>
              <a:rPr lang="en-US" sz="1000" i="1" dirty="0" err="1">
                <a:solidFill>
                  <a:schemeClr val="tx1"/>
                </a:solidFill>
              </a:rPr>
              <a:t>req</a:t>
            </a:r>
            <a:r>
              <a:rPr lang="en-US" sz="1000" i="1" dirty="0">
                <a:solidFill>
                  <a:schemeClr val="tx1"/>
                </a:solidFill>
              </a:rPr>
              <a:t>: 33:010:272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244536" y="2397963"/>
            <a:ext cx="1305099" cy="826518"/>
          </a:xfrm>
          <a:prstGeom prst="roundRect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000" b="1" dirty="0">
                <a:solidFill>
                  <a:schemeClr val="tx1"/>
                </a:solidFill>
              </a:rPr>
              <a:t>Intermediate Acct 2</a:t>
            </a:r>
          </a:p>
          <a:p>
            <a:pPr algn="ctr"/>
            <a:r>
              <a:rPr lang="en-US" sz="1000" dirty="0">
                <a:solidFill>
                  <a:schemeClr val="tx1"/>
                </a:solidFill>
              </a:rPr>
              <a:t>33:010:326</a:t>
            </a:r>
          </a:p>
          <a:p>
            <a:pPr algn="ctr"/>
            <a:r>
              <a:rPr lang="en-US" sz="1000" i="1" dirty="0">
                <a:solidFill>
                  <a:schemeClr val="tx1"/>
                </a:solidFill>
              </a:rPr>
              <a:t>Pre-</a:t>
            </a:r>
            <a:r>
              <a:rPr lang="en-US" sz="1000" i="1" dirty="0" err="1">
                <a:solidFill>
                  <a:schemeClr val="tx1"/>
                </a:solidFill>
              </a:rPr>
              <a:t>req</a:t>
            </a:r>
            <a:r>
              <a:rPr lang="en-US" sz="1000" i="1" dirty="0">
                <a:solidFill>
                  <a:schemeClr val="tx1"/>
                </a:solidFill>
              </a:rPr>
              <a:t>: 33:010:325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7295808" y="2397963"/>
            <a:ext cx="1526215" cy="810177"/>
          </a:xfrm>
          <a:prstGeom prst="roundRect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000" b="1" dirty="0">
                <a:solidFill>
                  <a:schemeClr val="tx1"/>
                </a:solidFill>
              </a:rPr>
              <a:t>Advanced Accounting</a:t>
            </a:r>
          </a:p>
          <a:p>
            <a:pPr algn="ctr"/>
            <a:r>
              <a:rPr lang="en-US" sz="1000" dirty="0">
                <a:solidFill>
                  <a:schemeClr val="tx1"/>
                </a:solidFill>
              </a:rPr>
              <a:t>33:010:401</a:t>
            </a:r>
          </a:p>
          <a:p>
            <a:pPr algn="ctr"/>
            <a:r>
              <a:rPr lang="en-US" sz="1000" i="1" dirty="0">
                <a:solidFill>
                  <a:schemeClr val="tx1"/>
                </a:solidFill>
              </a:rPr>
              <a:t>Pre-</a:t>
            </a:r>
            <a:r>
              <a:rPr lang="en-US" sz="1000" i="1" dirty="0" err="1">
                <a:solidFill>
                  <a:schemeClr val="tx1"/>
                </a:solidFill>
              </a:rPr>
              <a:t>req</a:t>
            </a:r>
            <a:r>
              <a:rPr lang="en-US" sz="1000" i="1" dirty="0">
                <a:solidFill>
                  <a:schemeClr val="tx1"/>
                </a:solidFill>
              </a:rPr>
              <a:t>: 33:010:326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244536" y="3581420"/>
            <a:ext cx="1305099" cy="922332"/>
          </a:xfrm>
          <a:prstGeom prst="roundRect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000" b="1" dirty="0">
                <a:solidFill>
                  <a:schemeClr val="tx1"/>
                </a:solidFill>
              </a:rPr>
              <a:t>Concepts of Auditing</a:t>
            </a:r>
          </a:p>
          <a:p>
            <a:pPr algn="ctr"/>
            <a:r>
              <a:rPr lang="en-US" sz="1000" dirty="0">
                <a:solidFill>
                  <a:schemeClr val="tx1"/>
                </a:solidFill>
              </a:rPr>
              <a:t>33:010:415</a:t>
            </a:r>
          </a:p>
          <a:p>
            <a:pPr algn="ctr"/>
            <a:r>
              <a:rPr lang="en-US" sz="1000" i="1" dirty="0">
                <a:solidFill>
                  <a:schemeClr val="tx1"/>
                </a:solidFill>
              </a:rPr>
              <a:t>Pre-</a:t>
            </a:r>
            <a:r>
              <a:rPr lang="en-US" sz="1000" i="1" dirty="0" err="1">
                <a:solidFill>
                  <a:schemeClr val="tx1"/>
                </a:solidFill>
              </a:rPr>
              <a:t>req</a:t>
            </a:r>
            <a:r>
              <a:rPr lang="en-US" sz="1000" i="1" dirty="0">
                <a:solidFill>
                  <a:schemeClr val="tx1"/>
                </a:solidFill>
              </a:rPr>
              <a:t>: 33:010:325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4292843" y="4704302"/>
            <a:ext cx="1305099" cy="897084"/>
          </a:xfrm>
          <a:prstGeom prst="roundRect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000" b="1" dirty="0">
                <a:solidFill>
                  <a:schemeClr val="tx1"/>
                </a:solidFill>
              </a:rPr>
              <a:t>Income Tax</a:t>
            </a:r>
          </a:p>
          <a:p>
            <a:pPr algn="ctr"/>
            <a:r>
              <a:rPr lang="en-US" sz="1000" dirty="0">
                <a:solidFill>
                  <a:schemeClr val="tx1"/>
                </a:solidFill>
              </a:rPr>
              <a:t>33:010:421</a:t>
            </a:r>
          </a:p>
          <a:p>
            <a:pPr algn="ctr"/>
            <a:r>
              <a:rPr lang="en-US" sz="1000" i="1" dirty="0">
                <a:solidFill>
                  <a:schemeClr val="tx1"/>
                </a:solidFill>
              </a:rPr>
              <a:t>Pre-</a:t>
            </a:r>
            <a:r>
              <a:rPr lang="en-US" sz="1000" i="1" dirty="0" err="1">
                <a:solidFill>
                  <a:schemeClr val="tx1"/>
                </a:solidFill>
              </a:rPr>
              <a:t>req</a:t>
            </a:r>
            <a:r>
              <a:rPr lang="en-US" sz="1000" i="1" dirty="0">
                <a:solidFill>
                  <a:schemeClr val="tx1"/>
                </a:solidFill>
              </a:rPr>
              <a:t>: 33:010:325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2416449" y="5727413"/>
            <a:ext cx="1467488" cy="746310"/>
          </a:xfrm>
          <a:prstGeom prst="roundRect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000" b="1" dirty="0">
                <a:solidFill>
                  <a:schemeClr val="tx1"/>
                </a:solidFill>
              </a:rPr>
              <a:t>AIS</a:t>
            </a:r>
          </a:p>
          <a:p>
            <a:pPr algn="ctr"/>
            <a:r>
              <a:rPr lang="en-US" sz="1000" dirty="0">
                <a:solidFill>
                  <a:schemeClr val="tx1"/>
                </a:solidFill>
              </a:rPr>
              <a:t>33:010:458</a:t>
            </a:r>
          </a:p>
          <a:p>
            <a:pPr algn="ctr"/>
            <a:r>
              <a:rPr lang="en-US" sz="1000" i="1" dirty="0">
                <a:solidFill>
                  <a:schemeClr val="tx1"/>
                </a:solidFill>
              </a:rPr>
              <a:t>Pre-</a:t>
            </a:r>
            <a:r>
              <a:rPr lang="en-US" sz="1000" i="1" dirty="0" err="1">
                <a:solidFill>
                  <a:schemeClr val="tx1"/>
                </a:solidFill>
              </a:rPr>
              <a:t>req</a:t>
            </a:r>
            <a:r>
              <a:rPr lang="en-US" sz="1000" i="1" dirty="0">
                <a:solidFill>
                  <a:schemeClr val="tx1"/>
                </a:solidFill>
              </a:rPr>
              <a:t>: 33:010:272</a:t>
            </a:r>
          </a:p>
        </p:txBody>
      </p:sp>
      <p:cxnSp>
        <p:nvCxnSpPr>
          <p:cNvPr id="26" name="Straight Connector 25"/>
          <p:cNvCxnSpPr>
            <a:stCxn id="3" idx="3"/>
            <a:endCxn id="2" idx="1"/>
          </p:cNvCxnSpPr>
          <p:nvPr/>
        </p:nvCxnSpPr>
        <p:spPr>
          <a:xfrm flipV="1">
            <a:off x="1545796" y="1645201"/>
            <a:ext cx="27628" cy="2401432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>
            <a:stCxn id="2" idx="3"/>
            <a:endCxn id="9" idx="1"/>
          </p:cNvCxnSpPr>
          <p:nvPr/>
        </p:nvCxnSpPr>
        <p:spPr>
          <a:xfrm>
            <a:off x="3005750" y="1645201"/>
            <a:ext cx="1211121" cy="1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>
            <a:stCxn id="10" idx="3"/>
            <a:endCxn id="11" idx="1"/>
          </p:cNvCxnSpPr>
          <p:nvPr/>
        </p:nvCxnSpPr>
        <p:spPr>
          <a:xfrm flipV="1">
            <a:off x="3718321" y="2811222"/>
            <a:ext cx="1526215" cy="1072996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>
            <a:stCxn id="10" idx="3"/>
            <a:endCxn id="13" idx="1"/>
          </p:cNvCxnSpPr>
          <p:nvPr/>
        </p:nvCxnSpPr>
        <p:spPr>
          <a:xfrm>
            <a:off x="3718321" y="3884218"/>
            <a:ext cx="1526215" cy="158368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>
            <a:stCxn id="10" idx="3"/>
            <a:endCxn id="14" idx="1"/>
          </p:cNvCxnSpPr>
          <p:nvPr/>
        </p:nvCxnSpPr>
        <p:spPr>
          <a:xfrm>
            <a:off x="3718321" y="3884218"/>
            <a:ext cx="574522" cy="1268626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>
            <a:stCxn id="11" idx="3"/>
            <a:endCxn id="12" idx="1"/>
          </p:cNvCxnSpPr>
          <p:nvPr/>
        </p:nvCxnSpPr>
        <p:spPr>
          <a:xfrm flipV="1">
            <a:off x="6549635" y="2803052"/>
            <a:ext cx="746173" cy="817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>
            <a:stCxn id="3" idx="3"/>
            <a:endCxn id="10" idx="1"/>
          </p:cNvCxnSpPr>
          <p:nvPr/>
        </p:nvCxnSpPr>
        <p:spPr>
          <a:xfrm flipV="1">
            <a:off x="1545796" y="3884218"/>
            <a:ext cx="884360" cy="162415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/>
          <p:cNvCxnSpPr>
            <a:stCxn id="3" idx="3"/>
            <a:endCxn id="15" idx="1"/>
          </p:cNvCxnSpPr>
          <p:nvPr/>
        </p:nvCxnSpPr>
        <p:spPr>
          <a:xfrm>
            <a:off x="1545796" y="4046633"/>
            <a:ext cx="870653" cy="2053935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Rounded Rectangle 37"/>
          <p:cNvSpPr/>
          <p:nvPr/>
        </p:nvSpPr>
        <p:spPr>
          <a:xfrm>
            <a:off x="7345734" y="3637497"/>
            <a:ext cx="1526215" cy="1963889"/>
          </a:xfrm>
          <a:prstGeom prst="roundRect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000" b="1" dirty="0">
                <a:solidFill>
                  <a:schemeClr val="tx1"/>
                </a:solidFill>
              </a:rPr>
              <a:t>Audit Analytics</a:t>
            </a:r>
          </a:p>
          <a:p>
            <a:pPr algn="ctr"/>
            <a:r>
              <a:rPr lang="en-US" sz="1000" dirty="0">
                <a:solidFill>
                  <a:schemeClr val="tx1"/>
                </a:solidFill>
              </a:rPr>
              <a:t>33:010:416</a:t>
            </a:r>
          </a:p>
          <a:p>
            <a:pPr algn="ctr"/>
            <a:r>
              <a:rPr lang="en-US" sz="1000" i="1" dirty="0">
                <a:solidFill>
                  <a:schemeClr val="tx1"/>
                </a:solidFill>
              </a:rPr>
              <a:t>Pre-</a:t>
            </a:r>
            <a:r>
              <a:rPr lang="en-US" sz="1000" i="1" dirty="0" err="1">
                <a:solidFill>
                  <a:schemeClr val="tx1"/>
                </a:solidFill>
              </a:rPr>
              <a:t>req</a:t>
            </a:r>
            <a:r>
              <a:rPr lang="en-US" sz="1000" i="1" dirty="0">
                <a:solidFill>
                  <a:schemeClr val="tx1"/>
                </a:solidFill>
              </a:rPr>
              <a:t>: 33:010:415</a:t>
            </a:r>
          </a:p>
          <a:p>
            <a:pPr algn="ctr"/>
            <a:r>
              <a:rPr lang="en-US" sz="1000" i="1" dirty="0">
                <a:solidFill>
                  <a:schemeClr val="tx1"/>
                </a:solidFill>
              </a:rPr>
              <a:t>**For students who entered RBS fall 2018 or later</a:t>
            </a:r>
          </a:p>
        </p:txBody>
      </p:sp>
      <p:cxnSp>
        <p:nvCxnSpPr>
          <p:cNvPr id="56" name="Straight Connector 55"/>
          <p:cNvCxnSpPr>
            <a:stCxn id="13" idx="3"/>
            <a:endCxn id="38" idx="1"/>
          </p:cNvCxnSpPr>
          <p:nvPr/>
        </p:nvCxnSpPr>
        <p:spPr>
          <a:xfrm>
            <a:off x="6549635" y="4042586"/>
            <a:ext cx="796099" cy="576856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Title 1">
            <a:extLst>
              <a:ext uri="{FF2B5EF4-FFF2-40B4-BE49-F238E27FC236}">
                <a16:creationId xmlns:a16="http://schemas.microsoft.com/office/drawing/2014/main" id="{81CFC94E-5220-FA47-9CA1-9D895C24CD0F}"/>
              </a:ext>
            </a:extLst>
          </p:cNvPr>
          <p:cNvSpPr txBox="1">
            <a:spLocks/>
          </p:cNvSpPr>
          <p:nvPr/>
        </p:nvSpPr>
        <p:spPr>
          <a:xfrm>
            <a:off x="457200" y="609600"/>
            <a:ext cx="8229600" cy="808038"/>
          </a:xfrm>
          <a:prstGeom prst="rect">
            <a:avLst/>
          </a:prstGeom>
        </p:spPr>
        <p:txBody>
          <a:bodyPr/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+mj-lt"/>
                <a:ea typeface="ヒラギノ角ゴ Pro W3" charset="0"/>
                <a:cs typeface="Geneva" charset="0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Arial" charset="0"/>
                <a:ea typeface="ヒラギノ角ゴ Pro W3" charset="0"/>
                <a:cs typeface="Geneva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Arial" charset="0"/>
                <a:ea typeface="ヒラギノ角ゴ Pro W3" charset="0"/>
                <a:cs typeface="Geneva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Arial" charset="0"/>
                <a:ea typeface="ヒラギノ角ゴ Pro W3" charset="0"/>
                <a:cs typeface="Geneva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Arial" charset="0"/>
                <a:ea typeface="ヒラギノ角ゴ Pro W3" charset="0"/>
                <a:cs typeface="Geneva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Arial" charset="0"/>
              </a:defRPr>
            </a:lvl9pPr>
          </a:lstStyle>
          <a:p>
            <a:pPr algn="ctr"/>
            <a:r>
              <a:rPr lang="en-US" b="1" kern="0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ACCOUNTING</a:t>
            </a:r>
          </a:p>
        </p:txBody>
      </p:sp>
    </p:spTree>
    <p:extLst>
      <p:ext uri="{BB962C8B-B14F-4D97-AF65-F5344CB8AC3E}">
        <p14:creationId xmlns:p14="http://schemas.microsoft.com/office/powerpoint/2010/main" val="181931099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CFC94E-5220-FA47-9CA1-9D895C24CD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LEADERSHIP &amp; MANAGEMENT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1448554" y="1665838"/>
            <a:ext cx="2169273" cy="1254460"/>
          </a:xfrm>
          <a:prstGeom prst="roundRect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000" b="1" dirty="0">
                <a:solidFill>
                  <a:schemeClr val="tx1"/>
                </a:solidFill>
              </a:rPr>
              <a:t>Management Skills</a:t>
            </a:r>
          </a:p>
          <a:p>
            <a:pPr algn="ctr"/>
            <a:r>
              <a:rPr lang="en-US" sz="1000" dirty="0">
                <a:solidFill>
                  <a:schemeClr val="tx1"/>
                </a:solidFill>
              </a:rPr>
              <a:t>33:620:302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1448553" y="4010685"/>
            <a:ext cx="2169273" cy="1272327"/>
          </a:xfrm>
          <a:prstGeom prst="roundRect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000" b="1" dirty="0">
                <a:solidFill>
                  <a:schemeClr val="tx1"/>
                </a:solidFill>
              </a:rPr>
              <a:t>Intro to Management</a:t>
            </a:r>
          </a:p>
          <a:p>
            <a:pPr algn="ctr"/>
            <a:r>
              <a:rPr lang="en-US" sz="1000" dirty="0">
                <a:solidFill>
                  <a:schemeClr val="tx1"/>
                </a:solidFill>
              </a:rPr>
              <a:t>33:620:301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551334" y="4010685"/>
            <a:ext cx="2307073" cy="1272327"/>
          </a:xfrm>
          <a:prstGeom prst="roundRect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000" b="1" dirty="0">
                <a:solidFill>
                  <a:schemeClr val="tx1"/>
                </a:solidFill>
              </a:rPr>
              <a:t>International Business</a:t>
            </a:r>
          </a:p>
          <a:p>
            <a:pPr algn="ctr"/>
            <a:r>
              <a:rPr lang="en-US" sz="1000" dirty="0">
                <a:solidFill>
                  <a:schemeClr val="tx1"/>
                </a:solidFill>
              </a:rPr>
              <a:t>33:620:369</a:t>
            </a:r>
          </a:p>
          <a:p>
            <a:pPr algn="ctr"/>
            <a:r>
              <a:rPr lang="en-US" sz="1000" i="1" dirty="0">
                <a:solidFill>
                  <a:schemeClr val="tx1"/>
                </a:solidFill>
              </a:rPr>
              <a:t>Pre-</a:t>
            </a:r>
            <a:r>
              <a:rPr lang="en-US" sz="1000" i="1" dirty="0" err="1">
                <a:solidFill>
                  <a:schemeClr val="tx1"/>
                </a:solidFill>
              </a:rPr>
              <a:t>req</a:t>
            </a:r>
            <a:r>
              <a:rPr lang="en-US" sz="1000" i="1" dirty="0">
                <a:solidFill>
                  <a:schemeClr val="tx1"/>
                </a:solidFill>
              </a:rPr>
              <a:t>: 33:620:301</a:t>
            </a:r>
          </a:p>
        </p:txBody>
      </p:sp>
      <p:cxnSp>
        <p:nvCxnSpPr>
          <p:cNvPr id="11" name="Straight Connector 10"/>
          <p:cNvCxnSpPr>
            <a:stCxn id="9" idx="3"/>
            <a:endCxn id="10" idx="1"/>
          </p:cNvCxnSpPr>
          <p:nvPr/>
        </p:nvCxnSpPr>
        <p:spPr>
          <a:xfrm>
            <a:off x="3617826" y="4646849"/>
            <a:ext cx="1933508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ounded Rectangle 11"/>
          <p:cNvSpPr/>
          <p:nvPr/>
        </p:nvSpPr>
        <p:spPr>
          <a:xfrm>
            <a:off x="5551334" y="1665839"/>
            <a:ext cx="2307073" cy="1114118"/>
          </a:xfrm>
          <a:prstGeom prst="roundRect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000" b="1" dirty="0">
                <a:solidFill>
                  <a:schemeClr val="tx1"/>
                </a:solidFill>
              </a:rPr>
              <a:t>Executive Leadership</a:t>
            </a:r>
          </a:p>
          <a:p>
            <a:pPr algn="ctr"/>
            <a:r>
              <a:rPr lang="en-US" sz="1000" dirty="0">
                <a:solidFill>
                  <a:schemeClr val="tx1"/>
                </a:solidFill>
              </a:rPr>
              <a:t>33:620:410</a:t>
            </a:r>
          </a:p>
          <a:p>
            <a:pPr algn="ctr"/>
            <a:r>
              <a:rPr lang="en-US" sz="1000" i="1" dirty="0">
                <a:solidFill>
                  <a:schemeClr val="tx1"/>
                </a:solidFill>
              </a:rPr>
              <a:t>Pre-</a:t>
            </a:r>
            <a:r>
              <a:rPr lang="en-US" sz="1000" i="1" dirty="0" err="1">
                <a:solidFill>
                  <a:schemeClr val="tx1"/>
                </a:solidFill>
              </a:rPr>
              <a:t>req</a:t>
            </a:r>
            <a:r>
              <a:rPr lang="en-US" sz="1000" i="1" dirty="0">
                <a:solidFill>
                  <a:schemeClr val="tx1"/>
                </a:solidFill>
              </a:rPr>
              <a:t>: 33:620:302</a:t>
            </a:r>
          </a:p>
        </p:txBody>
      </p:sp>
      <p:cxnSp>
        <p:nvCxnSpPr>
          <p:cNvPr id="13" name="Straight Connector 12"/>
          <p:cNvCxnSpPr>
            <a:stCxn id="7" idx="3"/>
          </p:cNvCxnSpPr>
          <p:nvPr/>
        </p:nvCxnSpPr>
        <p:spPr>
          <a:xfrm>
            <a:off x="3617827" y="2293068"/>
            <a:ext cx="1933507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9322276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CFC94E-5220-FA47-9CA1-9D895C24CD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BUSINESS ANALYTICS (BAIT)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88475" y="1417639"/>
            <a:ext cx="1807413" cy="984690"/>
          </a:xfrm>
          <a:prstGeom prst="roundRect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000" b="1" dirty="0">
                <a:solidFill>
                  <a:schemeClr val="tx1"/>
                </a:solidFill>
              </a:rPr>
              <a:t>Statistical Methods</a:t>
            </a:r>
          </a:p>
          <a:p>
            <a:pPr algn="ctr"/>
            <a:r>
              <a:rPr lang="en-US" sz="1000" b="1" dirty="0">
                <a:solidFill>
                  <a:schemeClr val="tx1"/>
                </a:solidFill>
              </a:rPr>
              <a:t>In Business</a:t>
            </a:r>
          </a:p>
          <a:p>
            <a:pPr algn="ctr"/>
            <a:r>
              <a:rPr lang="en-US" sz="1000" dirty="0">
                <a:solidFill>
                  <a:schemeClr val="tx1"/>
                </a:solidFill>
              </a:rPr>
              <a:t>33:136:385</a:t>
            </a:r>
          </a:p>
          <a:p>
            <a:pPr algn="ctr"/>
            <a:endParaRPr lang="en-US" sz="1000" i="1" dirty="0">
              <a:solidFill>
                <a:schemeClr val="tx1"/>
              </a:solidFill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588475" y="2669298"/>
            <a:ext cx="1807413" cy="1050623"/>
          </a:xfrm>
          <a:prstGeom prst="roundRect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000" b="1" dirty="0">
                <a:solidFill>
                  <a:schemeClr val="tx1"/>
                </a:solidFill>
              </a:rPr>
              <a:t>Operations Management</a:t>
            </a:r>
          </a:p>
          <a:p>
            <a:pPr algn="ctr"/>
            <a:r>
              <a:rPr lang="en-US" sz="1000" dirty="0">
                <a:solidFill>
                  <a:schemeClr val="tx1"/>
                </a:solidFill>
              </a:rPr>
              <a:t>33:136:386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588474" y="3934789"/>
            <a:ext cx="1738267" cy="1045181"/>
          </a:xfrm>
          <a:prstGeom prst="roundRect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000" b="1" dirty="0">
                <a:solidFill>
                  <a:schemeClr val="tx1"/>
                </a:solidFill>
              </a:rPr>
              <a:t>MIS OR AIS</a:t>
            </a:r>
          </a:p>
          <a:p>
            <a:pPr algn="ctr"/>
            <a:r>
              <a:rPr lang="en-US" sz="1000" dirty="0">
                <a:solidFill>
                  <a:schemeClr val="tx1"/>
                </a:solidFill>
              </a:rPr>
              <a:t>33:136:370 or 33:010:458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47524" y="5252381"/>
            <a:ext cx="1779218" cy="1196901"/>
          </a:xfrm>
          <a:prstGeom prst="roundRect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000" b="1" dirty="0">
                <a:solidFill>
                  <a:schemeClr val="tx1"/>
                </a:solidFill>
              </a:rPr>
              <a:t>Foundations of Business Programming</a:t>
            </a:r>
          </a:p>
          <a:p>
            <a:pPr algn="ctr"/>
            <a:r>
              <a:rPr lang="en-US" sz="1000" dirty="0">
                <a:solidFill>
                  <a:schemeClr val="tx1"/>
                </a:solidFill>
              </a:rPr>
              <a:t>33:136:388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53659" y="3032860"/>
            <a:ext cx="2451664" cy="1317834"/>
          </a:xfrm>
          <a:prstGeom prst="roundRect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000" b="1" dirty="0">
                <a:solidFill>
                  <a:schemeClr val="tx1"/>
                </a:solidFill>
              </a:rPr>
              <a:t>Business Decision Analytics Under Uncertainty</a:t>
            </a:r>
          </a:p>
          <a:p>
            <a:pPr algn="ctr"/>
            <a:r>
              <a:rPr lang="en-US" sz="1000" dirty="0">
                <a:solidFill>
                  <a:schemeClr val="tx1"/>
                </a:solidFill>
              </a:rPr>
              <a:t>33:136:400</a:t>
            </a:r>
          </a:p>
          <a:p>
            <a:pPr algn="ctr"/>
            <a:r>
              <a:rPr lang="en-US" sz="1000" i="1" dirty="0">
                <a:solidFill>
                  <a:schemeClr val="tx1"/>
                </a:solidFill>
              </a:rPr>
              <a:t>Pre-</a:t>
            </a:r>
            <a:r>
              <a:rPr lang="en-US" sz="1000" i="1" dirty="0" err="1">
                <a:solidFill>
                  <a:schemeClr val="tx1"/>
                </a:solidFill>
              </a:rPr>
              <a:t>req</a:t>
            </a:r>
            <a:r>
              <a:rPr lang="en-US" sz="1000" i="1" dirty="0">
                <a:solidFill>
                  <a:schemeClr val="tx1"/>
                </a:solidFill>
              </a:rPr>
              <a:t>: 33:136:386</a:t>
            </a:r>
          </a:p>
          <a:p>
            <a:pPr algn="ctr"/>
            <a:r>
              <a:rPr lang="en-US" sz="1000" i="1" dirty="0">
                <a:solidFill>
                  <a:schemeClr val="tx1"/>
                </a:solidFill>
              </a:rPr>
              <a:t>Juniors/seniors only</a:t>
            </a:r>
          </a:p>
        </p:txBody>
      </p:sp>
      <p:cxnSp>
        <p:nvCxnSpPr>
          <p:cNvPr id="9" name="Straight Connector 8"/>
          <p:cNvCxnSpPr>
            <a:stCxn id="5" idx="3"/>
            <a:endCxn id="8" idx="1"/>
          </p:cNvCxnSpPr>
          <p:nvPr/>
        </p:nvCxnSpPr>
        <p:spPr>
          <a:xfrm>
            <a:off x="2395888" y="3194610"/>
            <a:ext cx="2657771" cy="497167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ounded Rectangle 9"/>
          <p:cNvSpPr/>
          <p:nvPr/>
        </p:nvSpPr>
        <p:spPr>
          <a:xfrm>
            <a:off x="5053659" y="1417639"/>
            <a:ext cx="2451664" cy="1200044"/>
          </a:xfrm>
          <a:prstGeom prst="roundRect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000" b="1" dirty="0">
                <a:solidFill>
                  <a:schemeClr val="tx1"/>
                </a:solidFill>
              </a:rPr>
              <a:t>Time Series Modeling</a:t>
            </a:r>
          </a:p>
          <a:p>
            <a:pPr algn="ctr"/>
            <a:r>
              <a:rPr lang="en-US" sz="1000" dirty="0">
                <a:solidFill>
                  <a:schemeClr val="tx1"/>
                </a:solidFill>
              </a:rPr>
              <a:t>33:136:485</a:t>
            </a:r>
          </a:p>
          <a:p>
            <a:pPr algn="ctr"/>
            <a:r>
              <a:rPr lang="en-US" sz="1000" i="1" dirty="0">
                <a:solidFill>
                  <a:schemeClr val="tx1"/>
                </a:solidFill>
              </a:rPr>
              <a:t>Pre-</a:t>
            </a:r>
            <a:r>
              <a:rPr lang="en-US" sz="1000" i="1" dirty="0" err="1">
                <a:solidFill>
                  <a:schemeClr val="tx1"/>
                </a:solidFill>
              </a:rPr>
              <a:t>req</a:t>
            </a:r>
            <a:r>
              <a:rPr lang="en-US" sz="1000" i="1" dirty="0">
                <a:solidFill>
                  <a:schemeClr val="tx1"/>
                </a:solidFill>
              </a:rPr>
              <a:t>: 33:136:385</a:t>
            </a:r>
          </a:p>
          <a:p>
            <a:pPr algn="ctr"/>
            <a:r>
              <a:rPr lang="en-US" sz="1000" i="1" dirty="0">
                <a:solidFill>
                  <a:schemeClr val="tx1"/>
                </a:solidFill>
              </a:rPr>
              <a:t>Juniors/seniors only</a:t>
            </a:r>
          </a:p>
        </p:txBody>
      </p:sp>
      <p:cxnSp>
        <p:nvCxnSpPr>
          <p:cNvPr id="11" name="Straight Connector 10"/>
          <p:cNvCxnSpPr>
            <a:stCxn id="4" idx="3"/>
            <a:endCxn id="10" idx="1"/>
          </p:cNvCxnSpPr>
          <p:nvPr/>
        </p:nvCxnSpPr>
        <p:spPr>
          <a:xfrm>
            <a:off x="2395888" y="1909984"/>
            <a:ext cx="2657771" cy="107677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ounded Rectangle 11"/>
          <p:cNvSpPr/>
          <p:nvPr/>
        </p:nvSpPr>
        <p:spPr>
          <a:xfrm>
            <a:off x="5053660" y="4838027"/>
            <a:ext cx="2451664" cy="1372668"/>
          </a:xfrm>
          <a:prstGeom prst="roundRect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000" b="1" dirty="0">
                <a:solidFill>
                  <a:schemeClr val="tx1"/>
                </a:solidFill>
              </a:rPr>
              <a:t>Business Data Management</a:t>
            </a:r>
          </a:p>
          <a:p>
            <a:pPr algn="ctr"/>
            <a:r>
              <a:rPr lang="en-US" sz="1000" dirty="0">
                <a:solidFill>
                  <a:schemeClr val="tx1"/>
                </a:solidFill>
              </a:rPr>
              <a:t>33:136:470</a:t>
            </a:r>
          </a:p>
          <a:p>
            <a:pPr algn="ctr"/>
            <a:r>
              <a:rPr lang="en-US" sz="1000" i="1" dirty="0">
                <a:solidFill>
                  <a:schemeClr val="tx1"/>
                </a:solidFill>
              </a:rPr>
              <a:t>Pre-</a:t>
            </a:r>
            <a:r>
              <a:rPr lang="en-US" sz="1000" i="1" dirty="0" err="1">
                <a:solidFill>
                  <a:schemeClr val="tx1"/>
                </a:solidFill>
              </a:rPr>
              <a:t>req</a:t>
            </a:r>
            <a:r>
              <a:rPr lang="en-US" sz="1000" i="1" dirty="0">
                <a:solidFill>
                  <a:schemeClr val="tx1"/>
                </a:solidFill>
              </a:rPr>
              <a:t>: 33:136:370 or 33:010:458 &amp; 33:136:388</a:t>
            </a:r>
          </a:p>
          <a:p>
            <a:pPr algn="ctr"/>
            <a:r>
              <a:rPr lang="en-US" sz="1000" i="1" dirty="0">
                <a:solidFill>
                  <a:schemeClr val="tx1"/>
                </a:solidFill>
              </a:rPr>
              <a:t>Juniors/seniors only</a:t>
            </a:r>
          </a:p>
        </p:txBody>
      </p:sp>
      <p:cxnSp>
        <p:nvCxnSpPr>
          <p:cNvPr id="13" name="Straight Connector 12"/>
          <p:cNvCxnSpPr>
            <a:stCxn id="6" idx="3"/>
            <a:endCxn id="12" idx="1"/>
          </p:cNvCxnSpPr>
          <p:nvPr/>
        </p:nvCxnSpPr>
        <p:spPr>
          <a:xfrm>
            <a:off x="2326741" y="4457380"/>
            <a:ext cx="2726919" cy="1066981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>
            <a:stCxn id="7" idx="3"/>
            <a:endCxn id="12" idx="1"/>
          </p:cNvCxnSpPr>
          <p:nvPr/>
        </p:nvCxnSpPr>
        <p:spPr>
          <a:xfrm flipV="1">
            <a:off x="2326742" y="5524361"/>
            <a:ext cx="2726918" cy="326471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684816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CFC94E-5220-FA47-9CA1-9D895C24CD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MARKETING	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352492" y="1288042"/>
            <a:ext cx="1618706" cy="1223420"/>
          </a:xfrm>
          <a:prstGeom prst="roundRect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000" b="1" dirty="0">
                <a:solidFill>
                  <a:schemeClr val="tx1"/>
                </a:solidFill>
              </a:rPr>
              <a:t>Statistical Methods</a:t>
            </a:r>
          </a:p>
          <a:p>
            <a:pPr algn="ctr"/>
            <a:r>
              <a:rPr lang="en-US" sz="1000" b="1" dirty="0">
                <a:solidFill>
                  <a:schemeClr val="tx1"/>
                </a:solidFill>
              </a:rPr>
              <a:t>In Business</a:t>
            </a:r>
          </a:p>
          <a:p>
            <a:pPr algn="ctr"/>
            <a:r>
              <a:rPr lang="en-US" sz="1000" dirty="0">
                <a:solidFill>
                  <a:schemeClr val="tx1"/>
                </a:solidFill>
              </a:rPr>
              <a:t>33:136:385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352492" y="3902044"/>
            <a:ext cx="1539682" cy="1270949"/>
          </a:xfrm>
          <a:prstGeom prst="roundRect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000" b="1" dirty="0">
                <a:solidFill>
                  <a:schemeClr val="tx1"/>
                </a:solidFill>
              </a:rPr>
              <a:t>Intro to Marketing</a:t>
            </a:r>
          </a:p>
          <a:p>
            <a:pPr algn="ctr"/>
            <a:r>
              <a:rPr lang="en-US" sz="1000" dirty="0">
                <a:solidFill>
                  <a:schemeClr val="tx1"/>
                </a:solidFill>
              </a:rPr>
              <a:t>33:630:301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3938096" y="1548721"/>
            <a:ext cx="1792748" cy="1751215"/>
          </a:xfrm>
          <a:prstGeom prst="roundRect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000" b="1" dirty="0">
                <a:solidFill>
                  <a:schemeClr val="tx1"/>
                </a:solidFill>
              </a:rPr>
              <a:t>Marketing Research</a:t>
            </a:r>
          </a:p>
          <a:p>
            <a:pPr algn="ctr"/>
            <a:r>
              <a:rPr lang="en-US" sz="1000" dirty="0">
                <a:solidFill>
                  <a:schemeClr val="tx1"/>
                </a:solidFill>
              </a:rPr>
              <a:t>33:630:385</a:t>
            </a:r>
          </a:p>
          <a:p>
            <a:pPr algn="ctr"/>
            <a:r>
              <a:rPr lang="en-US" sz="1000" i="1" dirty="0">
                <a:solidFill>
                  <a:schemeClr val="tx1"/>
                </a:solidFill>
              </a:rPr>
              <a:t>Pre-</a:t>
            </a:r>
            <a:r>
              <a:rPr lang="en-US" sz="1000" i="1" dirty="0" err="1">
                <a:solidFill>
                  <a:schemeClr val="tx1"/>
                </a:solidFill>
              </a:rPr>
              <a:t>reqs</a:t>
            </a:r>
            <a:r>
              <a:rPr lang="en-US" sz="1000" i="1" dirty="0">
                <a:solidFill>
                  <a:schemeClr val="tx1"/>
                </a:solidFill>
              </a:rPr>
              <a:t>: 33:630:301 &amp; 33:136:385</a:t>
            </a:r>
          </a:p>
        </p:txBody>
      </p:sp>
      <p:cxnSp>
        <p:nvCxnSpPr>
          <p:cNvPr id="11" name="Straight Connector 10"/>
          <p:cNvCxnSpPr>
            <a:stCxn id="6" idx="3"/>
            <a:endCxn id="10" idx="1"/>
          </p:cNvCxnSpPr>
          <p:nvPr/>
        </p:nvCxnSpPr>
        <p:spPr>
          <a:xfrm>
            <a:off x="1971198" y="1899752"/>
            <a:ext cx="1966898" cy="524577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>
            <a:stCxn id="9" idx="3"/>
            <a:endCxn id="10" idx="1"/>
          </p:cNvCxnSpPr>
          <p:nvPr/>
        </p:nvCxnSpPr>
        <p:spPr>
          <a:xfrm flipV="1">
            <a:off x="1892174" y="2424329"/>
            <a:ext cx="2045922" cy="211319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ounded Rectangle 12"/>
          <p:cNvSpPr/>
          <p:nvPr/>
        </p:nvSpPr>
        <p:spPr>
          <a:xfrm>
            <a:off x="7197504" y="1647731"/>
            <a:ext cx="1592655" cy="1575303"/>
          </a:xfrm>
          <a:prstGeom prst="roundRect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000" b="1" dirty="0">
                <a:solidFill>
                  <a:schemeClr val="tx1"/>
                </a:solidFill>
              </a:rPr>
              <a:t>Marketing Strategy</a:t>
            </a:r>
          </a:p>
          <a:p>
            <a:pPr algn="ctr"/>
            <a:r>
              <a:rPr lang="en-US" sz="1000" dirty="0">
                <a:solidFill>
                  <a:schemeClr val="tx1"/>
                </a:solidFill>
              </a:rPr>
              <a:t>33:630:452</a:t>
            </a:r>
          </a:p>
          <a:p>
            <a:pPr algn="ctr"/>
            <a:r>
              <a:rPr lang="en-US" sz="1000" i="1" dirty="0">
                <a:solidFill>
                  <a:schemeClr val="tx1"/>
                </a:solidFill>
              </a:rPr>
              <a:t>Pre-</a:t>
            </a:r>
            <a:r>
              <a:rPr lang="en-US" sz="1000" i="1" dirty="0" err="1">
                <a:solidFill>
                  <a:schemeClr val="tx1"/>
                </a:solidFill>
              </a:rPr>
              <a:t>req</a:t>
            </a:r>
            <a:r>
              <a:rPr lang="en-US" sz="1000" i="1" dirty="0">
                <a:solidFill>
                  <a:schemeClr val="tx1"/>
                </a:solidFill>
              </a:rPr>
              <a:t>: 33:630:385 Senior Only</a:t>
            </a:r>
          </a:p>
        </p:txBody>
      </p:sp>
      <p:cxnSp>
        <p:nvCxnSpPr>
          <p:cNvPr id="14" name="Straight Connector 13"/>
          <p:cNvCxnSpPr>
            <a:stCxn id="10" idx="3"/>
            <a:endCxn id="13" idx="1"/>
          </p:cNvCxnSpPr>
          <p:nvPr/>
        </p:nvCxnSpPr>
        <p:spPr>
          <a:xfrm>
            <a:off x="5730844" y="2424329"/>
            <a:ext cx="1466660" cy="11054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ounded Rectangle 14"/>
          <p:cNvSpPr/>
          <p:nvPr/>
        </p:nvSpPr>
        <p:spPr>
          <a:xfrm>
            <a:off x="4571999" y="4122908"/>
            <a:ext cx="3023857" cy="1312010"/>
          </a:xfrm>
          <a:prstGeom prst="roundRect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000" b="1" dirty="0">
                <a:solidFill>
                  <a:schemeClr val="tx1"/>
                </a:solidFill>
              </a:rPr>
              <a:t>Consumer Behavior</a:t>
            </a:r>
          </a:p>
          <a:p>
            <a:pPr algn="ctr"/>
            <a:r>
              <a:rPr lang="en-US" sz="1000" dirty="0">
                <a:solidFill>
                  <a:schemeClr val="tx1"/>
                </a:solidFill>
              </a:rPr>
              <a:t>33:630:374</a:t>
            </a:r>
          </a:p>
          <a:p>
            <a:pPr algn="ctr"/>
            <a:r>
              <a:rPr lang="en-US" sz="1000" i="1" dirty="0">
                <a:solidFill>
                  <a:schemeClr val="tx1"/>
                </a:solidFill>
              </a:rPr>
              <a:t>Pre-</a:t>
            </a:r>
            <a:r>
              <a:rPr lang="en-US" sz="1000" i="1" dirty="0" err="1">
                <a:solidFill>
                  <a:schemeClr val="tx1"/>
                </a:solidFill>
              </a:rPr>
              <a:t>req</a:t>
            </a:r>
            <a:r>
              <a:rPr lang="en-US" sz="1000" i="1" dirty="0">
                <a:solidFill>
                  <a:schemeClr val="tx1"/>
                </a:solidFill>
              </a:rPr>
              <a:t>: 33:630:301</a:t>
            </a:r>
          </a:p>
        </p:txBody>
      </p:sp>
      <p:cxnSp>
        <p:nvCxnSpPr>
          <p:cNvPr id="16" name="Straight Connector 15"/>
          <p:cNvCxnSpPr>
            <a:endCxn id="15" idx="1"/>
          </p:cNvCxnSpPr>
          <p:nvPr/>
        </p:nvCxnSpPr>
        <p:spPr>
          <a:xfrm>
            <a:off x="1892174" y="4499590"/>
            <a:ext cx="2679825" cy="279323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8017439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CFC94E-5220-FA47-9CA1-9D895C24CD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SUPPLY CHAIN MANAGEMENT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219306" y="3119723"/>
            <a:ext cx="1371603" cy="1162565"/>
          </a:xfrm>
          <a:prstGeom prst="roundRect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000" b="1" dirty="0">
                <a:solidFill>
                  <a:schemeClr val="tx1"/>
                </a:solidFill>
              </a:rPr>
              <a:t>Intro to Supply Chain</a:t>
            </a:r>
          </a:p>
          <a:p>
            <a:pPr algn="ctr"/>
            <a:r>
              <a:rPr lang="en-US" sz="1000" dirty="0">
                <a:solidFill>
                  <a:schemeClr val="tx1"/>
                </a:solidFill>
              </a:rPr>
              <a:t>33:799:301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2800514" y="2578237"/>
            <a:ext cx="1542512" cy="1013195"/>
          </a:xfrm>
          <a:prstGeom prst="roundRect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000" b="1" dirty="0">
                <a:solidFill>
                  <a:schemeClr val="tx1"/>
                </a:solidFill>
              </a:rPr>
              <a:t>Procurement</a:t>
            </a:r>
          </a:p>
          <a:p>
            <a:pPr algn="ctr"/>
            <a:r>
              <a:rPr lang="en-US" sz="1000" dirty="0">
                <a:solidFill>
                  <a:schemeClr val="tx1"/>
                </a:solidFill>
              </a:rPr>
              <a:t>33:799:305</a:t>
            </a:r>
          </a:p>
          <a:p>
            <a:pPr algn="ctr"/>
            <a:r>
              <a:rPr lang="en-US" sz="1000" i="1" dirty="0">
                <a:solidFill>
                  <a:schemeClr val="tx1"/>
                </a:solidFill>
              </a:rPr>
              <a:t>Pre-</a:t>
            </a:r>
            <a:r>
              <a:rPr lang="en-US" sz="1000" i="1" dirty="0" err="1">
                <a:solidFill>
                  <a:schemeClr val="tx1"/>
                </a:solidFill>
              </a:rPr>
              <a:t>req</a:t>
            </a:r>
            <a:r>
              <a:rPr lang="en-US" sz="1000" i="1" dirty="0">
                <a:solidFill>
                  <a:schemeClr val="tx1"/>
                </a:solidFill>
              </a:rPr>
              <a:t>: 33:799:301</a:t>
            </a:r>
          </a:p>
          <a:p>
            <a:pPr algn="ctr"/>
            <a:r>
              <a:rPr lang="en-US" sz="1000" i="1" dirty="0">
                <a:solidFill>
                  <a:schemeClr val="tx1"/>
                </a:solidFill>
              </a:rPr>
              <a:t>All except first year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2800514" y="3919321"/>
            <a:ext cx="1555271" cy="933812"/>
          </a:xfrm>
          <a:prstGeom prst="roundRect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000" b="1" dirty="0">
                <a:solidFill>
                  <a:schemeClr val="tx1"/>
                </a:solidFill>
              </a:rPr>
              <a:t>Business Logistics</a:t>
            </a:r>
          </a:p>
          <a:p>
            <a:pPr algn="ctr"/>
            <a:r>
              <a:rPr lang="en-US" sz="1000" dirty="0">
                <a:solidFill>
                  <a:schemeClr val="tx1"/>
                </a:solidFill>
              </a:rPr>
              <a:t>33:799:330</a:t>
            </a:r>
          </a:p>
          <a:p>
            <a:pPr algn="ctr"/>
            <a:r>
              <a:rPr lang="en-US" sz="1000" i="1" dirty="0">
                <a:solidFill>
                  <a:schemeClr val="tx1"/>
                </a:solidFill>
              </a:rPr>
              <a:t>Pre-</a:t>
            </a:r>
            <a:r>
              <a:rPr lang="en-US" sz="1000" i="1" dirty="0" err="1">
                <a:solidFill>
                  <a:schemeClr val="tx1"/>
                </a:solidFill>
              </a:rPr>
              <a:t>req</a:t>
            </a:r>
            <a:r>
              <a:rPr lang="en-US" sz="1000" i="1" dirty="0">
                <a:solidFill>
                  <a:schemeClr val="tx1"/>
                </a:solidFill>
              </a:rPr>
              <a:t>: 33:799:301</a:t>
            </a:r>
          </a:p>
          <a:p>
            <a:pPr algn="ctr"/>
            <a:r>
              <a:rPr lang="en-US" sz="1000" i="1" dirty="0">
                <a:solidFill>
                  <a:schemeClr val="tx1"/>
                </a:solidFill>
              </a:rPr>
              <a:t>All except first year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2781505" y="5189033"/>
            <a:ext cx="1561521" cy="1087046"/>
          </a:xfrm>
          <a:prstGeom prst="roundRect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000" b="1" dirty="0">
                <a:solidFill>
                  <a:schemeClr val="tx1"/>
                </a:solidFill>
              </a:rPr>
              <a:t>Project Management</a:t>
            </a:r>
          </a:p>
          <a:p>
            <a:pPr algn="ctr"/>
            <a:r>
              <a:rPr lang="en-US" sz="1000" dirty="0">
                <a:solidFill>
                  <a:schemeClr val="tx1"/>
                </a:solidFill>
              </a:rPr>
              <a:t>33:799:380</a:t>
            </a:r>
          </a:p>
          <a:p>
            <a:pPr algn="ctr"/>
            <a:r>
              <a:rPr lang="en-US" sz="1000" i="1" dirty="0">
                <a:solidFill>
                  <a:schemeClr val="tx1"/>
                </a:solidFill>
              </a:rPr>
              <a:t>Pre-</a:t>
            </a:r>
            <a:r>
              <a:rPr lang="en-US" sz="1000" i="1" dirty="0" err="1">
                <a:solidFill>
                  <a:schemeClr val="tx1"/>
                </a:solidFill>
              </a:rPr>
              <a:t>req</a:t>
            </a:r>
            <a:r>
              <a:rPr lang="en-US" sz="1000" i="1" dirty="0">
                <a:solidFill>
                  <a:schemeClr val="tx1"/>
                </a:solidFill>
              </a:rPr>
              <a:t>: 33:799:301</a:t>
            </a:r>
          </a:p>
          <a:p>
            <a:pPr algn="ctr"/>
            <a:r>
              <a:rPr lang="en-US" sz="1000" i="1" dirty="0">
                <a:solidFill>
                  <a:schemeClr val="tx1"/>
                </a:solidFill>
              </a:rPr>
              <a:t>All except first year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6347559" y="5115398"/>
            <a:ext cx="2411844" cy="1493281"/>
          </a:xfrm>
          <a:prstGeom prst="roundRect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000" b="1" dirty="0">
                <a:solidFill>
                  <a:schemeClr val="tx1"/>
                </a:solidFill>
              </a:rPr>
              <a:t>SCMS Industry Client Projects</a:t>
            </a:r>
          </a:p>
          <a:p>
            <a:pPr algn="ctr"/>
            <a:r>
              <a:rPr lang="en-US" sz="1000" i="1" dirty="0">
                <a:solidFill>
                  <a:schemeClr val="tx1"/>
                </a:solidFill>
              </a:rPr>
              <a:t>33:799:420</a:t>
            </a:r>
          </a:p>
          <a:p>
            <a:pPr algn="ctr"/>
            <a:r>
              <a:rPr lang="en-US" sz="1000" i="1" dirty="0">
                <a:solidFill>
                  <a:schemeClr val="tx1"/>
                </a:solidFill>
              </a:rPr>
              <a:t>Pre-</a:t>
            </a:r>
            <a:r>
              <a:rPr lang="en-US" sz="1000" i="1" dirty="0" err="1">
                <a:solidFill>
                  <a:schemeClr val="tx1"/>
                </a:solidFill>
              </a:rPr>
              <a:t>req</a:t>
            </a:r>
            <a:r>
              <a:rPr lang="en-US" sz="1000" i="1" dirty="0">
                <a:solidFill>
                  <a:schemeClr val="tx1"/>
                </a:solidFill>
              </a:rPr>
              <a:t>: 33:799:380 &amp; either 33:390:305 OR 33:390:330 Business Logistics and Seniors only</a:t>
            </a:r>
          </a:p>
          <a:p>
            <a:pPr algn="ctr"/>
            <a:endParaRPr lang="en-US" sz="1000" b="1" dirty="0">
              <a:solidFill>
                <a:schemeClr val="tx1"/>
              </a:solidFill>
            </a:endParaRPr>
          </a:p>
          <a:p>
            <a:pPr algn="ctr"/>
            <a:endParaRPr lang="en-US" sz="1000" b="1" dirty="0">
              <a:solidFill>
                <a:schemeClr val="tx1"/>
              </a:solidFill>
            </a:endParaRPr>
          </a:p>
        </p:txBody>
      </p:sp>
      <p:cxnSp>
        <p:nvCxnSpPr>
          <p:cNvPr id="15" name="Straight Connector 14"/>
          <p:cNvCxnSpPr>
            <a:stCxn id="7" idx="3"/>
            <a:endCxn id="12" idx="1"/>
          </p:cNvCxnSpPr>
          <p:nvPr/>
        </p:nvCxnSpPr>
        <p:spPr>
          <a:xfrm>
            <a:off x="1590909" y="3701006"/>
            <a:ext cx="1190596" cy="203155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>
            <a:stCxn id="7" idx="3"/>
            <a:endCxn id="11" idx="1"/>
          </p:cNvCxnSpPr>
          <p:nvPr/>
        </p:nvCxnSpPr>
        <p:spPr>
          <a:xfrm>
            <a:off x="1590909" y="3701006"/>
            <a:ext cx="1209605" cy="685221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>
            <a:stCxn id="7" idx="3"/>
            <a:endCxn id="9" idx="1"/>
          </p:cNvCxnSpPr>
          <p:nvPr/>
        </p:nvCxnSpPr>
        <p:spPr>
          <a:xfrm flipV="1">
            <a:off x="1590909" y="3084835"/>
            <a:ext cx="1209605" cy="616171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Rounded Rectangle 27"/>
          <p:cNvSpPr/>
          <p:nvPr/>
        </p:nvSpPr>
        <p:spPr>
          <a:xfrm>
            <a:off x="6687241" y="1417638"/>
            <a:ext cx="1732482" cy="863990"/>
          </a:xfrm>
          <a:prstGeom prst="roundRect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000" b="1" dirty="0">
                <a:solidFill>
                  <a:schemeClr val="tx1"/>
                </a:solidFill>
              </a:rPr>
              <a:t>Internship in SCM</a:t>
            </a:r>
          </a:p>
          <a:p>
            <a:pPr algn="ctr"/>
            <a:r>
              <a:rPr lang="en-US" sz="1000" i="1" dirty="0">
                <a:solidFill>
                  <a:schemeClr val="tx1"/>
                </a:solidFill>
              </a:rPr>
              <a:t>33:799:493</a:t>
            </a:r>
          </a:p>
          <a:p>
            <a:pPr algn="ctr"/>
            <a:endParaRPr lang="en-US" sz="1000" i="1" dirty="0">
              <a:solidFill>
                <a:schemeClr val="tx1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7230316" y="2530225"/>
            <a:ext cx="6463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C00000"/>
                </a:solidFill>
              </a:rPr>
              <a:t>OR</a:t>
            </a:r>
          </a:p>
        </p:txBody>
      </p:sp>
      <p:sp>
        <p:nvSpPr>
          <p:cNvPr id="30" name="Rounded Rectangle 29"/>
          <p:cNvSpPr/>
          <p:nvPr/>
        </p:nvSpPr>
        <p:spPr>
          <a:xfrm>
            <a:off x="6586957" y="3119724"/>
            <a:ext cx="1760338" cy="1018914"/>
          </a:xfrm>
          <a:prstGeom prst="roundRect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000" b="1" dirty="0">
                <a:solidFill>
                  <a:schemeClr val="tx1"/>
                </a:solidFill>
              </a:rPr>
              <a:t>Co-op in SCM</a:t>
            </a:r>
            <a:endParaRPr lang="en-US" sz="1000" i="1" dirty="0">
              <a:solidFill>
                <a:schemeClr val="tx1"/>
              </a:solidFill>
            </a:endParaRPr>
          </a:p>
          <a:p>
            <a:pPr algn="ctr"/>
            <a:r>
              <a:rPr lang="en-US" sz="1000" i="1" dirty="0">
                <a:solidFill>
                  <a:schemeClr val="tx1"/>
                </a:solidFill>
              </a:rPr>
              <a:t>33:799:421</a:t>
            </a:r>
            <a:endParaRPr lang="en-US" sz="1000" b="1" dirty="0">
              <a:solidFill>
                <a:schemeClr val="tx1"/>
              </a:solidFill>
            </a:endParaRPr>
          </a:p>
          <a:p>
            <a:pPr algn="ctr"/>
            <a:endParaRPr lang="en-US" sz="1000" b="1" dirty="0">
              <a:solidFill>
                <a:schemeClr val="tx1"/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7224153" y="4372824"/>
            <a:ext cx="6463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C00000"/>
                </a:solidFill>
              </a:rPr>
              <a:t>OR</a:t>
            </a:r>
          </a:p>
        </p:txBody>
      </p:sp>
      <p:sp>
        <p:nvSpPr>
          <p:cNvPr id="35" name="Rounded Rectangle 34"/>
          <p:cNvSpPr/>
          <p:nvPr/>
        </p:nvSpPr>
        <p:spPr>
          <a:xfrm>
            <a:off x="2800514" y="1383782"/>
            <a:ext cx="1543414" cy="970830"/>
          </a:xfrm>
          <a:prstGeom prst="roundRect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000" b="1" dirty="0">
                <a:solidFill>
                  <a:schemeClr val="tx1"/>
                </a:solidFill>
              </a:rPr>
              <a:t>Demand Planning</a:t>
            </a:r>
          </a:p>
          <a:p>
            <a:pPr algn="ctr"/>
            <a:r>
              <a:rPr lang="en-US" sz="1000" dirty="0">
                <a:solidFill>
                  <a:schemeClr val="tx1"/>
                </a:solidFill>
              </a:rPr>
              <a:t>33:799:310</a:t>
            </a:r>
          </a:p>
          <a:p>
            <a:pPr algn="ctr"/>
            <a:r>
              <a:rPr lang="en-US" sz="1000" i="1" dirty="0">
                <a:solidFill>
                  <a:schemeClr val="tx1"/>
                </a:solidFill>
              </a:rPr>
              <a:t>Pre-</a:t>
            </a:r>
            <a:r>
              <a:rPr lang="en-US" sz="1000" i="1" dirty="0" err="1">
                <a:solidFill>
                  <a:schemeClr val="tx1"/>
                </a:solidFill>
              </a:rPr>
              <a:t>req</a:t>
            </a:r>
            <a:r>
              <a:rPr lang="en-US" sz="1000" i="1" dirty="0">
                <a:solidFill>
                  <a:schemeClr val="tx1"/>
                </a:solidFill>
              </a:rPr>
              <a:t>: 33:799:301</a:t>
            </a:r>
          </a:p>
          <a:p>
            <a:pPr algn="ctr"/>
            <a:r>
              <a:rPr lang="en-US" sz="1000" i="1" dirty="0">
                <a:solidFill>
                  <a:schemeClr val="tx1"/>
                </a:solidFill>
              </a:rPr>
              <a:t>All except first year</a:t>
            </a:r>
          </a:p>
        </p:txBody>
      </p:sp>
      <p:cxnSp>
        <p:nvCxnSpPr>
          <p:cNvPr id="43" name="Straight Connector 42"/>
          <p:cNvCxnSpPr>
            <a:stCxn id="7" idx="3"/>
            <a:endCxn id="35" idx="1"/>
          </p:cNvCxnSpPr>
          <p:nvPr/>
        </p:nvCxnSpPr>
        <p:spPr>
          <a:xfrm flipV="1">
            <a:off x="1590909" y="1869197"/>
            <a:ext cx="1209605" cy="1831809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/>
          <p:cNvCxnSpPr>
            <a:endCxn id="13" idx="1"/>
          </p:cNvCxnSpPr>
          <p:nvPr/>
        </p:nvCxnSpPr>
        <p:spPr>
          <a:xfrm>
            <a:off x="4355785" y="3083436"/>
            <a:ext cx="1991774" cy="2778603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/>
          <p:cNvCxnSpPr>
            <a:endCxn id="13" idx="1"/>
          </p:cNvCxnSpPr>
          <p:nvPr/>
        </p:nvCxnSpPr>
        <p:spPr>
          <a:xfrm>
            <a:off x="4355785" y="4386227"/>
            <a:ext cx="1991774" cy="1475812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/>
          <p:cNvCxnSpPr>
            <a:endCxn id="13" idx="1"/>
          </p:cNvCxnSpPr>
          <p:nvPr/>
        </p:nvCxnSpPr>
        <p:spPr>
          <a:xfrm>
            <a:off x="4355785" y="5729925"/>
            <a:ext cx="1991774" cy="132114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9008684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Required Business Core Courses: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23999"/>
            <a:ext cx="8229600" cy="5076497"/>
          </a:xfrm>
        </p:spPr>
        <p:txBody>
          <a:bodyPr/>
          <a:lstStyle/>
          <a:p>
            <a:pPr>
              <a:buFont typeface="Wingdings" panose="05000000000000000000" pitchFamily="2" charset="2"/>
              <a:buChar char="v"/>
            </a:pP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12 Courses = 35 Credits)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Business Forum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Introduction to Management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Management Skills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Introduction to Marketing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Introduction to Supply Chain Management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Introduction to Financial </a:t>
            </a:r>
            <a:r>
              <a:rPr lang="en-US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Management (or Financial Management for Finance majors)</a:t>
            </a:r>
            <a:endParaRPr lang="en-US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Introduction to Managerial Accounting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Statistical Methods in Business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Management Information Systems (or Accounting Info Systems)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Operations Management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Business Law I (or Business Ethics)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Business Policy and </a:t>
            </a:r>
            <a:r>
              <a:rPr lang="en-US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Strategy (seniors only)</a:t>
            </a:r>
            <a:endParaRPr lang="en-US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0538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smtClean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School to School Transfer from New Brunswick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457200" y="1334814"/>
            <a:ext cx="8360979" cy="53860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latin typeface="Calibri" panose="020F0502020204030204" pitchFamily="34" charset="0"/>
                <a:cs typeface="Calibri" panose="020F0502020204030204" pitchFamily="34" charset="0"/>
              </a:rPr>
              <a:t>To be eligible to transfer from a New Brunswick campus school, students must have completed the following by the end of the spring 2020 semester</a:t>
            </a:r>
            <a:r>
              <a:rPr lang="en-US" sz="20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endParaRPr lang="en-US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Math placement into Calculus 1 01:640:135/151, a grade of C/Pass or higher in Calculus 1 01:640:135/151, or a grade of C/Pass or higher in Pre-Calculus 01:640:112/115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01:355:101 Expository Writing with a grade of C/Pass or higher: not a pre-business course, but required before students may transfer to RBS. (International Students can apply for a temporary waiver for this requirement.)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At least two of the pre-business courses listed below with a grade of C/Pass or higher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24 Rutgers credits (12 Rutgers credits + at least 12 transfer credits required for new spring 2020 external transfer students: </a:t>
            </a:r>
            <a:r>
              <a:rPr lang="en-US" sz="2000" i="1" dirty="0">
                <a:latin typeface="Calibri" panose="020F0502020204030204" pitchFamily="34" charset="0"/>
                <a:cs typeface="Calibri" panose="020F0502020204030204" pitchFamily="34" charset="0"/>
              </a:rPr>
              <a:t>Please contact Dean Norott if you are in this situation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A specific Rutgers cumulative GPA of </a:t>
            </a:r>
            <a:r>
              <a:rPr lang="en-US" sz="20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2.800 </a:t>
            </a:r>
            <a:r>
              <a:rPr lang="en-US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(this transfer cycle only)</a:t>
            </a:r>
            <a:endParaRPr lang="en-US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437395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330262"/>
            <a:ext cx="8229600" cy="1727638"/>
          </a:xfrm>
        </p:spPr>
        <p:txBody>
          <a:bodyPr/>
          <a:lstStyle/>
          <a:p>
            <a:pPr marL="0" indent="0" algn="ctr">
              <a:buNone/>
            </a:pPr>
            <a:endParaRPr lang="en-US" b="1" dirty="0">
              <a:solidFill>
                <a:srgbClr val="C00000"/>
              </a:solidFill>
            </a:endParaRPr>
          </a:p>
          <a:p>
            <a:pPr marL="0" indent="0" algn="ctr">
              <a:buNone/>
            </a:pPr>
            <a:endParaRPr lang="en-US" b="1" dirty="0">
              <a:solidFill>
                <a:srgbClr val="C00000"/>
              </a:solidFill>
            </a:endParaRPr>
          </a:p>
          <a:p>
            <a:pPr marL="0" indent="0" algn="ctr">
              <a:buNone/>
            </a:pPr>
            <a:r>
              <a:rPr lang="en-US" sz="50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QUESTIONS?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767255" y="1051034"/>
            <a:ext cx="730469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More info: </a:t>
            </a:r>
            <a:endParaRPr lang="en-US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0"/>
            <a:endParaRPr lang="en-US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0"/>
            <a:r>
              <a:rPr lang="en-US" u="sng" dirty="0" smtClean="0">
                <a:latin typeface="Calibri" panose="020F0502020204030204" pitchFamily="34" charset="0"/>
                <a:cs typeface="Calibri" panose="020F0502020204030204" pitchFamily="34" charset="0"/>
                <a:hlinkClick r:id="rId3"/>
              </a:rPr>
              <a:t>https</a:t>
            </a:r>
            <a:r>
              <a:rPr lang="en-US" u="sng" dirty="0">
                <a:latin typeface="Calibri" panose="020F0502020204030204" pitchFamily="34" charset="0"/>
                <a:cs typeface="Calibri" panose="020F0502020204030204" pitchFamily="34" charset="0"/>
                <a:hlinkClick r:id="rId3"/>
              </a:rPr>
              <a:t>://</a:t>
            </a:r>
            <a:r>
              <a:rPr lang="en-US" u="sng" dirty="0" smtClean="0">
                <a:latin typeface="Calibri" panose="020F0502020204030204" pitchFamily="34" charset="0"/>
                <a:cs typeface="Calibri" panose="020F0502020204030204" pitchFamily="34" charset="0"/>
                <a:hlinkClick r:id="rId3"/>
              </a:rPr>
              <a:t>www.business.rutgers.edu/undergraduate-new-brunswick/rutgers-transfers</a:t>
            </a:r>
            <a:endParaRPr lang="en-US" u="sng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0"/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0"/>
            <a:r>
              <a:rPr lang="en-US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You can also email Dean </a:t>
            </a:r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Felicia Norott at </a:t>
            </a:r>
            <a:r>
              <a:rPr lang="en-US" u="sng" dirty="0">
                <a:latin typeface="Calibri" panose="020F0502020204030204" pitchFamily="34" charset="0"/>
                <a:cs typeface="Calibri" panose="020F0502020204030204" pitchFamily="34" charset="0"/>
              </a:rPr>
              <a:t>fnorott@business.rutgers.edu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with your RUID# and any questions about school to school transferring to RBS-NB.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11691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 six required pre-business courses are:</a:t>
            </a:r>
            <a:r>
              <a:rPr lang="en-US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en-US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endParaRPr lang="en-US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57200" y="1524000"/>
            <a:ext cx="8318938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The six required pre-business courses are</a:t>
            </a:r>
            <a:r>
              <a:rPr lang="en-US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01:640:135 Calculus I for Life and Social Sciences or 01:640:151 Calculus I for Math/Physics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01:220:102 Introduction to Microeconomics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01:220:103 Introduction to Macroeconomics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01:198:170 Computer Applications for Business (must be a declared pre-business 006 major) or 01:198:111 Intro to Computer Science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01:960:285 Introductory Statistics for Business or 01:960:401 Basic Stats for Research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33:010:272 Introduction to Financial Accounting (not open to first year students)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96485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smtClean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School to School Transfer from </a:t>
            </a:r>
            <a:r>
              <a:rPr lang="en-US" b="1" dirty="0" smtClean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Newark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457200" y="1618593"/>
            <a:ext cx="8360979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To be eligible to transfer from a Newark campus school, students must have completed the following by the end of the spring 2020 semester</a:t>
            </a:r>
            <a:r>
              <a:rPr lang="en-US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21:640:135 Calculus 1 with a grade of C/Pass or higher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English Composition I &amp; II (21:355:101 &amp; 21:355:102) with grades of C/Pass or higher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Two of the remaining four pre-business courses listed below with grades of C/Pass or higher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24 Rutgers credits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A specific Rutgers cumulative GPA of </a:t>
            </a:r>
            <a:r>
              <a:rPr lang="en-US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3.00</a:t>
            </a:r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 (this transfer cycle only)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33536359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15355"/>
            <a:ext cx="8229600" cy="808038"/>
          </a:xfrm>
        </p:spPr>
        <p:txBody>
          <a:bodyPr/>
          <a:lstStyle/>
          <a:p>
            <a:r>
              <a:rPr lang="en-US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 </a:t>
            </a:r>
            <a:r>
              <a:rPr lang="en-US" b="1" dirty="0" smtClean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five </a:t>
            </a:r>
            <a:r>
              <a:rPr lang="en-US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required pre-business courses </a:t>
            </a:r>
            <a:r>
              <a:rPr lang="en-US" b="1" dirty="0" smtClean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offered at Newark are</a:t>
            </a:r>
            <a:r>
              <a:rPr lang="en-US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  <a:r>
              <a:rPr lang="en-US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en-US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endParaRPr lang="en-US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57200" y="1923393"/>
            <a:ext cx="8318938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21:640:135 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Calculus I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21:220:101 Introduction to Economics -- Micro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21:220:102 Introduction to Economics -- Macro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21:220:203 Statistics or 21:220:231 Statistical Methods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29:010:203 Introduction to Financial </a:t>
            </a:r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Accounting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i="1" dirty="0">
                <a:latin typeface="Calibri" panose="020F0502020204030204" pitchFamily="34" charset="0"/>
                <a:cs typeface="Calibri" panose="020F0502020204030204" pitchFamily="34" charset="0"/>
              </a:rPr>
              <a:t>Students interested in transferring to RBS New Brunswick from the Newark campus must take prerequisite courses before they can declare a business major, and 5/6 of those prerequisite courses are available to all Rutgers-Newark students. 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77488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More Info for Newark Students: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662152" y="1417638"/>
            <a:ext cx="7819696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If you are accepted into RBS, you will have to complete the remaining eligibility requirements (including 01:198:170 Comp Apps for Business, for which there is no equivalent course at Newark) before you would be able to declare a business major. If you fail to complete all six pre-business requirements with a C or higher, by the end of the spring 2021 semester, then you would not be allowed to continue in RBS. </a:t>
            </a:r>
            <a:endParaRPr lang="en-US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0"/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0"/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Note: The only </a:t>
            </a:r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business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content courses that transfer from the Newark campus are: 29:010:203 Financial Accounting, 29:010:204 Managerial Accounting, 29:630:301 Intro to Marketing, 29:799:301 Intro to Supply Chain, &amp; 29:011:300 Business Forum.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37053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smtClean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School to School Transfer from </a:t>
            </a:r>
            <a:r>
              <a:rPr lang="en-US" b="1" dirty="0" smtClean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Camden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457200" y="1618593"/>
            <a:ext cx="8360979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To be eligible to transfer from a Camden campus school, students must have completed the following by the end of the spring 2020 semester</a:t>
            </a:r>
            <a:r>
              <a:rPr lang="en-US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50:640:121 Calculus I with a grade of C/Pass or higher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English Composition I &amp; II (50:350:101 &amp; 50:350:102) with grades of C/Pass or higher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Two of the remaining four pre-business courses listed below with grades of C/Pass or higher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24 Rutgers credits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A specific Rutgers cumulative GPA of </a:t>
            </a:r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3.00 (this transfer cycle only)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8658816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15355"/>
            <a:ext cx="8229600" cy="808038"/>
          </a:xfrm>
        </p:spPr>
        <p:txBody>
          <a:bodyPr/>
          <a:lstStyle/>
          <a:p>
            <a:r>
              <a:rPr lang="en-US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 </a:t>
            </a:r>
            <a:r>
              <a:rPr lang="en-US" b="1" dirty="0" smtClean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five </a:t>
            </a:r>
            <a:r>
              <a:rPr lang="en-US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required pre-business courses </a:t>
            </a:r>
            <a:r>
              <a:rPr lang="en-US" b="1" dirty="0" smtClean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offered at Camden are</a:t>
            </a:r>
            <a:r>
              <a:rPr lang="en-US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  <a:r>
              <a:rPr lang="en-US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en-US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endParaRPr lang="en-US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57200" y="1923393"/>
            <a:ext cx="8318938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50:640:121 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Calculus I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50:220:102 Microeconomic Principles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50:220:103 Macroeconomics Principles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50:960:284 Intro to Statistics II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52:010:101 Introduction to Financial Accounting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i="1" dirty="0">
                <a:latin typeface="Calibri" panose="020F0502020204030204" pitchFamily="34" charset="0"/>
                <a:cs typeface="Calibri" panose="020F0502020204030204" pitchFamily="34" charset="0"/>
              </a:rPr>
              <a:t>Students interested in transferring to RBS New Brunswick from the Camden campus must take prerequisite courses before they can declare a business major, and 5/6 of those prerequisite courses are available to all Rutgers-Camden students. </a:t>
            </a:r>
          </a:p>
          <a:p>
            <a:pPr lvl="0"/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795328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More Info for Camden Students: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662152" y="1417638"/>
            <a:ext cx="7819696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If you are accepted into RBS, you will have to complete the remaining eligibility requirements (including 01:198:170 Comp Apps for Business, for which there is no equivalent course at Camden) before you would be able to declare a business major. If you fail to complete all six pre-business requirements with a C or higher, by the end of the spring 2021 semester, then you would not be allowed to continue in RBS. </a:t>
            </a:r>
            <a:endParaRPr lang="en-US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0"/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0"/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Note: The only </a:t>
            </a:r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business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content courses that transfer from the Camden campus are: 52:010:101 Introduction to Financial Accounting &amp; 52:010:202 Management Accounting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620124"/>
      </p:ext>
    </p:extLst>
  </p:cSld>
  <p:clrMapOvr>
    <a:masterClrMapping/>
  </p:clrMapOvr>
</p:sld>
</file>

<file path=ppt/theme/theme1.xml><?xml version="1.0" encoding="utf-8"?>
<a:theme xmlns:a="http://schemas.openxmlformats.org/drawingml/2006/main" name="RU_template_FASN_4x3 standard">
  <a:themeElements>
    <a:clrScheme name="RU_Template_Verdana_G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RU_Template_Verdana_G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RU_Template_Verdana_G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U_Template_Verdana_G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U_Template_Verdana_G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U_Template_Verdana_G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U_Template_Verdana_G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U_Template_Verdana_G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U_Template_Verdana_G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U_Template_Verdana_G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U_Template_Verdana_G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U_Template_Verdana_G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U_Template_Verdana_G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U_Template_Verdana_G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RU_template_FASN_4x3 standard.potx</Template>
  <TotalTime>1470</TotalTime>
  <Words>1404</Words>
  <Application>Microsoft Office PowerPoint</Application>
  <PresentationFormat>On-screen Show (4:3)</PresentationFormat>
  <Paragraphs>235</Paragraphs>
  <Slides>20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6" baseType="lpstr">
      <vt:lpstr>Arial</vt:lpstr>
      <vt:lpstr>Calibri</vt:lpstr>
      <vt:lpstr>Geneva</vt:lpstr>
      <vt:lpstr>Wingdings</vt:lpstr>
      <vt:lpstr>ヒラギノ角ゴ Pro W3</vt:lpstr>
      <vt:lpstr>RU_template_FASN_4x3 standard</vt:lpstr>
      <vt:lpstr>School to School Transfer RBS New Brunswick Fall 2020</vt:lpstr>
      <vt:lpstr>School to School Transfer from New Brunswick</vt:lpstr>
      <vt:lpstr>The six required pre-business courses are: </vt:lpstr>
      <vt:lpstr>School to School Transfer from Newark</vt:lpstr>
      <vt:lpstr>The five required pre-business courses offered at Newark are: </vt:lpstr>
      <vt:lpstr>More Info for Newark Students:</vt:lpstr>
      <vt:lpstr>School to School Transfer from Camden</vt:lpstr>
      <vt:lpstr>The five required pre-business courses offered at Camden are: </vt:lpstr>
      <vt:lpstr>More Info for Camden Students:</vt:lpstr>
      <vt:lpstr>Key Info for all school to school transfers:</vt:lpstr>
      <vt:lpstr>How to apply to transfer to RBS New Brunswick:</vt:lpstr>
      <vt:lpstr>RBS Offers Six Majors</vt:lpstr>
      <vt:lpstr>FINANCE</vt:lpstr>
      <vt:lpstr>PowerPoint Presentation</vt:lpstr>
      <vt:lpstr>LEADERSHIP &amp; MANAGEMENT</vt:lpstr>
      <vt:lpstr>BUSINESS ANALYTICS (BAIT)</vt:lpstr>
      <vt:lpstr>MARKETING </vt:lpstr>
      <vt:lpstr>SUPPLY CHAIN MANAGEMENT</vt:lpstr>
      <vt:lpstr>Required Business Core Courses:</vt:lpstr>
      <vt:lpstr>PowerPoint Presentation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eburris</dc:creator>
  <cp:lastModifiedBy>Norott, Felicia</cp:lastModifiedBy>
  <cp:revision>139</cp:revision>
  <cp:lastPrinted>2020-02-19T19:54:15Z</cp:lastPrinted>
  <dcterms:created xsi:type="dcterms:W3CDTF">2012-05-15T15:26:04Z</dcterms:created>
  <dcterms:modified xsi:type="dcterms:W3CDTF">2020-04-11T15:25:09Z</dcterms:modified>
</cp:coreProperties>
</file>